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media/image17.jpeg" ContentType="image/jpeg"/>
  <Override PartName="/ppt/media/image16.jpeg" ContentType="image/jpeg"/>
  <Override PartName="/ppt/media/image15.jpeg" ContentType="image/jpeg"/>
  <Override PartName="/ppt/media/image14.jpeg" ContentType="image/jpeg"/>
  <Override PartName="/ppt/media/image13.jpeg" ContentType="image/jpeg"/>
  <Override PartName="/ppt/media/image12.jpeg" ContentType="image/jpeg"/>
  <Override PartName="/ppt/media/image11.jpeg" ContentType="image/jpeg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10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0.xml" ContentType="application/vnd.openxmlformats-officedocument.presentationml.slide+xml"/>
  <Override PartName="/ppt/slides/slide6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85800" y="3723480"/>
            <a:ext cx="77724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685800" y="37234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668480" y="37234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313800" y="12952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941440" y="12952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685800" y="37234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body"/>
          </p:nvPr>
        </p:nvSpPr>
        <p:spPr>
          <a:xfrm>
            <a:off x="3313800" y="37234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55" name="PlaceHolder 7"/>
          <p:cNvSpPr>
            <a:spLocks noGrp="1"/>
          </p:cNvSpPr>
          <p:nvPr>
            <p:ph type="body"/>
          </p:nvPr>
        </p:nvSpPr>
        <p:spPr>
          <a:xfrm>
            <a:off x="5941440" y="37234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685800" y="1295280"/>
            <a:ext cx="7772400" cy="4648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ubTitle"/>
          </p:nvPr>
        </p:nvSpPr>
        <p:spPr>
          <a:xfrm>
            <a:off x="380520" y="380520"/>
            <a:ext cx="8001000" cy="3887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85800" y="37234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685800" y="1295280"/>
            <a:ext cx="7772400" cy="46483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4668480" y="37234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685800" y="3723480"/>
            <a:ext cx="77724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85800" y="3723480"/>
            <a:ext cx="77724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85800" y="37234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4668480" y="37234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3313800" y="12952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941440" y="12952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85800" y="37234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07" name="PlaceHolder 6"/>
          <p:cNvSpPr>
            <a:spLocks noGrp="1"/>
          </p:cNvSpPr>
          <p:nvPr>
            <p:ph type="body"/>
          </p:nvPr>
        </p:nvSpPr>
        <p:spPr>
          <a:xfrm>
            <a:off x="3313800" y="37234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08" name="PlaceHolder 7"/>
          <p:cNvSpPr>
            <a:spLocks noGrp="1"/>
          </p:cNvSpPr>
          <p:nvPr>
            <p:ph type="body"/>
          </p:nvPr>
        </p:nvSpPr>
        <p:spPr>
          <a:xfrm>
            <a:off x="5941440" y="3723480"/>
            <a:ext cx="250236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subTitle"/>
          </p:nvPr>
        </p:nvSpPr>
        <p:spPr>
          <a:xfrm>
            <a:off x="380520" y="380520"/>
            <a:ext cx="8001000" cy="3887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85800" y="37234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68480" y="37234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spAutoFit/>
          </a:bodyPr>
          <a:p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68480" y="1295280"/>
            <a:ext cx="37926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85800" y="3723480"/>
            <a:ext cx="7772400" cy="2217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r>
              <a:rPr b="0" lang="en-US" sz="3600" spc="-1" strike="noStrike">
                <a:solidFill>
                  <a:srgbClr val="666633"/>
                </a:solidFill>
                <a:latin typeface="Tahoma"/>
              </a:rPr>
              <a:t>Click to edit the title text format</a:t>
            </a:r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cc9900"/>
              </a:buClr>
              <a:buFont typeface="Tahoma"/>
              <a:buChar char="•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Click to edit the outline text format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1" marL="742680" indent="-285480">
              <a:spcBef>
                <a:spcPts val="799"/>
              </a:spcBef>
              <a:buClr>
                <a:srgbClr val="cccc00"/>
              </a:buClr>
              <a:buFont typeface="Tahoma"/>
              <a:buChar char="–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Second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cc9900"/>
              </a:buClr>
              <a:buFont typeface="Tahoma"/>
              <a:buChar char="•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Third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808000"/>
              </a:buClr>
              <a:buFont typeface="Tahoma"/>
              <a:buChar char="–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Fourth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cc9900"/>
              </a:buClr>
              <a:buFont typeface="Tahoma"/>
              <a:buChar char="»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Fifth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cc9900"/>
              </a:buClr>
              <a:buFont typeface="Tahoma"/>
              <a:buChar char="»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Sixth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cc9900"/>
              </a:buClr>
              <a:buFont typeface="Tahoma"/>
              <a:buChar char="»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Seventh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380880" y="6014880"/>
            <a:ext cx="19051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/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014880"/>
            <a:ext cx="289584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/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858000" y="6014880"/>
            <a:ext cx="19051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6BEDD0EB-AA89-4A71-9A50-4DE21038CA6F}" type="slidenum">
              <a:rPr b="0" lang="ru-RU" sz="1400" spc="-1" strike="noStrike">
                <a:solidFill>
                  <a:srgbClr val="808080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5" name="Group 6"/>
          <p:cNvGrpSpPr/>
          <p:nvPr/>
        </p:nvGrpSpPr>
        <p:grpSpPr>
          <a:xfrm>
            <a:off x="177840" y="230040"/>
            <a:ext cx="202680" cy="6504120"/>
            <a:chOff x="177840" y="230040"/>
            <a:chExt cx="202680" cy="6504120"/>
          </a:xfrm>
        </p:grpSpPr>
        <p:sp>
          <p:nvSpPr>
            <p:cNvPr id="6" name="CustomShape 7"/>
            <p:cNvSpPr/>
            <p:nvPr/>
          </p:nvSpPr>
          <p:spPr>
            <a:xfrm flipH="1">
              <a:off x="304200" y="257040"/>
              <a:ext cx="75960" cy="647712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808000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177840" y="230040"/>
              <a:ext cx="76320" cy="6256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8" name="Group 9"/>
          <p:cNvGrpSpPr/>
          <p:nvPr/>
        </p:nvGrpSpPr>
        <p:grpSpPr>
          <a:xfrm>
            <a:off x="8792640" y="220680"/>
            <a:ext cx="199080" cy="6408000"/>
            <a:chOff x="8792640" y="220680"/>
            <a:chExt cx="199080" cy="6408000"/>
          </a:xfrm>
        </p:grpSpPr>
        <p:sp>
          <p:nvSpPr>
            <p:cNvPr id="9" name="CustomShape 10"/>
            <p:cNvSpPr/>
            <p:nvPr/>
          </p:nvSpPr>
          <p:spPr>
            <a:xfrm flipH="1" flipV="1" rot="10800000">
              <a:off x="8991720" y="6553080"/>
              <a:ext cx="68400" cy="6332400"/>
            </a:xfrm>
            <a:prstGeom prst="rect">
              <a:avLst/>
            </a:prstGeom>
            <a:gradFill rotWithShape="0">
              <a:gsLst>
                <a:gs pos="0">
                  <a:srgbClr val="cc9900"/>
                </a:gs>
                <a:gs pos="100000">
                  <a:srgbClr val="ffffff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1"/>
            <p:cNvSpPr/>
            <p:nvPr/>
          </p:nvSpPr>
          <p:spPr>
            <a:xfrm flipV="1" rot="10800000">
              <a:off x="8870760" y="6628320"/>
              <a:ext cx="78120" cy="6248520"/>
            </a:xfrm>
            <a:prstGeom prst="rect">
              <a:avLst/>
            </a:prstGeom>
            <a:gradFill rotWithShape="0">
              <a:gsLst>
                <a:gs pos="0">
                  <a:srgbClr val="996600"/>
                </a:gs>
                <a:gs pos="100000">
                  <a:srgbClr val="ffffff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1" name="Group 12"/>
          <p:cNvGrpSpPr/>
          <p:nvPr/>
        </p:nvGrpSpPr>
        <p:grpSpPr>
          <a:xfrm>
            <a:off x="412920" y="6476400"/>
            <a:ext cx="8686800" cy="229320"/>
            <a:chOff x="412920" y="6476400"/>
            <a:chExt cx="8686800" cy="229320"/>
          </a:xfrm>
        </p:grpSpPr>
        <p:sp>
          <p:nvSpPr>
            <p:cNvPr id="12" name="CustomShape 13"/>
            <p:cNvSpPr/>
            <p:nvPr/>
          </p:nvSpPr>
          <p:spPr>
            <a:xfrm flipV="1" rot="5400000">
              <a:off x="4718160" y="2170440"/>
              <a:ext cx="75960" cy="868680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9900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" name="CustomShape 14"/>
            <p:cNvSpPr/>
            <p:nvPr/>
          </p:nvSpPr>
          <p:spPr>
            <a:xfrm flipV="1" rot="5400000">
              <a:off x="4625280" y="2416680"/>
              <a:ext cx="76320" cy="85010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4" name="Group 15"/>
          <p:cNvGrpSpPr/>
          <p:nvPr/>
        </p:nvGrpSpPr>
        <p:grpSpPr>
          <a:xfrm>
            <a:off x="76320" y="176040"/>
            <a:ext cx="8745120" cy="161640"/>
            <a:chOff x="76320" y="176040"/>
            <a:chExt cx="8745120" cy="161640"/>
          </a:xfrm>
        </p:grpSpPr>
        <p:sp>
          <p:nvSpPr>
            <p:cNvPr id="15" name="CustomShape 16"/>
            <p:cNvSpPr/>
            <p:nvPr/>
          </p:nvSpPr>
          <p:spPr>
            <a:xfrm flipV="1" rot="5400000">
              <a:off x="4529520" y="-3954240"/>
              <a:ext cx="59040" cy="8524800"/>
            </a:xfrm>
            <a:prstGeom prst="rect">
              <a:avLst/>
            </a:prstGeom>
            <a:gradFill rotWithShape="0">
              <a:gsLst>
                <a:gs pos="0">
                  <a:srgbClr val="cccc00"/>
                </a:gs>
                <a:gs pos="100000">
                  <a:srgbClr val="ffffff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" name="CustomShape 17"/>
            <p:cNvSpPr/>
            <p:nvPr/>
          </p:nvSpPr>
          <p:spPr>
            <a:xfrm flipV="1" rot="5400000">
              <a:off x="4417920" y="-4165560"/>
              <a:ext cx="60480" cy="8743680"/>
            </a:xfrm>
            <a:prstGeom prst="rect">
              <a:avLst/>
            </a:prstGeom>
            <a:gradFill rotWithShape="0">
              <a:gsLst>
                <a:gs pos="0">
                  <a:srgbClr val="cc9900"/>
                </a:gs>
                <a:gs pos="100000">
                  <a:srgbClr val="ffffff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7" name="Group 18"/>
          <p:cNvGrpSpPr/>
          <p:nvPr/>
        </p:nvGrpSpPr>
        <p:grpSpPr>
          <a:xfrm>
            <a:off x="71280" y="176040"/>
            <a:ext cx="8745480" cy="161280"/>
            <a:chOff x="71280" y="176040"/>
            <a:chExt cx="8745480" cy="161280"/>
          </a:xfrm>
        </p:grpSpPr>
        <p:sp>
          <p:nvSpPr>
            <p:cNvPr id="18" name="CustomShape 19"/>
            <p:cNvSpPr/>
            <p:nvPr/>
          </p:nvSpPr>
          <p:spPr>
            <a:xfrm flipV="1" rot="5400000">
              <a:off x="4524120" y="-3955680"/>
              <a:ext cx="58680" cy="8526600"/>
            </a:xfrm>
            <a:prstGeom prst="rect">
              <a:avLst/>
            </a:prstGeom>
            <a:gradFill rotWithShape="0">
              <a:gsLst>
                <a:gs pos="0">
                  <a:srgbClr val="cccc00"/>
                </a:gs>
                <a:gs pos="100000">
                  <a:srgbClr val="ffffff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" name="CustomShape 20"/>
            <p:cNvSpPr/>
            <p:nvPr/>
          </p:nvSpPr>
          <p:spPr>
            <a:xfrm flipV="1" rot="5400000">
              <a:off x="4413600" y="-4166280"/>
              <a:ext cx="60480" cy="8745480"/>
            </a:xfrm>
            <a:prstGeom prst="rect">
              <a:avLst/>
            </a:prstGeom>
            <a:gradFill rotWithShape="0">
              <a:gsLst>
                <a:gs pos="0">
                  <a:srgbClr val="cc9900"/>
                </a:gs>
                <a:gs pos="100000">
                  <a:srgbClr val="ffffff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"/>
          <p:cNvGrpSpPr/>
          <p:nvPr/>
        </p:nvGrpSpPr>
        <p:grpSpPr>
          <a:xfrm>
            <a:off x="177840" y="230040"/>
            <a:ext cx="202680" cy="6504120"/>
            <a:chOff x="177840" y="230040"/>
            <a:chExt cx="202680" cy="6504120"/>
          </a:xfrm>
        </p:grpSpPr>
        <p:sp>
          <p:nvSpPr>
            <p:cNvPr id="57" name="CustomShape 2"/>
            <p:cNvSpPr/>
            <p:nvPr/>
          </p:nvSpPr>
          <p:spPr>
            <a:xfrm flipH="1">
              <a:off x="304200" y="257040"/>
              <a:ext cx="75960" cy="647712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808000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" name="CustomShape 3"/>
            <p:cNvSpPr/>
            <p:nvPr/>
          </p:nvSpPr>
          <p:spPr>
            <a:xfrm>
              <a:off x="177840" y="230040"/>
              <a:ext cx="76320" cy="6256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59" name="Group 4"/>
          <p:cNvGrpSpPr/>
          <p:nvPr/>
        </p:nvGrpSpPr>
        <p:grpSpPr>
          <a:xfrm>
            <a:off x="8792640" y="220680"/>
            <a:ext cx="199080" cy="6408000"/>
            <a:chOff x="8792640" y="220680"/>
            <a:chExt cx="199080" cy="6408000"/>
          </a:xfrm>
        </p:grpSpPr>
        <p:sp>
          <p:nvSpPr>
            <p:cNvPr id="60" name="CustomShape 5"/>
            <p:cNvSpPr/>
            <p:nvPr/>
          </p:nvSpPr>
          <p:spPr>
            <a:xfrm flipH="1" flipV="1" rot="10800000">
              <a:off x="8991720" y="6553080"/>
              <a:ext cx="68400" cy="6332400"/>
            </a:xfrm>
            <a:prstGeom prst="rect">
              <a:avLst/>
            </a:prstGeom>
            <a:gradFill rotWithShape="0">
              <a:gsLst>
                <a:gs pos="0">
                  <a:srgbClr val="cc9900"/>
                </a:gs>
                <a:gs pos="100000">
                  <a:srgbClr val="ffffff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" name="CustomShape 6"/>
            <p:cNvSpPr/>
            <p:nvPr/>
          </p:nvSpPr>
          <p:spPr>
            <a:xfrm flipV="1" rot="10800000">
              <a:off x="8870760" y="6628320"/>
              <a:ext cx="78120" cy="6248520"/>
            </a:xfrm>
            <a:prstGeom prst="rect">
              <a:avLst/>
            </a:prstGeom>
            <a:gradFill rotWithShape="0">
              <a:gsLst>
                <a:gs pos="0">
                  <a:srgbClr val="996600"/>
                </a:gs>
                <a:gs pos="100000">
                  <a:srgbClr val="ffffff"/>
                </a:gs>
              </a:gsLst>
              <a:lin ang="54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62" name="Group 7"/>
          <p:cNvGrpSpPr/>
          <p:nvPr/>
        </p:nvGrpSpPr>
        <p:grpSpPr>
          <a:xfrm>
            <a:off x="412920" y="6476400"/>
            <a:ext cx="8686800" cy="229320"/>
            <a:chOff x="412920" y="6476400"/>
            <a:chExt cx="8686800" cy="229320"/>
          </a:xfrm>
        </p:grpSpPr>
        <p:sp>
          <p:nvSpPr>
            <p:cNvPr id="63" name="CustomShape 8"/>
            <p:cNvSpPr/>
            <p:nvPr/>
          </p:nvSpPr>
          <p:spPr>
            <a:xfrm flipV="1" rot="5400000">
              <a:off x="4718160" y="2170440"/>
              <a:ext cx="75960" cy="868680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9900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" name="CustomShape 9"/>
            <p:cNvSpPr/>
            <p:nvPr/>
          </p:nvSpPr>
          <p:spPr>
            <a:xfrm flipV="1" rot="5400000">
              <a:off x="4625280" y="2416680"/>
              <a:ext cx="76320" cy="85010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c00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65" name="Group 10"/>
          <p:cNvGrpSpPr/>
          <p:nvPr/>
        </p:nvGrpSpPr>
        <p:grpSpPr>
          <a:xfrm>
            <a:off x="76320" y="176040"/>
            <a:ext cx="8745120" cy="161640"/>
            <a:chOff x="76320" y="176040"/>
            <a:chExt cx="8745120" cy="161640"/>
          </a:xfrm>
        </p:grpSpPr>
        <p:sp>
          <p:nvSpPr>
            <p:cNvPr id="66" name="CustomShape 11"/>
            <p:cNvSpPr/>
            <p:nvPr/>
          </p:nvSpPr>
          <p:spPr>
            <a:xfrm flipV="1" rot="5400000">
              <a:off x="4529520" y="-3954240"/>
              <a:ext cx="59040" cy="8524800"/>
            </a:xfrm>
            <a:prstGeom prst="rect">
              <a:avLst/>
            </a:prstGeom>
            <a:gradFill rotWithShape="0">
              <a:gsLst>
                <a:gs pos="0">
                  <a:srgbClr val="cccc00"/>
                </a:gs>
                <a:gs pos="100000">
                  <a:srgbClr val="ffffff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" name="CustomShape 12"/>
            <p:cNvSpPr/>
            <p:nvPr/>
          </p:nvSpPr>
          <p:spPr>
            <a:xfrm flipV="1" rot="5400000">
              <a:off x="4417920" y="-4165560"/>
              <a:ext cx="60480" cy="8743680"/>
            </a:xfrm>
            <a:prstGeom prst="rect">
              <a:avLst/>
            </a:prstGeom>
            <a:gradFill rotWithShape="0">
              <a:gsLst>
                <a:gs pos="0">
                  <a:srgbClr val="cc9900"/>
                </a:gs>
                <a:gs pos="100000">
                  <a:srgbClr val="ffffff"/>
                </a:gs>
              </a:gsLst>
              <a:lin ang="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8" name="PlaceHolder 13"/>
          <p:cNvSpPr>
            <a:spLocks noGrp="1"/>
          </p:cNvSpPr>
          <p:nvPr>
            <p:ph type="title"/>
          </p:nvPr>
        </p:nvSpPr>
        <p:spPr>
          <a:xfrm>
            <a:off x="380520" y="380520"/>
            <a:ext cx="8001000" cy="83844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r>
              <a:rPr b="0" lang="en-US" sz="3600" spc="-1" strike="noStrike">
                <a:solidFill>
                  <a:srgbClr val="666633"/>
                </a:solidFill>
                <a:latin typeface="Tahoma"/>
              </a:rPr>
              <a:t>Click to edit the title text format</a:t>
            </a:r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69" name="PlaceHolder 14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4648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cc9900"/>
              </a:buClr>
              <a:buFont typeface="Tahoma"/>
              <a:buChar char="•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Click to edit the outline text format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1" marL="742680" indent="-285480">
              <a:spcBef>
                <a:spcPts val="799"/>
              </a:spcBef>
              <a:buClr>
                <a:srgbClr val="cccc00"/>
              </a:buClr>
              <a:buFont typeface="Tahoma"/>
              <a:buChar char="–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Second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cc9900"/>
              </a:buClr>
              <a:buFont typeface="Tahoma"/>
              <a:buChar char="•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Third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808000"/>
              </a:buClr>
              <a:buFont typeface="Tahoma"/>
              <a:buChar char="–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Fourth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cc9900"/>
              </a:buClr>
              <a:buFont typeface="Tahoma"/>
              <a:buChar char="»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Fifth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cc9900"/>
              </a:buClr>
              <a:buFont typeface="Tahoma"/>
              <a:buChar char="»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Sixth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cc9900"/>
              </a:buClr>
              <a:buFont typeface="Tahoma"/>
              <a:buChar char="»"/>
            </a:pPr>
            <a:r>
              <a:rPr b="0" lang="en-US" sz="3200" spc="-1" strike="noStrike">
                <a:solidFill>
                  <a:srgbClr val="666633"/>
                </a:solidFill>
                <a:latin typeface="Tahoma"/>
              </a:rPr>
              <a:t>Seventh Outline Level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70" name="PlaceHolder 15"/>
          <p:cNvSpPr>
            <a:spLocks noGrp="1"/>
          </p:cNvSpPr>
          <p:nvPr>
            <p:ph type="dt"/>
          </p:nvPr>
        </p:nvSpPr>
        <p:spPr>
          <a:xfrm>
            <a:off x="380880" y="6014880"/>
            <a:ext cx="19051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/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71" name="PlaceHolder 16"/>
          <p:cNvSpPr>
            <a:spLocks noGrp="1"/>
          </p:cNvSpPr>
          <p:nvPr>
            <p:ph type="ftr"/>
          </p:nvPr>
        </p:nvSpPr>
        <p:spPr>
          <a:xfrm>
            <a:off x="3124080" y="6014880"/>
            <a:ext cx="289584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/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72" name="PlaceHolder 17"/>
          <p:cNvSpPr>
            <a:spLocks noGrp="1"/>
          </p:cNvSpPr>
          <p:nvPr>
            <p:ph type="sldNum"/>
          </p:nvPr>
        </p:nvSpPr>
        <p:spPr>
          <a:xfrm>
            <a:off x="6858000" y="6014880"/>
            <a:ext cx="19051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33449888-8683-4CA7-BEF9-0D32700B7866}" type="slidenum">
              <a:rPr b="0" lang="ru-RU" sz="1400" spc="-1" strike="noStrike">
                <a:solidFill>
                  <a:srgbClr val="808080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jpe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571680" y="500040"/>
            <a:ext cx="8143560" cy="131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4000" spc="-1" strike="noStrike">
                <a:solidFill>
                  <a:srgbClr val="664d00"/>
                </a:solidFill>
                <a:latin typeface="Times New Roman"/>
              </a:rPr>
              <a:t>Особенности природных 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 algn="ctr"/>
            <a:r>
              <a:rPr b="1" lang="ru-RU" sz="4000" spc="-1" strike="noStrike">
                <a:solidFill>
                  <a:srgbClr val="664d00"/>
                </a:solidFill>
                <a:latin typeface="Times New Roman"/>
              </a:rPr>
              <a:t>условий в городе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785880" y="2071800"/>
            <a:ext cx="7715160" cy="2957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11" name="Picture 5" descr="C:\Documents and Settings\каб41-1\Рабочий стол\Ангарск\1.jpg"/>
          <p:cNvPicPr/>
          <p:nvPr/>
        </p:nvPicPr>
        <p:blipFill>
          <a:blip r:embed="rId1"/>
          <a:stretch/>
        </p:blipFill>
        <p:spPr>
          <a:xfrm>
            <a:off x="785880" y="3571920"/>
            <a:ext cx="4140000" cy="2690640"/>
          </a:xfrm>
          <a:prstGeom prst="rect">
            <a:avLst/>
          </a:prstGeom>
          <a:ln>
            <a:noFill/>
          </a:ln>
        </p:spPr>
      </p:pic>
      <p:pic>
        <p:nvPicPr>
          <p:cNvPr id="112" name="Picture 6" descr="C:\Documents and Settings\каб41-1\Рабочий стол\Ангарск\3.jpg"/>
          <p:cNvPicPr/>
          <p:nvPr/>
        </p:nvPicPr>
        <p:blipFill>
          <a:blip r:embed="rId2"/>
          <a:stretch/>
        </p:blipFill>
        <p:spPr>
          <a:xfrm>
            <a:off x="5929200" y="2286000"/>
            <a:ext cx="2543400" cy="14288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857160" y="357120"/>
            <a:ext cx="7158240" cy="642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006600"/>
                </a:solidFill>
                <a:latin typeface="Arial"/>
                <a:ea typeface="Arial"/>
              </a:rPr>
              <a:t>    </a:t>
            </a:r>
            <a:r>
              <a:rPr b="1" lang="ru-RU" sz="3600" spc="-1" strike="noStrike">
                <a:solidFill>
                  <a:srgbClr val="006600"/>
                </a:solidFill>
                <a:latin typeface="Arial"/>
                <a:ea typeface="Arial"/>
              </a:rPr>
              <a:t>Ухудшают жизнь горожан: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642960" y="1143000"/>
            <a:ext cx="8001000" cy="373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фабрики, заводы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 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транспорт значительно ухудшают условия жизни горожан, загрязняя воздух и водоёмы вредными веществами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785880" y="428760"/>
            <a:ext cx="800100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algn="ctr"/>
            <a:r>
              <a:rPr b="1" lang="ru-RU" sz="3200" spc="-1" strike="noStrike">
                <a:solidFill>
                  <a:srgbClr val="006600"/>
                </a:solidFill>
                <a:latin typeface="Times New Roman"/>
              </a:rPr>
              <a:t>Климат города отличается 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 algn="ctr"/>
            <a:r>
              <a:rPr b="1" lang="ru-RU" sz="3200" spc="-1" strike="noStrike">
                <a:solidFill>
                  <a:srgbClr val="006600"/>
                </a:solidFill>
                <a:latin typeface="Times New Roman"/>
              </a:rPr>
              <a:t>от климата окружающей город местности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571680" y="1428840"/>
            <a:ext cx="8072280" cy="2071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342720" indent="-342720">
              <a:lnSpc>
                <a:spcPct val="100000"/>
              </a:lnSpc>
              <a:spcBef>
                <a:spcPts val="697"/>
              </a:spcBef>
            </a:pP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    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42" name="Picture 6" descr="oruzhie_bakter"/>
          <p:cNvPicPr/>
          <p:nvPr/>
        </p:nvPicPr>
        <p:blipFill>
          <a:blip r:embed="rId1"/>
          <a:stretch/>
        </p:blipFill>
        <p:spPr>
          <a:xfrm>
            <a:off x="7000920" y="4572000"/>
            <a:ext cx="1778040" cy="1778040"/>
          </a:xfrm>
          <a:prstGeom prst="rect">
            <a:avLst/>
          </a:prstGeom>
          <a:ln>
            <a:noFill/>
          </a:ln>
        </p:spPr>
      </p:pic>
      <p:sp>
        <p:nvSpPr>
          <p:cNvPr id="143" name="CustomShape 3"/>
          <p:cNvSpPr/>
          <p:nvPr/>
        </p:nvSpPr>
        <p:spPr>
          <a:xfrm>
            <a:off x="428760" y="1428840"/>
            <a:ext cx="8286480" cy="4360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Повышенной температурой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Загрязнённостью воздуха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  </a:t>
            </a: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ослаблением солнечной радиации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Увеличением облачности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Количеством осадков (летом) и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  </a:t>
            </a: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туманов (зимой) 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428760" y="285840"/>
            <a:ext cx="8358120" cy="785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algn="ctr"/>
            <a:r>
              <a:rPr b="1" lang="ru-RU" sz="3200" spc="-1" strike="noStrike">
                <a:solidFill>
                  <a:srgbClr val="006600"/>
                </a:solidFill>
                <a:latin typeface="Times New Roman"/>
              </a:rPr>
              <a:t>Климат города отличается 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 algn="ctr"/>
            <a:r>
              <a:rPr b="1" lang="ru-RU" sz="3200" spc="-1" strike="noStrike">
                <a:solidFill>
                  <a:srgbClr val="006600"/>
                </a:solidFill>
                <a:latin typeface="Times New Roman"/>
              </a:rPr>
              <a:t>от климата окружающей город местности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45" name="CustomShape 2"/>
          <p:cNvSpPr/>
          <p:nvPr/>
        </p:nvSpPr>
        <p:spPr>
          <a:xfrm>
            <a:off x="571680" y="1428840"/>
            <a:ext cx="8072280" cy="2071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342720" indent="-342720">
              <a:lnSpc>
                <a:spcPct val="100000"/>
              </a:lnSpc>
              <a:spcBef>
                <a:spcPts val="697"/>
              </a:spcBef>
            </a:pP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    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46" name="CustomShape 3"/>
          <p:cNvSpPr/>
          <p:nvPr/>
        </p:nvSpPr>
        <p:spPr>
          <a:xfrm>
            <a:off x="642960" y="1285920"/>
            <a:ext cx="8072280" cy="4968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3200" spc="-1" strike="noStrike">
                <a:solidFill>
                  <a:srgbClr val="666633"/>
                </a:solidFill>
                <a:latin typeface="Arial"/>
                <a:ea typeface="Arial"/>
              </a:rPr>
              <a:t>Промышленные предприятия, электростанции, автомобильный транспорт, самолёты и пароходы расходуют при сгорании топлива большое количество кислорода и увеличивают в атмосфере содержание углекислого газа. 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3200" spc="-1" strike="noStrike">
                <a:solidFill>
                  <a:srgbClr val="666633"/>
                </a:solidFill>
                <a:latin typeface="Arial"/>
                <a:ea typeface="Arial"/>
              </a:rPr>
              <a:t>Уменьшение кислорода в воздухе вредно сказывается на здоровье человека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428760" y="428760"/>
            <a:ext cx="8358120" cy="642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algn="ctr"/>
            <a:r>
              <a:rPr b="1" lang="ru-RU" sz="3200" spc="-1" strike="noStrike">
                <a:solidFill>
                  <a:srgbClr val="006600"/>
                </a:solidFill>
                <a:latin typeface="Times New Roman"/>
              </a:rPr>
              <a:t>Климат города отличается 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 algn="ctr"/>
            <a:r>
              <a:rPr b="1" lang="ru-RU" sz="3200" spc="-1" strike="noStrike">
                <a:solidFill>
                  <a:srgbClr val="006600"/>
                </a:solidFill>
                <a:latin typeface="Times New Roman"/>
              </a:rPr>
              <a:t>от климата окружающей город местности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571680" y="1428840"/>
            <a:ext cx="8072280" cy="2071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342720" indent="-342720">
              <a:lnSpc>
                <a:spcPct val="100000"/>
              </a:lnSpc>
              <a:spcBef>
                <a:spcPts val="697"/>
              </a:spcBef>
            </a:pP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    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49" name="CustomShape 3"/>
          <p:cNvSpPr/>
          <p:nvPr/>
        </p:nvSpPr>
        <p:spPr>
          <a:xfrm>
            <a:off x="500040" y="1857240"/>
            <a:ext cx="8286840" cy="3506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В результате деятельности различных отраслей промышленности в атмосферу поступают твёрдые частицы: 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Пыль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копоть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Сажа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Выпадают кислотные дожди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50" name="Picture 5" descr="C:\Documents and Settings\каб41-1\Рабочий стол\Ангарск\8.jpg"/>
          <p:cNvPicPr/>
          <p:nvPr/>
        </p:nvPicPr>
        <p:blipFill>
          <a:blip r:embed="rId1"/>
          <a:stretch/>
        </p:blipFill>
        <p:spPr>
          <a:xfrm>
            <a:off x="6500880" y="5214960"/>
            <a:ext cx="2114640" cy="14288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500040" y="428760"/>
            <a:ext cx="8215200" cy="500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/>
            <a:r>
              <a:rPr b="1" lang="ru-RU" sz="2800" spc="-1" strike="noStrike">
                <a:solidFill>
                  <a:srgbClr val="006600"/>
                </a:solidFill>
                <a:latin typeface="Times New Roman"/>
              </a:rPr>
              <a:t>Воды рек подвергаются интенсивному истощению: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52" name="Содержимое 4" descr="02.jpg"/>
          <p:cNvPicPr/>
          <p:nvPr/>
        </p:nvPicPr>
        <p:blipFill>
          <a:blip r:embed="rId1"/>
          <a:stretch/>
        </p:blipFill>
        <p:spPr>
          <a:xfrm>
            <a:off x="6715080" y="4476600"/>
            <a:ext cx="2000160" cy="1865520"/>
          </a:xfrm>
          <a:prstGeom prst="rect">
            <a:avLst/>
          </a:prstGeom>
          <a:ln>
            <a:noFill/>
          </a:ln>
        </p:spPr>
      </p:pic>
      <p:sp>
        <p:nvSpPr>
          <p:cNvPr id="153" name="CustomShape 2"/>
          <p:cNvSpPr/>
          <p:nvPr/>
        </p:nvSpPr>
        <p:spPr>
          <a:xfrm>
            <a:off x="642960" y="1357200"/>
            <a:ext cx="8001000" cy="520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i="1" lang="ru-RU" sz="2800" spc="-1" strike="noStrike">
                <a:solidFill>
                  <a:srgbClr val="666633"/>
                </a:solidFill>
                <a:latin typeface="Times New Roman"/>
              </a:rPr>
              <a:t>Истощение идёт в основном двумя путями: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54" name="CustomShape 3"/>
          <p:cNvSpPr/>
          <p:nvPr/>
        </p:nvSpPr>
        <p:spPr>
          <a:xfrm>
            <a:off x="428760" y="1928880"/>
            <a:ext cx="8143920" cy="3018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За счёт непрерывного увеличения потребления воды (на растущие нужды промышленности, сельского хозяйства и бытового потребления)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200" spc="-1" strike="noStrike">
                <a:solidFill>
                  <a:srgbClr val="666633"/>
                </a:solidFill>
                <a:latin typeface="Times New Roman"/>
              </a:rPr>
              <a:t>За счёт загрязнения природных вод 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500040" y="428760"/>
            <a:ext cx="8215200" cy="500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algn="ctr"/>
            <a:r>
              <a:rPr b="1" lang="ru-RU" sz="2800" spc="-1" strike="noStrike">
                <a:solidFill>
                  <a:srgbClr val="006600"/>
                </a:solidFill>
                <a:latin typeface="Times New Roman"/>
              </a:rPr>
              <a:t>Загрязнение природных вод происходит 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571680" y="1000080"/>
            <a:ext cx="8143560" cy="373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7" name="Содержимое 4" descr="post-19-1141403847.jpg"/>
          <p:cNvPicPr/>
          <p:nvPr/>
        </p:nvPicPr>
        <p:blipFill>
          <a:blip r:embed="rId1"/>
          <a:stretch/>
        </p:blipFill>
        <p:spPr>
          <a:xfrm>
            <a:off x="5202360" y="3714840"/>
            <a:ext cx="3279600" cy="2693880"/>
          </a:xfrm>
          <a:prstGeom prst="rect">
            <a:avLst/>
          </a:prstGeom>
          <a:ln>
            <a:noFill/>
          </a:ln>
        </p:spPr>
      </p:pic>
      <p:sp>
        <p:nvSpPr>
          <p:cNvPr id="158" name="CustomShape 3"/>
          <p:cNvSpPr/>
          <p:nvPr/>
        </p:nvSpPr>
        <p:spPr>
          <a:xfrm>
            <a:off x="571680" y="1000080"/>
            <a:ext cx="8143560" cy="3141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За счёт выпадения из атмосферы загрязняющих веществ 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000" spc="-1" strike="noStrike">
                <a:solidFill>
                  <a:srgbClr val="666633"/>
                </a:solidFill>
                <a:latin typeface="Times New Roman"/>
              </a:rPr>
              <a:t>Из-за  сброса сточных вод в реки и водоёмы промышленными предприятиями 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500040" y="428760"/>
            <a:ext cx="8215200" cy="500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/>
            <a:r>
              <a:rPr b="0" lang="ru-RU" sz="4400" spc="-1" strike="noStrike">
                <a:solidFill>
                  <a:srgbClr val="006600"/>
                </a:solidFill>
                <a:latin typeface="Times New Roman"/>
              </a:rPr>
              <a:t>Вывод:</a:t>
            </a:r>
            <a:endParaRPr b="0" lang="en-US" sz="44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0" lang="ru-RU" sz="24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в каждом городе условия различны и зависят от: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имеющихся в нём зелёных зон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природных вод 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работающих в нём фабрик, заводов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от  транспорт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r>
              <a:rPr b="1" i="1" lang="ru-RU" sz="3200" spc="-1" strike="noStrike">
                <a:solidFill>
                  <a:srgbClr val="006600"/>
                </a:solidFill>
                <a:latin typeface="Arial"/>
                <a:ea typeface="Arial"/>
              </a:rPr>
              <a:t> </a:t>
            </a:r>
            <a:r>
              <a:rPr b="1" i="1" lang="ru-RU" sz="3200" spc="-1" strike="noStrike">
                <a:solidFill>
                  <a:srgbClr val="006600"/>
                </a:solidFill>
                <a:latin typeface="Arial"/>
                <a:ea typeface="Arial"/>
              </a:rPr>
              <a:t>Для того чтобы обеспечить свою безопасность, надо учитывать все факторы окружающей среды, в которой вы живёте 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380520" y="380880"/>
            <a:ext cx="8263080" cy="5479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006600"/>
                </a:solidFill>
                <a:latin typeface="Arial"/>
                <a:ea typeface="Arial"/>
              </a:rPr>
              <a:t>СОВЕТЫ:</a:t>
            </a:r>
            <a:br/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Если ваш дом находится рядом с территорией промышленных предприятий, то, для того чтобы проветрить помещение, необходимо учитывать направление ветра. Если ветер дует от промышленной зоны, окна лучше держать закрытыми. </a:t>
            </a:r>
            <a:br/>
            <a:r>
              <a:rPr b="1" lang="ru-RU" sz="2800" spc="-1" strike="noStrike">
                <a:solidFill>
                  <a:srgbClr val="666633"/>
                </a:solidFill>
                <a:latin typeface="Arial"/>
                <a:ea typeface="Arial"/>
              </a:rPr>
              <a:t> </a:t>
            </a:r>
            <a:endParaRPr b="0" lang="en-US" sz="2800" spc="-1" strike="noStrike">
              <a:solidFill>
                <a:srgbClr val="666633"/>
              </a:solidFill>
              <a:latin typeface="Tahoma"/>
            </a:endParaRPr>
          </a:p>
        </p:txBody>
      </p:sp>
      <p:pic>
        <p:nvPicPr>
          <p:cNvPr id="161" name="Picture 4" descr="сканирование0007"/>
          <p:cNvPicPr/>
          <p:nvPr/>
        </p:nvPicPr>
        <p:blipFill>
          <a:blip r:embed="rId1"/>
          <a:stretch/>
        </p:blipFill>
        <p:spPr>
          <a:xfrm>
            <a:off x="714240" y="3514680"/>
            <a:ext cx="2786040" cy="3106800"/>
          </a:xfrm>
          <a:prstGeom prst="rect">
            <a:avLst/>
          </a:prstGeom>
          <a:ln>
            <a:noFill/>
          </a:ln>
        </p:spPr>
      </p:pic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380520" y="380880"/>
            <a:ext cx="8263080" cy="5479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006600"/>
                </a:solidFill>
                <a:latin typeface="Arial"/>
                <a:ea typeface="Arial"/>
              </a:rPr>
              <a:t>СОВЕТЫ:</a:t>
            </a:r>
            <a:br/>
            <a:r>
              <a:rPr b="0" lang="ru-RU" sz="2800" spc="-1" strike="noStrike">
                <a:solidFill>
                  <a:srgbClr val="666633"/>
                </a:solidFill>
                <a:latin typeface="Tahoma"/>
              </a:rPr>
              <a:t> </a:t>
            </a:r>
            <a:br/>
            <a:r>
              <a:rPr b="1" lang="ru-RU" sz="3200" spc="-1" strike="noStrike">
                <a:solidFill>
                  <a:srgbClr val="666633"/>
                </a:solidFill>
                <a:latin typeface="Arial"/>
                <a:ea typeface="Arial"/>
              </a:rPr>
              <a:t>Для прогулок и занятий физической культурой лучше выбирать место в парке, сквере или лесопарке</a:t>
            </a:r>
            <a:br/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  <p:pic>
        <p:nvPicPr>
          <p:cNvPr id="163" name="Picture 2" descr="сканирование0008"/>
          <p:cNvPicPr/>
          <p:nvPr/>
        </p:nvPicPr>
        <p:blipFill>
          <a:blip r:embed="rId1"/>
          <a:stretch/>
        </p:blipFill>
        <p:spPr>
          <a:xfrm>
            <a:off x="1857240" y="2857680"/>
            <a:ext cx="6000840" cy="3476520"/>
          </a:xfrm>
          <a:prstGeom prst="rect">
            <a:avLst/>
          </a:prstGeom>
          <a:ln>
            <a:noFill/>
          </a:ln>
        </p:spPr>
      </p:pic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380520" y="380520"/>
            <a:ext cx="8001000" cy="8384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006600"/>
                </a:solidFill>
                <a:latin typeface="Arial"/>
                <a:ea typeface="Arial"/>
              </a:rPr>
              <a:t>СОВЕТЫ</a:t>
            </a:r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65" name="TextShape 2"/>
          <p:cNvSpPr txBox="1"/>
          <p:nvPr/>
        </p:nvSpPr>
        <p:spPr>
          <a:xfrm>
            <a:off x="500040" y="1000080"/>
            <a:ext cx="7958160" cy="49435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0000"/>
          </a:bodyPr>
          <a:p>
            <a:pPr marL="342720" indent="-342720">
              <a:spcBef>
                <a:spcPts val="799"/>
              </a:spcBef>
              <a:buClr>
                <a:srgbClr val="cc9900"/>
              </a:buClr>
              <a:buFont typeface="Tahoma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Tahoma"/>
              </a:rPr>
              <a:t>Не следует ходить пешком вдоль автомобильных магистралей с интенсивным движением транспорта, особенно если ветер дует со стороны автомагистрали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marL="342720" indent="-342720">
              <a:spcBef>
                <a:spcPts val="799"/>
              </a:spcBef>
            </a:pPr>
            <a:r>
              <a:rPr b="1" lang="ru-RU" sz="3200" spc="-1" strike="noStrike">
                <a:solidFill>
                  <a:srgbClr val="666633"/>
                </a:solidFill>
                <a:latin typeface="Tahoma"/>
              </a:rPr>
              <a:t> 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marL="342720" indent="-342720">
              <a:spcBef>
                <a:spcPts val="799"/>
              </a:spcBef>
              <a:buClr>
                <a:srgbClr val="cc9900"/>
              </a:buClr>
              <a:buFont typeface="Tahoma"/>
              <a:buChar char="•"/>
            </a:pPr>
            <a:r>
              <a:rPr b="1" lang="ru-RU" sz="3200" spc="-1" strike="noStrike">
                <a:solidFill>
                  <a:srgbClr val="666633"/>
                </a:solidFill>
                <a:latin typeface="Tahoma"/>
              </a:rPr>
              <a:t>Купаться летом можно только в установленных местах, где состояние воды не опасно для здоровья </a:t>
            </a: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  <a:p>
            <a:pPr marL="342720" indent="-342720">
              <a:spcBef>
                <a:spcPts val="799"/>
              </a:spcBef>
              <a:buClr>
                <a:srgbClr val="cc9900"/>
              </a:buClr>
              <a:buFont typeface="Tahoma"/>
              <a:buChar char="•"/>
            </a:pPr>
            <a:endParaRPr b="0" lang="en-US" sz="3200" spc="-1" strike="noStrike">
              <a:solidFill>
                <a:srgbClr val="666633"/>
              </a:solidFill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1000080" y="428760"/>
            <a:ext cx="6729480" cy="642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006600"/>
                </a:solidFill>
                <a:latin typeface="Arial"/>
                <a:ea typeface="Arial"/>
              </a:rPr>
              <a:t>         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714240" y="1357200"/>
            <a:ext cx="7929720" cy="2714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5" name="CustomShape 3"/>
          <p:cNvSpPr/>
          <p:nvPr/>
        </p:nvSpPr>
        <p:spPr>
          <a:xfrm>
            <a:off x="500040" y="571680"/>
            <a:ext cx="8001000" cy="5580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lvl="1" marL="457200">
              <a:lnSpc>
                <a:spcPct val="100000"/>
              </a:lnSpc>
            </a:pPr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1. Какие электрические бытовые приборы есть в вашей квартире (доме) и для чего они служат?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666633"/>
              </a:buClr>
              <a:buFont typeface="Times New Roman"/>
              <a:buAutoNum type="arabicPeriod"/>
            </a:pPr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Расскажите, как пользоваться бытовыми приборами, которые есть в вашем доме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    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3. К каким последствиям могут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    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привести нарушения правил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    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эксплуатации водопровода и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    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  <a:ea typeface="Times New Roman"/>
              </a:rPr>
              <a:t>канализации?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380520" y="380880"/>
            <a:ext cx="8263080" cy="5479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006600"/>
                </a:solidFill>
                <a:latin typeface="Arial"/>
                <a:ea typeface="Arial"/>
              </a:rPr>
              <a:t>Помните! </a:t>
            </a:r>
            <a:br/>
            <a:r>
              <a:rPr b="0" lang="ru-RU" sz="2800" spc="-1" strike="noStrike">
                <a:solidFill>
                  <a:srgbClr val="666633"/>
                </a:solidFill>
                <a:latin typeface="Tahoma"/>
              </a:rPr>
              <a:t> </a:t>
            </a:r>
            <a:br/>
            <a:r>
              <a:rPr b="1" lang="ru-RU" sz="3200" spc="-1" strike="noStrike">
                <a:solidFill>
                  <a:srgbClr val="666633"/>
                </a:solidFill>
                <a:latin typeface="Arial"/>
                <a:ea typeface="Arial"/>
              </a:rPr>
              <a:t>Зелёные насаждения в городе очищают воздух и помогают вам дышать свежим воздухом.</a:t>
            </a:r>
            <a:br/>
            <a:br/>
            <a:r>
              <a:rPr b="1" lang="ru-RU" sz="32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i="1" lang="ru-RU" sz="3600" spc="-1" strike="noStrike">
                <a:solidFill>
                  <a:srgbClr val="006600"/>
                </a:solidFill>
                <a:latin typeface="Arial"/>
                <a:ea typeface="Arial"/>
              </a:rPr>
              <a:t>Не ломайте деревья и кустарники, не топчите газоны </a:t>
            </a:r>
            <a:endParaRPr b="0" lang="en-US" sz="3600" spc="-1" strike="noStrike">
              <a:solidFill>
                <a:srgbClr val="666633"/>
              </a:solidFill>
              <a:latin typeface="Tahoma"/>
            </a:endParaRPr>
          </a:p>
        </p:txBody>
      </p:sp>
      <p:pic>
        <p:nvPicPr>
          <p:cNvPr id="167" name="Picture 4" descr="C:\Documents and Settings\каб41-1\Рабочий стол\Ангарск\10.jpg"/>
          <p:cNvPicPr/>
          <p:nvPr/>
        </p:nvPicPr>
        <p:blipFill>
          <a:blip r:embed="rId1"/>
          <a:stretch/>
        </p:blipFill>
        <p:spPr>
          <a:xfrm>
            <a:off x="6072120" y="4786200"/>
            <a:ext cx="2133720" cy="1428840"/>
          </a:xfrm>
          <a:prstGeom prst="rect">
            <a:avLst/>
          </a:prstGeom>
          <a:ln>
            <a:noFill/>
          </a:ln>
        </p:spPr>
      </p:pic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380520" y="380880"/>
            <a:ext cx="8263080" cy="5479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006600"/>
                </a:solidFill>
                <a:latin typeface="Arial"/>
                <a:ea typeface="Arial"/>
              </a:rPr>
              <a:t>Домашнее задание</a:t>
            </a:r>
            <a:endParaRPr b="0" lang="en-US" sz="2800" spc="-1" strike="noStrike">
              <a:solidFill>
                <a:srgbClr val="666633"/>
              </a:solidFill>
              <a:latin typeface="Tahoma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571320" y="999720"/>
            <a:ext cx="8072280" cy="4071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2720" indent="-342720">
              <a:spcBef>
                <a:spcPts val="697"/>
              </a:spcBef>
            </a:pPr>
            <a:r>
              <a:rPr b="1" lang="ru-RU" sz="2800" spc="-1" strike="noStrike">
                <a:solidFill>
                  <a:srgbClr val="666633"/>
                </a:solidFill>
                <a:latin typeface="Tahoma"/>
              </a:rPr>
              <a:t>§ 1,4, вопросы на стр. 22</a:t>
            </a:r>
            <a:endParaRPr b="0" lang="en-US" sz="2800" spc="-1" strike="noStrike">
              <a:solidFill>
                <a:srgbClr val="666633"/>
              </a:solidFill>
              <a:latin typeface="Tahoma"/>
            </a:endParaRPr>
          </a:p>
        </p:txBody>
      </p:sp>
      <p:pic>
        <p:nvPicPr>
          <p:cNvPr id="170" name="Picture 4" descr="C:\Documents and Settings\каб41-1\Рабочий стол\Ангарск\11.jpg"/>
          <p:cNvPicPr/>
          <p:nvPr/>
        </p:nvPicPr>
        <p:blipFill>
          <a:blip r:embed="rId1"/>
          <a:stretch/>
        </p:blipFill>
        <p:spPr>
          <a:xfrm>
            <a:off x="5286240" y="3857760"/>
            <a:ext cx="3318120" cy="2500200"/>
          </a:xfrm>
          <a:prstGeom prst="rect">
            <a:avLst/>
          </a:prstGeom>
          <a:ln>
            <a:noFill/>
          </a:ln>
        </p:spPr>
      </p:pic>
      <p:pic>
        <p:nvPicPr>
          <p:cNvPr id="171" name="Picture 5" descr="C:\Documents and Settings\каб41-1\Рабочий стол\Ангарск\12.jpg"/>
          <p:cNvPicPr/>
          <p:nvPr/>
        </p:nvPicPr>
        <p:blipFill>
          <a:blip r:embed="rId2"/>
          <a:stretch/>
        </p:blipFill>
        <p:spPr>
          <a:xfrm>
            <a:off x="642960" y="2071800"/>
            <a:ext cx="3143160" cy="2357280"/>
          </a:xfrm>
          <a:prstGeom prst="rect">
            <a:avLst/>
          </a:prstGeom>
          <a:ln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428760" y="357120"/>
            <a:ext cx="8286480" cy="5822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i="1" lang="ru-RU" sz="3200" spc="-1" strike="noStrike">
                <a:solidFill>
                  <a:srgbClr val="006600"/>
                </a:solidFill>
                <a:latin typeface="Times New Roman"/>
              </a:rPr>
              <a:t>Факторы, оказывающие влияние на особенности природных 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i="1" lang="ru-RU" sz="3200" spc="-1" strike="noStrike">
                <a:solidFill>
                  <a:srgbClr val="006600"/>
                </a:solidFill>
                <a:latin typeface="Times New Roman"/>
              </a:rPr>
              <a:t>условий (микроклимата) в городе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географическое расположение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климат местности, в которой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  </a:t>
            </a: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находится город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наличие реки и водоёмов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зелёных насаждений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0" lang="ru-RU" sz="4000" spc="-1" strike="noStrike">
                <a:solidFill>
                  <a:srgbClr val="666633"/>
                </a:solidFill>
                <a:latin typeface="Times New Roman"/>
              </a:rPr>
              <a:t>предназначение города 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17" name="Picture 1" descr="C:\Documents and Settings\каб41-1\Рабочий стол\Ангарск\2.jpg"/>
          <p:cNvPicPr/>
          <p:nvPr/>
        </p:nvPicPr>
        <p:blipFill>
          <a:blip r:embed="rId1"/>
          <a:stretch/>
        </p:blipFill>
        <p:spPr>
          <a:xfrm>
            <a:off x="5929200" y="5473800"/>
            <a:ext cx="3049560" cy="9554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1643040" y="357120"/>
            <a:ext cx="5586480" cy="714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006600"/>
                </a:solidFill>
                <a:latin typeface="Tahoma"/>
              </a:rPr>
              <a:t>      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006600"/>
                </a:solidFill>
                <a:latin typeface="Tahoma"/>
              </a:rPr>
              <a:t>Типы городов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500040" y="3214800"/>
            <a:ext cx="8215200" cy="2643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Город-столица</a:t>
            </a:r>
            <a:endParaRPr b="0" lang="en-US" sz="4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город-порт</a:t>
            </a:r>
            <a:endParaRPr b="0" lang="en-US" sz="4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город-курорт</a:t>
            </a:r>
            <a:endParaRPr b="0" lang="en-US" sz="4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промышленный город </a:t>
            </a:r>
            <a:endParaRPr b="0" lang="en-US" sz="48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20" name="CustomShape 3"/>
          <p:cNvSpPr/>
          <p:nvPr/>
        </p:nvSpPr>
        <p:spPr>
          <a:xfrm>
            <a:off x="500040" y="357120"/>
            <a:ext cx="8215200" cy="1739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i="1" lang="ru-RU" sz="3600" spc="-1" strike="noStrike">
                <a:solidFill>
                  <a:srgbClr val="666633"/>
                </a:solidFill>
                <a:latin typeface="Times New Roman"/>
              </a:rPr>
              <a:t>Факторы, оказывающие влияние на особенности природных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i="1" lang="ru-RU" sz="3600" spc="-1" strike="noStrike">
                <a:solidFill>
                  <a:srgbClr val="666633"/>
                </a:solidFill>
                <a:latin typeface="Times New Roman"/>
              </a:rPr>
              <a:t>условий (микроклимата) в городе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21" name="Picture 5" descr="C:\Documents and Settings\каб41-1\Рабочий стол\Ангарск\4.jpg"/>
          <p:cNvPicPr/>
          <p:nvPr/>
        </p:nvPicPr>
        <p:blipFill>
          <a:blip r:embed="rId1"/>
          <a:stretch/>
        </p:blipFill>
        <p:spPr>
          <a:xfrm>
            <a:off x="5643720" y="2428920"/>
            <a:ext cx="2786040" cy="1857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785880" y="428760"/>
            <a:ext cx="785808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algn="ctr"/>
            <a:r>
              <a:rPr b="1" lang="ru-RU" sz="3600" spc="-1" strike="noStrike">
                <a:solidFill>
                  <a:srgbClr val="006600"/>
                </a:solidFill>
                <a:latin typeface="Times New Roman"/>
              </a:rPr>
              <a:t>От географического положения города зависят: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571680" y="1643040"/>
            <a:ext cx="8072280" cy="1928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342720" indent="-342720">
              <a:lnSpc>
                <a:spcPct val="100000"/>
              </a:lnSpc>
              <a:spcBef>
                <a:spcPts val="598"/>
              </a:spcBef>
            </a:pPr>
            <a:r>
              <a:rPr b="1" lang="ru-RU" sz="2400" spc="-1" strike="noStrike">
                <a:solidFill>
                  <a:srgbClr val="666633"/>
                </a:solidFill>
                <a:latin typeface="Arial"/>
                <a:ea typeface="Arial"/>
              </a:rPr>
              <a:t>     </a:t>
            </a:r>
            <a:endParaRPr b="0" lang="en-US" sz="24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500040" y="1643040"/>
            <a:ext cx="8143920" cy="3018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Развитие города</a:t>
            </a:r>
            <a:endParaRPr b="0" lang="en-US" sz="4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Размеры города</a:t>
            </a:r>
            <a:endParaRPr b="0" lang="en-US" sz="4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4800" spc="-1" strike="noStrike">
                <a:solidFill>
                  <a:srgbClr val="666633"/>
                </a:solidFill>
                <a:latin typeface="Times New Roman"/>
              </a:rPr>
              <a:t>многообразие деятельности его жителей </a:t>
            </a:r>
            <a:endParaRPr b="0" lang="en-US" sz="48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25" name="Picture 5" descr="C:\Documents and Settings\каб41-1\Рабочий стол\Ангарск\5.jpg"/>
          <p:cNvPicPr/>
          <p:nvPr/>
        </p:nvPicPr>
        <p:blipFill>
          <a:blip r:embed="rId1"/>
          <a:stretch/>
        </p:blipFill>
        <p:spPr>
          <a:xfrm>
            <a:off x="857160" y="4921200"/>
            <a:ext cx="2571840" cy="17226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428760" y="428760"/>
            <a:ext cx="8143920" cy="571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6600"/>
                </a:solidFill>
                <a:latin typeface="Arial"/>
                <a:ea typeface="Arial"/>
              </a:rPr>
              <a:t>         </a:t>
            </a:r>
            <a:r>
              <a:rPr b="1" lang="ru-RU" sz="3600" spc="-1" strike="noStrike">
                <a:solidFill>
                  <a:srgbClr val="006600"/>
                </a:solidFill>
                <a:latin typeface="Times New Roman"/>
              </a:rPr>
              <a:t>Горожане стремились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571680" y="928800"/>
            <a:ext cx="8001000" cy="1714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342720" indent="-342720">
              <a:lnSpc>
                <a:spcPct val="100000"/>
              </a:lnSpc>
              <a:spcBef>
                <a:spcPts val="499"/>
              </a:spcBef>
            </a:pPr>
            <a:r>
              <a:rPr b="1" lang="ru-RU" sz="2000" spc="-1" strike="noStrike">
                <a:solidFill>
                  <a:srgbClr val="666633"/>
                </a:solidFill>
                <a:latin typeface="Arial"/>
                <a:ea typeface="Arial"/>
              </a:rPr>
              <a:t>      </a:t>
            </a:r>
            <a:endParaRPr b="0" lang="en-US" sz="20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28" name="Picture 7" descr="Radiacia_AES"/>
          <p:cNvPicPr/>
          <p:nvPr/>
        </p:nvPicPr>
        <p:blipFill>
          <a:blip r:embed="rId1"/>
          <a:srcRect l="7407" t="6383" r="0" b="12765"/>
          <a:stretch/>
        </p:blipFill>
        <p:spPr>
          <a:xfrm>
            <a:off x="6357960" y="4714920"/>
            <a:ext cx="2143080" cy="1628640"/>
          </a:xfrm>
          <a:prstGeom prst="rect">
            <a:avLst/>
          </a:prstGeom>
          <a:ln>
            <a:noFill/>
          </a:ln>
          <a:effectLst>
            <a:outerShdw dist="107932" dir="2700000">
              <a:srgbClr val="808080">
                <a:alpha val="50000"/>
              </a:srgbClr>
            </a:outerShdw>
          </a:effectLst>
        </p:spPr>
      </p:pic>
      <p:sp>
        <p:nvSpPr>
          <p:cNvPr id="129" name="CustomShape 3"/>
          <p:cNvSpPr/>
          <p:nvPr/>
        </p:nvSpPr>
        <p:spPr>
          <a:xfrm>
            <a:off x="571680" y="1214280"/>
            <a:ext cx="8001000" cy="4483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приспособиться к местным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  </a:t>
            </a: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природным условиям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заняться наиболее подходящим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и выгодным делом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развивать наиболее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  </a:t>
            </a: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благоприятные условия для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  </a:t>
            </a:r>
            <a:r>
              <a:rPr b="1" lang="ru-RU" sz="3600" spc="-1" strike="noStrike">
                <a:solidFill>
                  <a:srgbClr val="666633"/>
                </a:solidFill>
                <a:latin typeface="Arial"/>
                <a:ea typeface="Arial"/>
              </a:rPr>
              <a:t>жизни и своих занятий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</a:pP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571680" y="428760"/>
            <a:ext cx="8001000" cy="928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006600"/>
                </a:solidFill>
                <a:latin typeface="Arial"/>
                <a:ea typeface="Arial"/>
              </a:rPr>
              <a:t>В зависимости от природных условий города строили:</a:t>
            </a: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  <a:p>
            <a:pPr algn="ctr">
              <a:lnSpc>
                <a:spcPct val="100000"/>
              </a:lnSpc>
            </a:pPr>
            <a:endParaRPr b="0" lang="en-US" sz="32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642960" y="1500120"/>
            <a:ext cx="7858080" cy="1643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2" name="CustomShape 3"/>
          <p:cNvSpPr/>
          <p:nvPr/>
        </p:nvSpPr>
        <p:spPr>
          <a:xfrm>
            <a:off x="500040" y="1785960"/>
            <a:ext cx="8215200" cy="283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На вершинах холмов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По берегам судоходных рек, у места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 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впадения их в озеро или море,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 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у слияния реки с крупным притоком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33" name="Picture 7" descr="C:\Documents and Settings\каб41-1\Рабочий стол\Ангарск\6.jpg"/>
          <p:cNvPicPr/>
          <p:nvPr/>
        </p:nvPicPr>
        <p:blipFill>
          <a:blip r:embed="rId1"/>
          <a:stretch/>
        </p:blipFill>
        <p:spPr>
          <a:xfrm>
            <a:off x="857160" y="4357800"/>
            <a:ext cx="3000600" cy="2000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714240" y="500040"/>
            <a:ext cx="7929720" cy="642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006600"/>
                </a:solidFill>
                <a:latin typeface="Arial"/>
                <a:ea typeface="Arial"/>
              </a:rPr>
              <a:t>При развитии городов люди всегда стремились сохранить естественную природу:</a:t>
            </a:r>
            <a:endParaRPr b="0" lang="en-US" sz="28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4000" spc="-1" strike="noStrike">
                <a:solidFill>
                  <a:srgbClr val="666633"/>
                </a:solidFill>
                <a:latin typeface="Arial"/>
                <a:ea typeface="Arial"/>
              </a:rPr>
              <a:t>чтобы иметь возможность подышать свежим воздухом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40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4000" spc="-1" strike="noStrike">
                <a:solidFill>
                  <a:srgbClr val="666633"/>
                </a:solidFill>
                <a:latin typeface="Arial"/>
                <a:ea typeface="Arial"/>
              </a:rPr>
              <a:t>укрыться от летнего зноя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6633"/>
              </a:buClr>
              <a:buFont typeface="Arial"/>
              <a:buChar char="•"/>
            </a:pPr>
            <a:r>
              <a:rPr b="1" lang="ru-RU" sz="4000" spc="-1" strike="noStrike">
                <a:solidFill>
                  <a:srgbClr val="666633"/>
                </a:solidFill>
                <a:latin typeface="Arial"/>
                <a:ea typeface="Arial"/>
              </a:rPr>
              <a:t> </a:t>
            </a:r>
            <a:r>
              <a:rPr b="1" lang="ru-RU" sz="4000" spc="-1" strike="noStrike">
                <a:solidFill>
                  <a:srgbClr val="666633"/>
                </a:solidFill>
                <a:latin typeface="Arial"/>
                <a:ea typeface="Arial"/>
              </a:rPr>
              <a:t>полюбоваться живой   природой </a:t>
            </a:r>
            <a:endParaRPr b="0" lang="en-US" sz="4000" spc="-1" strike="noStrike">
              <a:solidFill>
                <a:srgbClr val="666633"/>
              </a:solidFill>
              <a:latin typeface="Times New Roman"/>
            </a:endParaRPr>
          </a:p>
        </p:txBody>
      </p:sp>
      <p:sp>
        <p:nvSpPr>
          <p:cNvPr id="135" name="CustomShape 2"/>
          <p:cNvSpPr/>
          <p:nvPr/>
        </p:nvSpPr>
        <p:spPr>
          <a:xfrm>
            <a:off x="500040" y="1071720"/>
            <a:ext cx="7929720" cy="1643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342720" indent="-342720">
              <a:lnSpc>
                <a:spcPct val="100000"/>
              </a:lnSpc>
              <a:spcBef>
                <a:spcPts val="448"/>
              </a:spcBef>
            </a:pPr>
            <a:r>
              <a:rPr b="1" lang="ru-RU" sz="1800" spc="-1" strike="noStrike">
                <a:solidFill>
                  <a:srgbClr val="666633"/>
                </a:solidFill>
                <a:latin typeface="Arial"/>
                <a:ea typeface="Arial"/>
              </a:rPr>
              <a:t>       </a:t>
            </a:r>
            <a:endParaRPr b="0" lang="en-US" sz="1800" spc="-1" strike="noStrike">
              <a:solidFill>
                <a:srgbClr val="666633"/>
              </a:solidFill>
              <a:latin typeface="Times New Roman"/>
            </a:endParaRPr>
          </a:p>
        </p:txBody>
      </p:sp>
      <p:pic>
        <p:nvPicPr>
          <p:cNvPr id="136" name="Picture 5" descr="C:\Documents and Settings\каб41-1\Рабочий стол\Ангарск\7.jpg"/>
          <p:cNvPicPr/>
          <p:nvPr/>
        </p:nvPicPr>
        <p:blipFill>
          <a:blip r:embed="rId1"/>
          <a:stretch/>
        </p:blipFill>
        <p:spPr>
          <a:xfrm>
            <a:off x="6286680" y="4786200"/>
            <a:ext cx="2201760" cy="1643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785880" y="428760"/>
            <a:ext cx="7657920" cy="1143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/>
            <a:r>
              <a:rPr b="1" lang="ru-RU" sz="3600" spc="-1" strike="noStrike">
                <a:solidFill>
                  <a:srgbClr val="006600"/>
                </a:solidFill>
                <a:latin typeface="Times New Roman"/>
              </a:rPr>
              <a:t>Лесопарки – «лёгкие» городов: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/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обогащают воздух кислородом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снижают в нём количество углекислого газа и пыли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  <a:p>
            <a:pPr>
              <a:buClr>
                <a:srgbClr val="666633"/>
              </a:buClr>
              <a:buFont typeface="Arial"/>
              <a:buChar char="•"/>
            </a:pP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 </a:t>
            </a:r>
            <a:r>
              <a:rPr b="1" lang="ru-RU" sz="3600" spc="-1" strike="noStrike">
                <a:solidFill>
                  <a:srgbClr val="666633"/>
                </a:solidFill>
                <a:latin typeface="Times New Roman"/>
              </a:rPr>
              <a:t>Это хорошее место для отдыха городских жителей </a:t>
            </a:r>
            <a:endParaRPr b="0" lang="en-US" sz="3600" spc="-1" strike="noStrike">
              <a:solidFill>
                <a:srgbClr val="666633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1418</TotalTime>
  <Application>LibreOffice/6.1.5.2$Linux_X86_64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Admin</cp:lastModifiedBy>
  <dcterms:modified xsi:type="dcterms:W3CDTF">2014-10-06T11:35:52Z</dcterms:modified>
  <cp:revision>106</cp:revision>
  <dc:subject/>
  <dc:title>PowerPoint Presentation</dc:title>
</cp:coreProperties>
</file>