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88" r:id="rId2"/>
    <p:sldMasterId id="2147483936" r:id="rId3"/>
    <p:sldMasterId id="2147484044" r:id="rId4"/>
    <p:sldMasterId id="2147484217" r:id="rId5"/>
    <p:sldMasterId id="2147484253" r:id="rId6"/>
  </p:sldMasterIdLst>
  <p:notesMasterIdLst>
    <p:notesMasterId r:id="rId29"/>
  </p:notesMasterIdLst>
  <p:sldIdLst>
    <p:sldId id="546" r:id="rId7"/>
    <p:sldId id="547" r:id="rId8"/>
    <p:sldId id="272" r:id="rId9"/>
    <p:sldId id="266" r:id="rId10"/>
    <p:sldId id="548" r:id="rId11"/>
    <p:sldId id="549" r:id="rId12"/>
    <p:sldId id="550" r:id="rId13"/>
    <p:sldId id="551" r:id="rId14"/>
    <p:sldId id="553" r:id="rId15"/>
    <p:sldId id="552" r:id="rId16"/>
    <p:sldId id="263" r:id="rId17"/>
    <p:sldId id="274" r:id="rId18"/>
    <p:sldId id="275" r:id="rId19"/>
    <p:sldId id="276" r:id="rId20"/>
    <p:sldId id="555" r:id="rId21"/>
    <p:sldId id="557" r:id="rId22"/>
    <p:sldId id="558" r:id="rId23"/>
    <p:sldId id="559" r:id="rId24"/>
    <p:sldId id="560" r:id="rId25"/>
    <p:sldId id="561" r:id="rId26"/>
    <p:sldId id="563" r:id="rId27"/>
    <p:sldId id="5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00FF"/>
    <a:srgbClr val="003300"/>
    <a:srgbClr val="FF3300"/>
    <a:srgbClr val="FF3399"/>
    <a:srgbClr val="FF6600"/>
    <a:srgbClr val="000066"/>
    <a:srgbClr val="800000"/>
    <a:srgbClr val="FFE697"/>
    <a:srgbClr val="9933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8204" autoAdjust="0"/>
  </p:normalViewPr>
  <p:slideViewPr>
    <p:cSldViewPr>
      <p:cViewPr varScale="1">
        <p:scale>
          <a:sx n="61" d="100"/>
          <a:sy n="61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49B3-DD28-471E-BBC6-8864484AFEF8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B9874-E16E-4C8A-AD8B-4009B76109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9874-E16E-4C8A-AD8B-4009B761096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Blip>
                <a:blip r:embed="rId3"/>
              </a:buBlip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9874-E16E-4C8A-AD8B-4009B7610969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9874-E16E-4C8A-AD8B-4009B7610969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9874-E16E-4C8A-AD8B-4009B7610969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pull dir="lu"/>
    <p:sndAc>
      <p:stSnd>
        <p:snd r:embed="rId13" name="explod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pull dir="lu"/>
    <p:sndAc>
      <p:stSnd>
        <p:snd r:embed="rId13" name="explod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pull dir="lu"/>
    <p:sndAc>
      <p:stSnd>
        <p:snd r:embed="rId13" name="explod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>
    <p:pull dir="lu"/>
    <p:sndAc>
      <p:stSnd>
        <p:snd r:embed="rId13" name="explod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ransition>
    <p:pull dir="lu"/>
    <p:sndAc>
      <p:stSnd>
        <p:snd r:embed="rId13" name="explod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46CD13-795B-4269-9DEC-630B82995EB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419E77-CA5C-4B13-95C6-858E5A4E8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ransition>
    <p:pull dir="lu"/>
    <p:sndAc>
      <p:stSnd>
        <p:snd r:embed="rId13" name="explode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5" Type="http://schemas.openxmlformats.org/officeDocument/2006/relationships/slide" Target="slide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culture.mchs.gov.ru/upload/learning/txt/10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28604"/>
            <a:ext cx="8686800" cy="550072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Единая государственная система предупреждения и ликвидации чрезвычайных ситуаций.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(</a:t>
            </a:r>
            <a:r>
              <a:rPr lang="ru-RU" sz="4400" b="1" dirty="0" err="1" smtClean="0">
                <a:solidFill>
                  <a:srgbClr val="FF0000"/>
                </a:solidFill>
              </a:rPr>
              <a:t>рсчс</a:t>
            </a:r>
            <a:r>
              <a:rPr lang="ru-RU" sz="4400" b="1" dirty="0" smtClean="0">
                <a:solidFill>
                  <a:srgbClr val="FF0000"/>
                </a:solidFill>
              </a:rPr>
              <a:t>)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3100" dirty="0" smtClean="0">
                <a:solidFill>
                  <a:srgbClr val="333333"/>
                </a:solidFill>
                <a:latin typeface="Tahoma"/>
                <a:ea typeface="Calibri"/>
                <a:cs typeface="Times New Roman"/>
              </a:rPr>
              <a:t/>
            </a:r>
            <a:br>
              <a:rPr lang="ru-RU" sz="3100" dirty="0" smtClean="0">
                <a:solidFill>
                  <a:srgbClr val="333333"/>
                </a:solidFill>
                <a:latin typeface="Tahoma"/>
                <a:ea typeface="Calibri"/>
                <a:cs typeface="Times New Roman"/>
              </a:rPr>
            </a:br>
            <a:r>
              <a:rPr lang="ru-RU" sz="3100" dirty="0" smtClean="0">
                <a:solidFill>
                  <a:srgbClr val="333333"/>
                </a:solidFill>
                <a:latin typeface="Tahoma"/>
                <a:ea typeface="Calibri"/>
                <a:cs typeface="Times New Roman"/>
              </a:rPr>
              <a:t>Постоянно действующие органы управления РСЧС </a:t>
            </a:r>
            <a:r>
              <a:rPr lang="ru-RU" sz="4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44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Содержимое 3" descr="http://culture.mchs.gov.ru/upload/learning/img/Les1/1dfgh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809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		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282" y="1524000"/>
            <a:ext cx="4302854" cy="4572000"/>
          </a:xfrm>
          <a:scene3d>
            <a:camera prst="isometricOffAxis1Right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pPr marL="514350" indent="-514350">
              <a:buBlip>
                <a:blip r:embed="rId4"/>
              </a:buBlip>
            </a:pPr>
            <a:r>
              <a:rPr lang="ru-RU" sz="2800" b="1" dirty="0" smtClean="0">
                <a:solidFill>
                  <a:srgbClr val="000066"/>
                </a:solidFill>
              </a:rPr>
              <a:t>Нормальная производственная, промышленная , Радиационная ,  Химическая , Биологическая , сейсмическая , гидрометеорологическая обстановка , отсутствие эпидемий , эпизоотий, эпифитотий.</a:t>
            </a:r>
          </a:p>
          <a:p>
            <a:pPr marL="514350" indent="-514350">
              <a:buBlip>
                <a:blip r:embed="rId4"/>
              </a:buBlip>
            </a:pPr>
            <a:r>
              <a:rPr lang="ru-RU" sz="2800" b="1" dirty="0" smtClean="0">
                <a:solidFill>
                  <a:srgbClr val="000066"/>
                </a:solidFill>
              </a:rPr>
              <a:t>Ухудшение обстановки , получение прогноза  о возможности возникновения ЧС.</a:t>
            </a:r>
          </a:p>
          <a:p>
            <a:pPr marL="514350" indent="-514350">
              <a:buBlip>
                <a:blip r:embed="rId4"/>
              </a:buBlip>
            </a:pPr>
            <a:r>
              <a:rPr lang="ru-RU" sz="2800" b="1" dirty="0" smtClean="0">
                <a:solidFill>
                  <a:srgbClr val="000066"/>
                </a:solidFill>
              </a:rPr>
              <a:t>Возникновение ЧС.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14810" y="2214554"/>
            <a:ext cx="4357718" cy="342902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0" y="-142900"/>
            <a:ext cx="8786874" cy="2071702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hlinkClick r:id="rId5" action="ppaction://hlinksldjump"/>
              </a:rPr>
              <a:t>Режимы</a:t>
            </a:r>
            <a:r>
              <a:rPr lang="ru-RU" sz="4000" b="1" dirty="0" smtClean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hlinkClick r:id="rId5" action="ppaction://hlinksldjump"/>
              </a:rPr>
              <a:t>функционирования </a:t>
            </a:r>
            <a:r>
              <a:rPr lang="ru-RU" sz="2400" b="1" dirty="0" smtClean="0">
                <a:solidFill>
                  <a:srgbClr val="FF0000"/>
                </a:solidFill>
                <a:hlinkClick r:id="rId5" action="ppaction://hlinksldjump"/>
              </a:rPr>
              <a:t> РСЧС</a:t>
            </a:r>
            <a:endParaRPr lang="ru-RU" sz="2800" b="1" dirty="0"/>
          </a:p>
        </p:txBody>
      </p:sp>
      <p:pic>
        <p:nvPicPr>
          <p:cNvPr id="4" name="Рисунок 3" descr="CAAROXM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7" y="1785927"/>
            <a:ext cx="4747348" cy="428628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500306"/>
            <a:ext cx="8329642" cy="4357694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3300"/>
                </a:solidFill>
              </a:rPr>
              <a:t>Наблюдение за состоянием окружающей среды и обстановки на потенциально опасных объектах.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3300"/>
                </a:solidFill>
              </a:rPr>
              <a:t>Планирование и выполнение мер по предупреждению ЧС и обеспечению защиты населения .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3300"/>
                </a:solidFill>
              </a:rPr>
              <a:t>Подготовка органов управления .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3300"/>
                </a:solidFill>
              </a:rPr>
              <a:t>Сил и средств к действиям при ЧС.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3300"/>
                </a:solidFill>
              </a:rPr>
              <a:t>Создание и пополнение финансовых и материальных резервов.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07167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0" y="142852"/>
            <a:ext cx="8929718" cy="2428892"/>
          </a:xfrm>
          <a:prstGeom prst="ribbon">
            <a:avLst>
              <a:gd name="adj1" fmla="val 18571"/>
              <a:gd name="adj2" fmla="val 50000"/>
            </a:avLst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Действия РСЧС  в режиме повседневной деятельности</a:t>
            </a:r>
            <a:endParaRPr lang="ru-RU" sz="2800" b="1" dirty="0"/>
          </a:p>
        </p:txBody>
      </p:sp>
      <p:pic>
        <p:nvPicPr>
          <p:cNvPr id="5" name="Рисунок 4" descr="CAQNIJ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4973">
            <a:off x="6554119" y="4271610"/>
            <a:ext cx="2383746" cy="23010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704088"/>
            <a:ext cx="7115196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  <a:ln w="57150">
            <a:noFill/>
          </a:ln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800" b="1" dirty="0" smtClean="0"/>
              <a:t>Выявление причин ухудшения обстановки.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/>
              <a:t>Выработка предложений по её нормализации.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/>
              <a:t>Усиление дежурно-диспетчерской  службы и наблюдение за состоянием природной среды.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/>
              <a:t>Обстановкой на потенциально опасных объектах.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/>
              <a:t>Меры по защите населения и окружающей среды.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/>
              <a:t>Приведение в готовность сил и средств.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/>
              <a:t>Уточнение планов действий.</a:t>
            </a:r>
          </a:p>
          <a:p>
            <a:endParaRPr lang="ru-RU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357158" y="0"/>
            <a:ext cx="8215370" cy="2285992"/>
          </a:xfrm>
          <a:prstGeom prst="ellipseRibbon2">
            <a:avLst>
              <a:gd name="adj1" fmla="val 19030"/>
              <a:gd name="adj2" fmla="val 50000"/>
              <a:gd name="adj3" fmla="val 12500"/>
            </a:avLst>
          </a:prstGeom>
          <a:solidFill>
            <a:srgbClr val="FF330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hlinkClick r:id="rId4" action="ppaction://hlinksldjump"/>
              </a:rPr>
              <a:t>Действия РСЧС в </a:t>
            </a:r>
            <a:r>
              <a:rPr lang="ru-RU" sz="3200" b="1" dirty="0" smtClean="0">
                <a:solidFill>
                  <a:srgbClr val="003300"/>
                </a:solidFill>
                <a:hlinkClick r:id="rId4" action="ppaction://hlinksldjump"/>
              </a:rPr>
              <a:t>режиме</a:t>
            </a:r>
            <a:r>
              <a:rPr lang="ru-RU" sz="3600" b="1" dirty="0" smtClean="0">
                <a:solidFill>
                  <a:srgbClr val="003300"/>
                </a:solidFill>
                <a:hlinkClick r:id="rId4" action="ppaction://hlinksldjump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hlinkClick r:id="rId4" action="ppaction://hlinksldjump"/>
              </a:rPr>
              <a:t>повышенной готовности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1026" name="Picture 2" descr="object_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2386">
            <a:off x="7495225" y="5109587"/>
            <a:ext cx="131920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5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9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24000"/>
            <a:ext cx="8643998" cy="5048272"/>
          </a:xfrm>
          <a:ln w="57150">
            <a:noFill/>
          </a:ln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lang="ru-RU" sz="3600" b="1" dirty="0" smtClean="0">
                <a:solidFill>
                  <a:srgbClr val="002060"/>
                </a:solidFill>
              </a:rPr>
              <a:t>Организация защиты населения</a:t>
            </a:r>
          </a:p>
          <a:p>
            <a:pPr>
              <a:buBlip>
                <a:blip r:embed="rId3"/>
              </a:buBlip>
            </a:pPr>
            <a:r>
              <a:rPr lang="ru-RU" sz="3600" b="1" dirty="0" smtClean="0">
                <a:solidFill>
                  <a:srgbClr val="002060"/>
                </a:solidFill>
              </a:rPr>
              <a:t>Определение границ ЧС.</a:t>
            </a:r>
          </a:p>
          <a:p>
            <a:pPr>
              <a:buBlip>
                <a:blip r:embed="rId3"/>
              </a:buBlip>
            </a:pPr>
            <a:r>
              <a:rPr lang="ru-RU" sz="3600" b="1" dirty="0" smtClean="0">
                <a:solidFill>
                  <a:srgbClr val="002060"/>
                </a:solidFill>
              </a:rPr>
              <a:t>Организация  ликвидации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ЧС.</a:t>
            </a:r>
          </a:p>
          <a:p>
            <a:pPr>
              <a:buBlip>
                <a:blip r:embed="rId3"/>
              </a:buBlip>
            </a:pPr>
            <a:r>
              <a:rPr lang="ru-RU" sz="3600" b="1" dirty="0" smtClean="0">
                <a:solidFill>
                  <a:srgbClr val="002060"/>
                </a:solidFill>
              </a:rPr>
              <a:t>Работы по первоочередному обеспечению пострадавшего населения.</a:t>
            </a:r>
          </a:p>
          <a:p>
            <a:pPr>
              <a:buBlip>
                <a:blip r:embed="rId3"/>
              </a:buBlip>
            </a:pPr>
            <a:r>
              <a:rPr lang="ru-RU" sz="3600" b="1" dirty="0" smtClean="0">
                <a:solidFill>
                  <a:srgbClr val="002060"/>
                </a:solidFill>
              </a:rPr>
              <a:t>Непрерывный контроль за состоянием окружающей среды и обстановкой на аварийных объектах.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-142908" y="142852"/>
            <a:ext cx="9144064" cy="2143140"/>
          </a:xfrm>
          <a:prstGeom prst="ellipseRibbon2">
            <a:avLst>
              <a:gd name="adj1" fmla="val 17000"/>
              <a:gd name="adj2" fmla="val 50000"/>
              <a:gd name="adj3" fmla="val 12500"/>
            </a:avLst>
          </a:prstGeom>
          <a:solidFill>
            <a:srgbClr val="FFFF00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Действия РСЧС в режиме   чрезвычайной 	</a:t>
            </a:r>
            <a:r>
              <a:rPr lang="ru-RU" sz="2800" b="1" dirty="0" smtClean="0">
                <a:hlinkClick r:id="rId4" action="ppaction://hlinksldjump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ситуации</a:t>
            </a:r>
            <a:r>
              <a:rPr lang="ru-RU" sz="2800" dirty="0" smtClean="0"/>
              <a:t>		</a:t>
            </a:r>
            <a:endParaRPr lang="ru-RU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4" y="274638"/>
            <a:ext cx="7901015" cy="796908"/>
          </a:xfrm>
          <a:solidFill>
            <a:srgbClr val="FFE697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Структура сил и средств РСЧС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culture.mchs.gov.ru/upload/learning/img/Les1/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 силам и средствам ликвидации чрезвычайных ситуаций РСЧС относят:</a:t>
            </a:r>
          </a:p>
          <a:p>
            <a:r>
              <a:rPr lang="ru-RU" dirty="0" smtClean="0"/>
              <a:t>войска гражданской обороны;</a:t>
            </a:r>
          </a:p>
          <a:p>
            <a:r>
              <a:rPr lang="ru-RU" dirty="0" smtClean="0"/>
              <a:t>поисково-спасательную службу МЧС России;</a:t>
            </a:r>
          </a:p>
          <a:p>
            <a:r>
              <a:rPr lang="ru-RU" dirty="0" smtClean="0"/>
              <a:t>военизированные и невоенизированные противопожарные, аварийно-спасательные, аварийно-восстановительные, восстановительные и аварийно-технические формирования федеральных органов исполнительной власти;</a:t>
            </a:r>
          </a:p>
          <a:p>
            <a:r>
              <a:rPr lang="ru-RU" dirty="0" smtClean="0"/>
              <a:t>формирования и учреждения Всероссийской службы медицины катастроф;</a:t>
            </a:r>
          </a:p>
          <a:p>
            <a:r>
              <a:rPr lang="ru-RU" dirty="0" smtClean="0"/>
              <a:t>формирования ветеринарной службы и службы защиты растений Минсельхозпрода России;</a:t>
            </a:r>
          </a:p>
          <a:p>
            <a:r>
              <a:rPr lang="ru-RU" dirty="0" smtClean="0"/>
              <a:t>военизированные службы Росгидромета по активисту воздей­ствию на гидрометеорологические процессы;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 сил и средств ликвидации чрезвычайных ситуаций РСЧС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Войска гражданской обороны (ГО) </a:t>
            </a:r>
            <a:r>
              <a:rPr lang="ru-RU" sz="2400" b="1" dirty="0" smtClean="0">
                <a:solidFill>
                  <a:schemeClr val="tx1"/>
                </a:solidFill>
              </a:rPr>
              <a:t>Видео: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culture.mchs.gov.ru/upload/learning/img/Les1/%7BE411EB65-BF7D-40F9-8580-6DD7F9D05895%7D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56886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Поисково-спасательная служба МЧС России</a:t>
            </a:r>
            <a:r>
              <a:rPr lang="ru-RU" sz="4400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4" name="Содержимое 3" descr="http://culture.mchs.gov.ru/upload/learning/img/Les1/123werthyjuk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556792"/>
            <a:ext cx="4536504" cy="378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Поисково-спасательной службы в России раньше не было. 27 декабря 1990 г. было принято постановление Совета Министров России «Об образовании Российского корпуса спасателей на правах государственного комитета РСФСР». Этот день - 27 декабря, с 1995 г. отмечается как День </a:t>
            </a:r>
            <a:r>
              <a:rPr lang="ru-RU" dirty="0" smtClean="0">
                <a:hlinkClick r:id="rId4"/>
              </a:rPr>
              <a:t>спасателя.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</a:rPr>
              <a:t>Авиация МЧС России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Авиация МЧС России включает в себя государственное унитарное авиационное предприятие и отдельные вертолетные отряды, находящиеся в подчинении региональных центров министерства.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Она располагает разнообразной по своим возможностям и предназначению авиационной техникой.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culture.mchs.gov.ru/upload/img/%7B38FC82C4-627B-49CD-BF2B-C28CC04B4A04%7D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77705"/>
            <a:ext cx="4059238" cy="366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РСЧС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Постановлением Правительства Российской Федерации от 18 апреля 1992 г. № 261 была создана Российская система предупреждения и действий в чрезвычайных ситуациях (сокращенно РСЧС), преобразованная 5 ноября 1995 г. постановлением Правительства Российской Федерации № 1113 в единую государственную систему предупреждения и ликвидации чрезвычайных ситуаций.</a:t>
            </a:r>
          </a:p>
          <a:p>
            <a:endParaRPr lang="ru-RU" dirty="0"/>
          </a:p>
        </p:txBody>
      </p:sp>
      <p:pic>
        <p:nvPicPr>
          <p:cNvPr id="10" name="Содержимое 9" descr="http://culture.mchs.gov.ru/upload/learning/img/Les1/%7b7FC2D345-1F9F-46EE-B367-2DA2FCC2CCD3%7d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00808"/>
            <a:ext cx="46272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</a:rPr>
              <a:t>Противопожарная служба МЧС России </a:t>
            </a:r>
            <a:b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</a:rPr>
            </a:br>
            <a: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</a:rPr>
              <a:t/>
            </a:r>
            <a:b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</a:rPr>
            </a:br>
            <a:endParaRPr lang="ru-RU" sz="2400" dirty="0"/>
          </a:p>
        </p:txBody>
      </p:sp>
      <p:pic>
        <p:nvPicPr>
          <p:cNvPr id="6" name="Содержимое 5" descr="http://culture.mchs.gov.ru/upload/learning/img/Les1/%7bB507F377-171E-4FEC-9467-C0F25E04DBD2%7d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Медицина катастроф</a:t>
            </a:r>
            <a:r>
              <a:rPr lang="ru-RU" sz="2400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 </a:t>
            </a:r>
            <a:br>
              <a:rPr lang="ru-RU" sz="2400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200" dirty="0" smtClean="0">
                <a:solidFill>
                  <a:srgbClr val="333333"/>
                </a:solidFill>
                <a:latin typeface="Tahoma"/>
                <a:ea typeface="Times New Roman"/>
              </a:rPr>
              <a:t>Госпиталь МЧС России. Кабул. 2002 г. </a:t>
            </a:r>
            <a:r>
              <a:rPr lang="ru-RU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 smtClean="0">
                <a:latin typeface="Calibri"/>
                <a:ea typeface="Calibri"/>
                <a:cs typeface="Times New Roman"/>
              </a:rPr>
            </a:br>
            <a:endParaRPr lang="ru-RU" sz="2200" dirty="0"/>
          </a:p>
        </p:txBody>
      </p:sp>
      <p:pic>
        <p:nvPicPr>
          <p:cNvPr id="4" name="Содержимое 3" descr="http://culture.mchs.gov.ru/upload/learning/img/Les1/%7B9DF931B4-3BF5-4FE3-86D6-EDDC7ECDDF45%7D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CYR"/>
                <a:ea typeface="Times New Roman"/>
              </a:rPr>
              <a:t>К силам и средствам наблюдения и контроля РСЧС относятся: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457200" indent="-228600" algn="just">
              <a:spcBef>
                <a:spcPts val="3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Arial CYR"/>
                <a:ea typeface="Times New Roman"/>
              </a:rPr>
              <a:t>службы (учреждения) и организации федеральных органов исполнительной власти, осуществляющие наблюдение и контроль за состоянием окружающей природной среды, обстановкой на потенциально опасных объектах и прилегающих к ним территори­ях, анализ воздействия вредных факторов на здоровье населения;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457200" indent="-228600" algn="just">
              <a:spcBef>
                <a:spcPts val="30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CYR"/>
                <a:ea typeface="Times New Roman"/>
              </a:rPr>
              <a:t>формирования Госсанэпиднадзора России;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457200" indent="-228600" algn="just">
              <a:spcBef>
                <a:spcPts val="30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CYR"/>
                <a:ea typeface="Times New Roman"/>
              </a:rPr>
              <a:t>ветеринарная служба Минсельхозпрода России;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457200" indent="-228600" algn="just">
              <a:spcBef>
                <a:spcPts val="30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CYR"/>
                <a:ea typeface="Times New Roman"/>
              </a:rPr>
              <a:t>службы (учреждения) наблюдения и лабораторного контроля за качеством пищевого сырья и продуктов питания Минсельхозпрода и </a:t>
            </a:r>
            <a:r>
              <a:rPr lang="ru-RU" sz="1800" dirty="0" err="1" smtClean="0">
                <a:solidFill>
                  <a:srgbClr val="000000"/>
                </a:solidFill>
                <a:latin typeface="Arial CYR"/>
                <a:ea typeface="Times New Roman"/>
              </a:rPr>
              <a:t>Минторга</a:t>
            </a:r>
            <a:r>
              <a:rPr lang="ru-RU" sz="1800" dirty="0" smtClean="0">
                <a:solidFill>
                  <a:srgbClr val="000000"/>
                </a:solidFill>
                <a:latin typeface="Arial CYR"/>
                <a:ea typeface="Times New Roman"/>
              </a:rPr>
              <a:t> России;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457200" indent="-228600" algn="just">
              <a:spcBef>
                <a:spcPts val="30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CYR"/>
                <a:ea typeface="Times New Roman"/>
              </a:rPr>
              <a:t>геофизическая служба Российской академии наук, оператив­ные группы постоянной готовности Росгидромета и подразделе­ния Минатома России;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457200" indent="-228600" algn="just">
              <a:spcBef>
                <a:spcPts val="30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CYR"/>
                <a:ea typeface="Times New Roman"/>
              </a:rPr>
              <a:t>учреждения Агентства по мониторингу чрезвычайных ситуа­ций;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457200" indent="-228600" algn="just">
              <a:spcBef>
                <a:spcPts val="30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CYR"/>
                <a:ea typeface="Times New Roman"/>
              </a:rPr>
              <a:t>учреждения сети наблюдения и лабораторного контроля ГО.</a:t>
            </a:r>
            <a:endParaRPr lang="ru-RU" sz="1800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Состав сил и средств наблюдения и контроля РСЧС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FF0000"/>
                </a:solidFill>
                <a:hlinkClick r:id="rId2" action="ppaction://hlinksldjump"/>
              </a:rPr>
              <a:t>Р</a:t>
            </a:r>
            <a:r>
              <a:rPr lang="ru-RU" sz="5300" dirty="0" smtClean="0">
                <a:solidFill>
                  <a:srgbClr val="00B0F0"/>
                </a:solidFill>
                <a:hlinkClick r:id="rId2" action="ppaction://hlinksldjump"/>
              </a:rPr>
              <a:t>оссийская</a:t>
            </a:r>
            <a:r>
              <a:rPr lang="ru-RU" sz="5300" dirty="0" smtClean="0">
                <a:hlinkClick r:id="rId2" action="ppaction://hlinksldjump"/>
              </a:rPr>
              <a:t> </a:t>
            </a:r>
            <a:r>
              <a:rPr lang="ru-RU" sz="5300" dirty="0" smtClean="0">
                <a:solidFill>
                  <a:srgbClr val="FF0000"/>
                </a:solidFill>
                <a:hlinkClick r:id="rId2" action="ppaction://hlinksldjump"/>
              </a:rPr>
              <a:t>с</a:t>
            </a:r>
            <a:r>
              <a:rPr lang="ru-RU" sz="5300" dirty="0" smtClean="0">
                <a:solidFill>
                  <a:srgbClr val="00B0F0"/>
                </a:solidFill>
                <a:hlinkClick r:id="rId2" action="ppaction://hlinksldjump"/>
              </a:rPr>
              <a:t>истема </a:t>
            </a:r>
            <a:r>
              <a:rPr lang="ru-RU" sz="4400" dirty="0" smtClean="0">
                <a:solidFill>
                  <a:srgbClr val="00B0F0"/>
                </a:solidFill>
                <a:hlinkClick r:id="rId2" action="ppaction://hlinksldjump"/>
              </a:rPr>
              <a:t>предупреждения и действий в </a:t>
            </a:r>
            <a:r>
              <a:rPr lang="ru-RU" sz="4400" dirty="0" smtClean="0">
                <a:solidFill>
                  <a:srgbClr val="FF0000"/>
                </a:solidFill>
                <a:hlinkClick r:id="rId2" action="ppaction://hlinksldjump"/>
              </a:rPr>
              <a:t>ч</a:t>
            </a:r>
            <a:r>
              <a:rPr lang="ru-RU" sz="4400" dirty="0" smtClean="0">
                <a:solidFill>
                  <a:srgbClr val="00B0F0"/>
                </a:solidFill>
                <a:hlinkClick r:id="rId2" action="ppaction://hlinksldjump"/>
              </a:rPr>
              <a:t>резвычайных</a:t>
            </a:r>
            <a:r>
              <a:rPr lang="ru-RU" sz="4400" dirty="0" smtClean="0">
                <a:hlinkClick r:id="rId2" action="ppaction://hlinksldjump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hlinkClick r:id="rId2" action="ppaction://hlinksldjump"/>
              </a:rPr>
              <a:t>с</a:t>
            </a:r>
            <a:r>
              <a:rPr lang="ru-RU" sz="4400" dirty="0" smtClean="0">
                <a:solidFill>
                  <a:srgbClr val="00B0F0"/>
                </a:solidFill>
                <a:hlinkClick r:id="rId2" action="ppaction://hlinksldjump"/>
              </a:rPr>
              <a:t>итуациях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8229600" cy="4357718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Создана для предупреждения и действий в чрезвычайных  ситуациях , объединяет 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>
              <a:buBlip>
                <a:blip r:embed="rId4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органы управления.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Blip>
                <a:blip r:embed="rId4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силы и средства Федеральных  органов исполнительной власти 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Blip>
                <a:blip r:embed="rId4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органов исполнительной власти субъектов РФ.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Blip>
                <a:blip r:embed="rId4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органов местного самоуправления  и организаций , в полномочия которых входит решение вопросов защиты населения и территорий от чрезвычайных ситуаций.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im1-tub-ru.yandex.net/i?id=179a1b2352f6b7eb515dce54d6879afc-82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60648"/>
            <a:ext cx="2267744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hlinkClick r:id="rId3" action="ppaction://hlinksldjump"/>
              </a:rPr>
              <a:t>Чрезвычайные ситуации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5"/>
            <a:ext cx="7901014" cy="414340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Чрезвычайная ситуация(ЧС)-</a:t>
            </a:r>
            <a:r>
              <a:rPr lang="ru-RU" b="1" dirty="0" smtClean="0">
                <a:solidFill>
                  <a:srgbClr val="0000FF"/>
                </a:solidFill>
              </a:rPr>
              <a:t>обстановка на определённой территории , сложившаяся в результате аварии , опасного природного явления , катастрофы , стихийного или иного бедствия , которые могут повлечь или повлекли за собой человеческие жертвы , ущерб здоровью людей или окружающей среде , значительные материальные потери и нарушение условий жизнедеятельности людей.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CALH7C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04168">
            <a:off x="4682299" y="4638366"/>
            <a:ext cx="4300019" cy="2122956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Цели и задачи РСЧС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culture.mchs.gov.ru/upload/learning/img/Les1/tab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568951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400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ru-RU" sz="4400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400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ru-RU" sz="4400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Структура РСЧС</a:t>
            </a:r>
            <a:r>
              <a:rPr lang="ru-RU" sz="3600" dirty="0" smtClean="0">
                <a:solidFill>
                  <a:srgbClr val="333333"/>
                </a:solidFill>
                <a:latin typeface="Tahoma"/>
                <a:ea typeface="Calibri"/>
                <a:cs typeface="Times New Roman"/>
              </a:rPr>
              <a:t> </a:t>
            </a:r>
            <a:br>
              <a:rPr lang="ru-RU" sz="3600" dirty="0" smtClean="0">
                <a:solidFill>
                  <a:srgbClr val="333333"/>
                </a:solidFill>
                <a:latin typeface="Tahoma"/>
                <a:ea typeface="Calibri"/>
                <a:cs typeface="Times New Roman"/>
              </a:rPr>
            </a:br>
            <a:r>
              <a:rPr lang="ru-RU" sz="4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44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РСЧС строится по территориально-производственному принципу, состоит из территориальных и функциональных подсистем и имеет пять уровней управления (федеральный, региональный, территориальный, местный, объектовый). </a:t>
            </a:r>
            <a:br>
              <a:rPr lang="ru-RU" dirty="0" smtClean="0"/>
            </a:br>
            <a:r>
              <a:rPr lang="ru-RU" dirty="0" smtClean="0"/>
              <a:t>Территориальные подсистемы РСЧС создаются в субъектах Российской Федерации для предупреждения и ликвидации чрезвычайных ситуаций в пределах их территорий и состоят из звеньев, соответствующих административно-территориальному делению этих территорий. Звенья (местный уровень) создаются в муниципальных образованиях (район, населенный пункт) для предупреждения ликвидации чрезвычайных ситуаций в пределах их территорий.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ulture.mchs.gov.ru/upload/learning/video/Les1/%7bE2F9D7AD-3740-49D9-A300-CAF9BA838F1A%7d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ulture.mchs.gov.ru/upload/learning/video/Les1/11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800" dirty="0" smtClean="0">
                <a:solidFill>
                  <a:srgbClr val="333333"/>
                </a:solidFill>
                <a:latin typeface="Tahoma"/>
                <a:ea typeface="Calibri"/>
                <a:cs typeface="Times New Roman"/>
              </a:rPr>
              <a:t>Постоянно действующие органы управления РСЧС</a:t>
            </a:r>
            <a:r>
              <a:rPr lang="ru-RU" sz="2000" dirty="0" smtClean="0">
                <a:solidFill>
                  <a:srgbClr val="333333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Рабочими органами комиссий по чрезвычайным ситуациям являются соответствующие постоянно действующие органы управления РСЧС, специально уполномоченные на решение задач в области защиты населения и территорий от чрезвычайных ситуаций (органы управления ГОЧС).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lu"/>
    <p:sndAc>
      <p:stSnd>
        <p:snd r:embed="rId2" name="explode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1.6|1.7|1.9|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8360</TotalTime>
  <Words>699</Words>
  <Application>Microsoft Office PowerPoint</Application>
  <PresentationFormat>Экран (4:3)</PresentationFormat>
  <Paragraphs>72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Бумажная</vt:lpstr>
      <vt:lpstr>1_Бумажная</vt:lpstr>
      <vt:lpstr>Справедливость</vt:lpstr>
      <vt:lpstr>Метро</vt:lpstr>
      <vt:lpstr>Трек</vt:lpstr>
      <vt:lpstr>Апекс</vt:lpstr>
      <vt:lpstr>Единая государственная система предупреждения и ликвидации чрезвычайных ситуаций. (рсчс)</vt:lpstr>
      <vt:lpstr>РСЧС </vt:lpstr>
      <vt:lpstr>Российская система предупреждения и действий в чрезвычайных ситуациях</vt:lpstr>
      <vt:lpstr>Чрезвычайные ситуации</vt:lpstr>
      <vt:lpstr>Цели и задачи РСЧС  </vt:lpstr>
      <vt:lpstr>  Структура РСЧС   </vt:lpstr>
      <vt:lpstr>Слайд 7</vt:lpstr>
      <vt:lpstr>Слайд 8</vt:lpstr>
      <vt:lpstr>Постоянно действующие органы управления РСЧС  </vt:lpstr>
      <vt:lpstr> Постоянно действующие органы управления РСЧС  </vt:lpstr>
      <vt:lpstr>  </vt:lpstr>
      <vt:lpstr>Слайд 12</vt:lpstr>
      <vt:lpstr>Слайд 13</vt:lpstr>
      <vt:lpstr>Слайд 14</vt:lpstr>
      <vt:lpstr>Структура сил и средств РСЧС  </vt:lpstr>
      <vt:lpstr>Состав сил и средств ликвидации чрезвычайных ситуаций РСЧС  </vt:lpstr>
      <vt:lpstr>Войска гражданской обороны (ГО) Видео: </vt:lpstr>
      <vt:lpstr>Поисково-спасательная служба МЧС России  </vt:lpstr>
      <vt:lpstr>Авиация МЧС России </vt:lpstr>
      <vt:lpstr>Противопожарная служба МЧС России   </vt:lpstr>
      <vt:lpstr>     Медицина катастроф  Госпиталь МЧС России. Кабул. 2002 г.  </vt:lpstr>
      <vt:lpstr>Состав сил и средств наблюдения и контроля РСЧС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РСЧС-9</dc:title>
  <dc:subject>ОБЖ</dc:subject>
  <dc:creator>Иванов М.А.</dc:creator>
  <cp:keywords>Основы безопасности жизнедеятельности</cp:keywords>
  <cp:lastModifiedBy>Bait</cp:lastModifiedBy>
  <cp:revision>1185</cp:revision>
  <dcterms:created xsi:type="dcterms:W3CDTF">2009-02-19T12:04:56Z</dcterms:created>
  <dcterms:modified xsi:type="dcterms:W3CDTF">2014-09-16T11:33:34Z</dcterms:modified>
  <cp:category>Важный</cp:category>
</cp:coreProperties>
</file>