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2"/>
  </p:notesMasterIdLst>
  <p:sldIdLst>
    <p:sldId id="256" r:id="rId2"/>
    <p:sldId id="311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3" r:id="rId11"/>
    <p:sldId id="325" r:id="rId12"/>
    <p:sldId id="324" r:id="rId13"/>
    <p:sldId id="326" r:id="rId14"/>
    <p:sldId id="327" r:id="rId15"/>
    <p:sldId id="310" r:id="rId16"/>
    <p:sldId id="331" r:id="rId17"/>
    <p:sldId id="339" r:id="rId18"/>
    <p:sldId id="340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41" r:id="rId27"/>
    <p:sldId id="342" r:id="rId28"/>
    <p:sldId id="343" r:id="rId29"/>
    <p:sldId id="344" r:id="rId30"/>
    <p:sldId id="266" r:id="rId31"/>
  </p:sldIdLst>
  <p:sldSz cx="9144000" cy="6858000" type="screen4x3"/>
  <p:notesSz cx="2987675" cy="48164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olevaEE" initials="уул26*05" lastIdx="1" clrIdx="0"/>
  <p:cmAuthor id="1" name="Us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1" autoAdjust="0"/>
    <p:restoredTop sz="93516" autoAdjust="0"/>
  </p:normalViewPr>
  <p:slideViewPr>
    <p:cSldViewPr>
      <p:cViewPr>
        <p:scale>
          <a:sx n="75" d="100"/>
          <a:sy n="75" d="100"/>
        </p:scale>
        <p:origin x="-2652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12-07T21:35:46.782" idx="1">
    <p:pos x="5337" y="391"/>
    <p:text>Информационно-аналитическое обеспечение противодействия терроризму включает в себя сбор, накопление, систематизацию, анализ, оценку информации об угрозах террористических актов, обмен ею и выдачу ее потребителям такой информации.
31. В процессе информационно-аналитического обеспечения противодействия терроризму решаются следующие основные задачи:
а) исследование основных факторов, определяющих сущность и состояние угроз террористических актов;
б) прогноз вероятных тенденций и закономерностей развития угроз террористических актов, разработка предложений для своевременного принятия решений по их нейтрализации;
в) анализ информации о проявлениях терроризма, а также о политических, социально-экономических и иных общественных процессах в Российской Федерации и в мире, оказывающих негативное влияние на ситуацию в области противодействия терроризму;
г) организация и осуществление информационного взаимодействия субъектов противодействия терроризму;
д) мониторинг и анализ национального и международного опыта противодействия терроризму;
е) совершенствование, в том числе на основе внедрения современных информационно-телекоммуникационных технологий, информационно-аналитического обеспечения координации деятельности по противодействию терроризму федеральных органов исполнительной власти, антитеррористических комиссий в субъектах Российской Федерации и оперативных штабов в субъектах Российской Федерации, органов местного самоуправления, институтов гражданского общества, проведение в этих целях с привлечением специалистов научно-исследовательских учреждений ситуационных анализов рисков совершения террористических актов;
ж) создание единого антитеррористического информационного пространства на национальном и международном уровнях;
з) разработка информационных банков и баз данных, информационно-телекоммуникационных сетей, автоматизированных систем и аппаратно-программных комплексов с применением передовых информационных технологий и их поддержка;
и) своевременная подготовка предложений по созданию и совершенствованию нормативно-правовой базы информационно-аналитического обеспечения противодействия терроризму;
к) систематическое повышение профессиональной подготовки специалистов-аналитиков в области противодействия терроризму.
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4659" cy="240824"/>
          </a:xfrm>
          <a:prstGeom prst="rect">
            <a:avLst/>
          </a:prstGeom>
        </p:spPr>
        <p:txBody>
          <a:bodyPr vert="horz" lIns="44586" tIns="22293" rIns="44586" bIns="22293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692325" y="0"/>
            <a:ext cx="1294659" cy="240824"/>
          </a:xfrm>
          <a:prstGeom prst="rect">
            <a:avLst/>
          </a:prstGeom>
        </p:spPr>
        <p:txBody>
          <a:bodyPr vert="horz" lIns="44586" tIns="22293" rIns="44586" bIns="22293" rtlCol="0"/>
          <a:lstStyle>
            <a:lvl1pPr algn="r">
              <a:defRPr sz="600"/>
            </a:lvl1pPr>
          </a:lstStyle>
          <a:p>
            <a:fld id="{4BA1BB78-60F7-4094-878B-C2CCF37321F6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3" y="361950"/>
            <a:ext cx="2406650" cy="1804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4586" tIns="22293" rIns="44586" bIns="2229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98768" y="2287826"/>
            <a:ext cx="2390140" cy="2167414"/>
          </a:xfrm>
          <a:prstGeom prst="rect">
            <a:avLst/>
          </a:prstGeom>
        </p:spPr>
        <p:txBody>
          <a:bodyPr vert="horz" lIns="44586" tIns="22293" rIns="44586" bIns="2229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574815"/>
            <a:ext cx="1294659" cy="240824"/>
          </a:xfrm>
          <a:prstGeom prst="rect">
            <a:avLst/>
          </a:prstGeom>
        </p:spPr>
        <p:txBody>
          <a:bodyPr vert="horz" lIns="44586" tIns="22293" rIns="44586" bIns="22293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692325" y="4574815"/>
            <a:ext cx="1294659" cy="240824"/>
          </a:xfrm>
          <a:prstGeom prst="rect">
            <a:avLst/>
          </a:prstGeom>
        </p:spPr>
        <p:txBody>
          <a:bodyPr vert="horz" lIns="44586" tIns="22293" rIns="44586" bIns="22293" rtlCol="0" anchor="b"/>
          <a:lstStyle>
            <a:lvl1pPr algn="r">
              <a:defRPr sz="600"/>
            </a:lvl1pPr>
          </a:lstStyle>
          <a:p>
            <a:fld id="{28F38CBE-EDED-4A7E-B995-3145E11C4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877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38CBE-EDED-4A7E-B995-3145E11C4BE9}" type="slidenum">
              <a:rPr lang="ru-RU" smtClean="0"/>
              <a:pPr/>
              <a:t>30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ABAF33E-3FD7-4D08-9C9B-51C4DB543A5B}" type="datetimeFigureOut">
              <a:rPr lang="ru-RU" smtClean="0"/>
              <a:pPr/>
              <a:t>13.01.2017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A8E06ADE-F16E-437D-9E07-BA40873E2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543800" cy="3240360"/>
          </a:xfrm>
        </p:spPr>
        <p:txBody>
          <a:bodyPr/>
          <a:lstStyle/>
          <a:p>
            <a:r>
              <a:rPr lang="ru-RU" sz="4400" dirty="0" smtClean="0"/>
              <a:t>ПРАВОВОЙ  РЕЖИМ контртеррористической </a:t>
            </a:r>
            <a:r>
              <a:rPr lang="ru-RU" sz="4400" dirty="0"/>
              <a:t>операции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725144"/>
            <a:ext cx="7416824" cy="136815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Направления противодействия терроризму 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476672"/>
            <a:ext cx="7488832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Предупреждение</a:t>
            </a:r>
          </a:p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создание </a:t>
            </a:r>
            <a:r>
              <a:rPr lang="ru-RU" sz="2400" dirty="0"/>
              <a:t>системы противодействия идеологии </a:t>
            </a:r>
            <a:r>
              <a:rPr lang="ru-RU" sz="2400" dirty="0" smtClean="0"/>
              <a:t>терроризма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осуществление мер правового, организационного, оперативного, административного, режимного, военного и технического характера, направленных на обеспечение антитеррористической защищенности потенциальных объектов террористических </a:t>
            </a:r>
            <a:r>
              <a:rPr lang="ru-RU" sz="2400" dirty="0" smtClean="0"/>
              <a:t>посягательств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усиление контроля за соблюдением административно-правовых </a:t>
            </a:r>
            <a:r>
              <a:rPr lang="ru-RU" sz="2400" dirty="0" smtClean="0"/>
              <a:t>режимов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51853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Направления противодействия терроризму 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476672"/>
            <a:ext cx="7488832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9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Минимизация и </a:t>
            </a:r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ликвидация </a:t>
            </a:r>
            <a:r>
              <a:rPr lang="ru-RU" sz="29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последствий проявлений </a:t>
            </a:r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терроризма</a:t>
            </a:r>
          </a:p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недопущение (минимизация) человеческих потерь </a:t>
            </a:r>
            <a:endParaRPr lang="ru-RU" sz="24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своевременное </a:t>
            </a:r>
            <a:r>
              <a:rPr lang="ru-RU" sz="2400" dirty="0"/>
              <a:t>проведение аварийно-спасательных </a:t>
            </a:r>
            <a:r>
              <a:rPr lang="ru-RU" sz="2400" dirty="0" smtClean="0"/>
              <a:t>работ, </a:t>
            </a:r>
            <a:r>
              <a:rPr lang="ru-RU" sz="2400" dirty="0"/>
              <a:t>оказание медицинской </a:t>
            </a:r>
            <a:r>
              <a:rPr lang="ru-RU" sz="2400" dirty="0" smtClean="0"/>
              <a:t>помощи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восстановление </a:t>
            </a:r>
            <a:r>
              <a:rPr lang="ru-RU" sz="2400" dirty="0"/>
              <a:t>поврежденных </a:t>
            </a:r>
            <a:r>
              <a:rPr lang="ru-RU" sz="2400" dirty="0" smtClean="0"/>
              <a:t>в </a:t>
            </a:r>
            <a:r>
              <a:rPr lang="ru-RU" sz="2400" dirty="0"/>
              <a:t>результате террористического акта </a:t>
            </a:r>
            <a:r>
              <a:rPr lang="ru-RU" sz="2400" dirty="0" smtClean="0"/>
              <a:t>объектов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возмещение </a:t>
            </a:r>
            <a:r>
              <a:rPr lang="ru-RU" sz="2400" dirty="0" smtClean="0"/>
              <a:t>причиненного </a:t>
            </a:r>
            <a:r>
              <a:rPr lang="ru-RU" sz="2400" dirty="0"/>
              <a:t>вреда физическим и юридическим лицам, пострадавшим в результате террористического акта</a:t>
            </a:r>
          </a:p>
        </p:txBody>
      </p:sp>
    </p:spTree>
    <p:extLst>
      <p:ext uri="{BB962C8B-B14F-4D97-AF65-F5344CB8AC3E}">
        <p14:creationId xmlns:p14="http://schemas.microsoft.com/office/powerpoint/2010/main" val="95843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Направления противодействия терроризму 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Борьба с терроризмом</a:t>
            </a:r>
          </a:p>
          <a:p>
            <a:pPr marL="36000" algn="just"/>
            <a:endParaRPr lang="ru-RU" sz="11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Одно из основных условий повышения результативности борьбы с терроризмом - получение упреждающей информации о планах террористических организаций по совершению террористических актов, деятельности по распространению идеологии терроризма, источниках и каналах финансирования, снабжения оружием, боеприпасами, иными средствами для осуществления террористической деятельности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59816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Направления противодействия терроризму 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9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Выбор конкретных мер </a:t>
            </a:r>
            <a:endParaRPr lang="ru-RU" sz="29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36000" algn="just"/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по </a:t>
            </a:r>
            <a:r>
              <a:rPr lang="ru-RU" sz="29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противодействию терроризму </a:t>
            </a:r>
            <a:endParaRPr lang="ru-RU" sz="29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Зависит </a:t>
            </a:r>
            <a:r>
              <a:rPr lang="ru-RU" sz="2400" dirty="0"/>
              <a:t>от уровня выявленных террористических угроз, для устранения которых вводятся соответствующие правовые режимы, включающие в себя административно-режимные, оперативно-</a:t>
            </a:r>
            <a:r>
              <a:rPr lang="ru-RU" sz="2400" dirty="0" err="1"/>
              <a:t>разыскные</a:t>
            </a:r>
            <a:r>
              <a:rPr lang="ru-RU" sz="2400" dirty="0"/>
              <a:t> и иные мероприятия, </a:t>
            </a:r>
            <a:r>
              <a:rPr lang="ru-RU" sz="2400" dirty="0" smtClean="0"/>
              <a:t>направленные </a:t>
            </a:r>
            <a:r>
              <a:rPr lang="ru-RU" sz="2400" dirty="0"/>
              <a:t>на недопущение совершения террористического акта и минимизацию его последствий</a:t>
            </a:r>
            <a:endParaRPr lang="ru-RU" sz="2400" b="1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0830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Направления противодействия терроризму 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Контртеррористическая операция</a:t>
            </a:r>
          </a:p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Является основной </a:t>
            </a:r>
            <a:r>
              <a:rPr lang="ru-RU" sz="2400" dirty="0"/>
              <a:t>формой пресечения террористического акта </a:t>
            </a:r>
            <a:r>
              <a:rPr lang="ru-RU" sz="2400" dirty="0" smtClean="0"/>
              <a:t>и </a:t>
            </a:r>
            <a:r>
              <a:rPr lang="ru-RU" sz="2400" dirty="0"/>
              <a:t>предусматривает реализацию комплекса специальных, оперативно-боевых, войсковых и иных мероприятий с применением боевой техники, оружия и специальных средств по пресечению террористического акта, обезвреживанию террористов, обеспечению безопасности граждан, организаций и учреждений, а также по минимизации и (или) ликвидации последствий проявлений терроризма</a:t>
            </a:r>
            <a:r>
              <a:rPr lang="ru-RU" sz="2400" dirty="0" smtClean="0"/>
              <a:t>.</a:t>
            </a:r>
          </a:p>
          <a:p>
            <a:pPr marL="0" lvl="1" algn="just"/>
            <a:endParaRPr lang="ru-RU" sz="2400" b="1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55328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Федеральный </a:t>
            </a:r>
            <a:r>
              <a:rPr lang="ru-RU" sz="3200" dirty="0" smtClean="0"/>
              <a:t>закон </a:t>
            </a:r>
            <a:br>
              <a:rPr lang="ru-RU" sz="3200" dirty="0" smtClean="0"/>
            </a:br>
            <a:r>
              <a:rPr lang="ru-RU" sz="3200" dirty="0" smtClean="0"/>
              <a:t>от </a:t>
            </a:r>
            <a:r>
              <a:rPr lang="ru-RU" sz="3200" dirty="0"/>
              <a:t>6 марта 2006 г. N </a:t>
            </a:r>
            <a:r>
              <a:rPr lang="ru-RU" sz="3200" dirty="0" smtClean="0"/>
              <a:t>35-ФЗ</a:t>
            </a:r>
            <a:br>
              <a:rPr lang="ru-RU" sz="3200" dirty="0" smtClean="0"/>
            </a:br>
            <a:r>
              <a:rPr lang="ru-RU" sz="3200" dirty="0" smtClean="0"/>
              <a:t>"</a:t>
            </a:r>
            <a:r>
              <a:rPr lang="ru-RU" sz="3200" dirty="0"/>
              <a:t>О противодействии </a:t>
            </a:r>
            <a:r>
              <a:rPr lang="ru-RU" sz="3200" dirty="0" smtClean="0"/>
              <a:t>терроризму"</a:t>
            </a:r>
            <a:endParaRPr lang="ru-RU" sz="3200" dirty="0"/>
          </a:p>
        </p:txBody>
      </p:sp>
      <p:pic>
        <p:nvPicPr>
          <p:cNvPr id="1028" name="Picture 4" descr="http://www.vestikavkaza.ru/upload/iblock/7f3/Shturm_dom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43"/>
          <a:stretch/>
        </p:blipFill>
        <p:spPr bwMode="auto">
          <a:xfrm>
            <a:off x="755576" y="548679"/>
            <a:ext cx="7539136" cy="406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45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Правовой режим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контртеррористической </a:t>
            </a:r>
            <a:r>
              <a:rPr lang="ru-RU" sz="3200" dirty="0"/>
              <a:t>операции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В </a:t>
            </a:r>
            <a:r>
              <a:rPr lang="ru-RU" sz="2400" dirty="0"/>
              <a:t>целях пресечения и раскрытия террористического акта, минимизации его последствий и защиты жизненно важных интересов личности, общества и государства по решению должностного лица, принявшего </a:t>
            </a:r>
            <a:r>
              <a:rPr lang="ru-RU" sz="2400" dirty="0" smtClean="0"/>
              <a:t>в соответствии Федеральным законом «О противодействии терроризму» решение </a:t>
            </a:r>
            <a:r>
              <a:rPr lang="ru-RU" sz="2400" dirty="0"/>
              <a:t>о проведении контртеррористической операции, в пределах территории ее проведения может вводиться правовой режим контртеррористической операции на период ее проведения</a:t>
            </a:r>
            <a:endParaRPr lang="ru-RU" sz="1100" dirty="0" smtClean="0"/>
          </a:p>
          <a:p>
            <a:pPr marL="342900" lvl="1" indent="-342900" algn="just">
              <a:buFont typeface="Wingdings" panose="05000000000000000000" pitchFamily="2" charset="2"/>
              <a:buChar char="Ø"/>
            </a:pPr>
            <a:endParaRPr lang="ru-RU" sz="1100" b="1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0013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Правовой режим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контртеррористической </a:t>
            </a:r>
            <a:r>
              <a:rPr lang="ru-RU" sz="3200" dirty="0"/>
              <a:t>операции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Решения </a:t>
            </a:r>
            <a:r>
              <a:rPr lang="ru-RU" sz="2400" dirty="0"/>
              <a:t>о проведении контртеррористической операции и о ее прекращении принимает руководитель федерального органа исполнительной власти в области обеспечения </a:t>
            </a:r>
            <a:r>
              <a:rPr lang="ru-RU" sz="2400" dirty="0" smtClean="0"/>
              <a:t>безопасности</a:t>
            </a:r>
          </a:p>
          <a:p>
            <a:pPr marL="0" lvl="1" algn="just"/>
            <a:r>
              <a:rPr lang="ru-RU" sz="2400" dirty="0" smtClean="0"/>
              <a:t>	Лицо</a:t>
            </a:r>
            <a:r>
              <a:rPr lang="ru-RU" sz="2400" dirty="0"/>
              <a:t>, принявшее </a:t>
            </a:r>
            <a:r>
              <a:rPr lang="ru-RU" sz="2400" dirty="0" smtClean="0"/>
              <a:t>решение </a:t>
            </a:r>
            <a:r>
              <a:rPr lang="ru-RU" sz="2400" dirty="0"/>
              <a:t>о проведении контртеррористической операции, является руководителем контртеррористической операции и несет персональную ответственность за ее проведение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32600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Правовой режим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контртеррористической </a:t>
            </a:r>
            <a:r>
              <a:rPr lang="ru-RU" sz="3200" dirty="0"/>
              <a:t>операции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sz="2400" dirty="0" smtClean="0"/>
              <a:t>В </a:t>
            </a:r>
            <a:r>
              <a:rPr lang="ru-RU" sz="2400" dirty="0"/>
              <a:t>случае, если для проведения контртеррористической операции требуются значительные силы и средства и она охватывает территорию, на которой проживает значительное число людей, руководитель </a:t>
            </a:r>
            <a:r>
              <a:rPr lang="ru-RU" sz="2400" dirty="0" smtClean="0"/>
              <a:t>уведомляет </a:t>
            </a:r>
            <a:r>
              <a:rPr lang="ru-RU" sz="2400" dirty="0"/>
              <a:t>о введении правового режима контртеррористической операции </a:t>
            </a:r>
            <a:r>
              <a:rPr lang="ru-RU" sz="2400" dirty="0" smtClean="0"/>
              <a:t>Президента </a:t>
            </a:r>
            <a:r>
              <a:rPr lang="ru-RU" sz="2400" dirty="0"/>
              <a:t>Российской Федерации, Председателя Правительства Российской </a:t>
            </a:r>
            <a:r>
              <a:rPr lang="ru-RU" sz="2400" dirty="0" smtClean="0"/>
              <a:t>Федерации, </a:t>
            </a:r>
            <a:r>
              <a:rPr lang="ru-RU" sz="2400" dirty="0"/>
              <a:t>иных должностных лиц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2653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Правовой режим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контртеррористической </a:t>
            </a:r>
            <a:r>
              <a:rPr lang="ru-RU" sz="3200" dirty="0"/>
              <a:t>операции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7368" y="476672"/>
            <a:ext cx="7488832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lvl="1" algn="just"/>
            <a:r>
              <a:rPr lang="ru-RU" sz="2400" dirty="0" smtClean="0"/>
              <a:t>	</a:t>
            </a:r>
            <a:r>
              <a:rPr lang="ru-RU" sz="2400" dirty="0"/>
              <a:t>Решение о введении правового режима контртеррористической операции (включая определение территории (перечня объектов), в пределах которой (на которых) такой режим вводится, и перечня применяемых мер и временных ограничений) и решение об отмене правового режима контртеррористической операции подлежат незамедлительному </a:t>
            </a:r>
            <a:r>
              <a:rPr lang="ru-RU" sz="2400" dirty="0" smtClean="0"/>
              <a:t>обнародованию</a:t>
            </a:r>
            <a:endParaRPr lang="ru-RU" sz="1100" b="1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8247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"</a:t>
            </a:r>
            <a:r>
              <a:rPr lang="ru-RU" sz="3200" dirty="0"/>
              <a:t>Концепция противодействия терроризму в Российской Федерации" (утв. Президентом РФ 05.10.2009)</a:t>
            </a:r>
          </a:p>
        </p:txBody>
      </p:sp>
      <p:pic>
        <p:nvPicPr>
          <p:cNvPr id="6148" name="Picture 4" descr="http://eurasia174.ru/images/expert_mnenie/terr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6"/>
          <a:stretch/>
        </p:blipFill>
        <p:spPr bwMode="auto">
          <a:xfrm>
            <a:off x="755576" y="548680"/>
            <a:ext cx="756084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35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Меры </a:t>
            </a:r>
            <a:r>
              <a:rPr lang="ru-RU" sz="3200" dirty="0"/>
              <a:t>и </a:t>
            </a:r>
            <a:r>
              <a:rPr lang="ru-RU" sz="3200" dirty="0" smtClean="0"/>
              <a:t>временные ограничения на период контртеррористической 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476672"/>
            <a:ext cx="74888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проверка у физических лиц документов, удостоверяющих их личность, а в случае отсутствия таких документов - доставление указанных лиц в органы внутренних дел Российской Федерации (иные компетентные органы) для установления личности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усиление </a:t>
            </a:r>
            <a:r>
              <a:rPr lang="ru-RU" sz="2400" dirty="0"/>
              <a:t>охраны общественного порядка, объектов, подлежащих государственной охране, и объектов, обеспечивающих жизнедеятельность населения и функционирование транспорта, а также объектов, имеющих особую материальную, историческую, научную, художественную или культурную ценность</a:t>
            </a:r>
          </a:p>
        </p:txBody>
      </p:sp>
    </p:spTree>
    <p:extLst>
      <p:ext uri="{BB962C8B-B14F-4D97-AF65-F5344CB8AC3E}">
        <p14:creationId xmlns:p14="http://schemas.microsoft.com/office/powerpoint/2010/main" val="18073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Меры </a:t>
            </a:r>
            <a:r>
              <a:rPr lang="ru-RU" sz="3200" dirty="0"/>
              <a:t>и </a:t>
            </a:r>
            <a:r>
              <a:rPr lang="ru-RU" sz="3200" dirty="0" smtClean="0"/>
              <a:t>временные ограничения на период контртеррористической 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476672"/>
            <a:ext cx="74888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 удаление физических лиц с отдельных участков местности и объектов, а также отбуксировка транспортных средств</a:t>
            </a:r>
          </a:p>
          <a:p>
            <a:pPr marL="0" lvl="1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ведение контроля телефонных </a:t>
            </a:r>
            <a:r>
              <a:rPr lang="ru-RU" sz="2400" dirty="0" smtClean="0"/>
              <a:t>переговоров и иной информации, передаваемой по каналам телекоммуникационных систем, </a:t>
            </a:r>
            <a:r>
              <a:rPr lang="ru-RU" sz="2400" dirty="0"/>
              <a:t>а также осуществление поиска на каналах электрической связи и в почтовых отправлениях в целях выявления информации об обстоятельствах совершения террористического акта, о лицах, его подготовивших и совершивших, и в целях предупреждения совершения других </a:t>
            </a:r>
            <a:r>
              <a:rPr lang="ru-RU" sz="2400" dirty="0" smtClean="0"/>
              <a:t>терактов</a:t>
            </a:r>
          </a:p>
        </p:txBody>
      </p:sp>
    </p:spTree>
    <p:extLst>
      <p:ext uri="{BB962C8B-B14F-4D97-AF65-F5344CB8AC3E}">
        <p14:creationId xmlns:p14="http://schemas.microsoft.com/office/powerpoint/2010/main" val="74102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Меры </a:t>
            </a:r>
            <a:r>
              <a:rPr lang="ru-RU" sz="3200" dirty="0"/>
              <a:t>и </a:t>
            </a:r>
            <a:r>
              <a:rPr lang="ru-RU" sz="3200" dirty="0" smtClean="0"/>
              <a:t>временные ограничения на период контртеррористической 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548680"/>
            <a:ext cx="74888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/>
              <a:t>использование транспортных средств, </a:t>
            </a:r>
            <a:r>
              <a:rPr lang="ru-RU" sz="2400" dirty="0" smtClean="0"/>
              <a:t>принадлежащих, </a:t>
            </a:r>
            <a:r>
              <a:rPr lang="ru-RU" sz="2400" dirty="0"/>
              <a:t>а в неотложных случаях и транспортных средств, принадлежащих физическим лицам, для доставления лиц, нуждающихся в срочной медицинской помощи, в лечебные учреждения, а также для преследования лиц, подозреваемых в совершении террористического </a:t>
            </a:r>
            <a:r>
              <a:rPr lang="ru-RU" sz="2400" dirty="0" smtClean="0"/>
              <a:t>акта</a:t>
            </a:r>
            <a:endParaRPr lang="ru-RU" sz="2400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приостановление деятельности опасных </a:t>
            </a:r>
            <a:r>
              <a:rPr lang="ru-RU" sz="2400" dirty="0" smtClean="0"/>
              <a:t>производств, </a:t>
            </a:r>
            <a:r>
              <a:rPr lang="ru-RU" sz="2400" dirty="0"/>
              <a:t>в которых используются взрывчатые, радиоактивные, химически и биологически опасные вещества</a:t>
            </a:r>
          </a:p>
        </p:txBody>
      </p:sp>
    </p:spTree>
    <p:extLst>
      <p:ext uri="{BB962C8B-B14F-4D97-AF65-F5344CB8AC3E}">
        <p14:creationId xmlns:p14="http://schemas.microsoft.com/office/powerpoint/2010/main" val="353376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Меры </a:t>
            </a:r>
            <a:r>
              <a:rPr lang="ru-RU" sz="3200" dirty="0"/>
              <a:t>и </a:t>
            </a:r>
            <a:r>
              <a:rPr lang="ru-RU" sz="3200" dirty="0" smtClean="0"/>
              <a:t>временные ограничения на период контртеррористической 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548680"/>
            <a:ext cx="74888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/>
              <a:t>приостановление оказания услуг связи юридическим и физическим лицам или ограничение использования сетей связи и средств </a:t>
            </a:r>
            <a:r>
              <a:rPr lang="ru-RU" sz="2400" dirty="0" smtClean="0"/>
              <a:t>связи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приостановление оказания услуг связи юридическим и физическим лицам или ограничение использования сетей связи и средств </a:t>
            </a:r>
            <a:r>
              <a:rPr lang="ru-RU" sz="2400" dirty="0" smtClean="0"/>
              <a:t>связи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/>
              <a:t>введение карантина, проведение санитарно-противоэпидемических, ветеринарных и других карантинных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263453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Меры </a:t>
            </a:r>
            <a:r>
              <a:rPr lang="ru-RU" sz="3200" dirty="0"/>
              <a:t>и </a:t>
            </a:r>
            <a:r>
              <a:rPr lang="ru-RU" sz="3200" dirty="0" smtClean="0"/>
              <a:t>временные ограничения на период контртеррористической 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548680"/>
            <a:ext cx="74888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/>
              <a:t>ограничение движения транспортных средств и пешеходов на улицах, дорогах, отдельных участках местности и </a:t>
            </a:r>
            <a:r>
              <a:rPr lang="ru-RU" sz="2400" dirty="0" smtClean="0"/>
              <a:t>объектах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беспрепятственное проникновение лиц, проводящих контртеррористическую операцию, в жилые и иные принадлежащие физическим лицам помещения и на принадлежащие им земельные участки, на территории и в помещения организаций независимо от форм собственности для осуществления мероприятий по борьбе с терроризмом</a:t>
            </a:r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77141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17232"/>
            <a:ext cx="7992888" cy="5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476672"/>
            <a:ext cx="7488832" cy="4680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/>
              <a:t>проведение при проходе </a:t>
            </a:r>
            <a:r>
              <a:rPr lang="ru-RU" sz="2400" dirty="0" smtClean="0"/>
              <a:t>на </a:t>
            </a:r>
            <a:r>
              <a:rPr lang="ru-RU" sz="2400" dirty="0"/>
              <a:t>территорию, в пределах которой введен </a:t>
            </a:r>
            <a:r>
              <a:rPr lang="ru-RU" sz="2400" dirty="0" smtClean="0"/>
              <a:t>режим </a:t>
            </a:r>
            <a:r>
              <a:rPr lang="ru-RU" sz="2400" dirty="0"/>
              <a:t>контртеррористической операции, и при выходе </a:t>
            </a:r>
            <a:r>
              <a:rPr lang="ru-RU" sz="2400" dirty="0" smtClean="0"/>
              <a:t>с </a:t>
            </a:r>
            <a:r>
              <a:rPr lang="ru-RU" sz="2400" dirty="0"/>
              <a:t>указанной территории досмотра физических лиц и находящихся при них вещей, а также досмотра транспортных </a:t>
            </a:r>
            <a:r>
              <a:rPr lang="ru-RU" sz="2400" dirty="0" smtClean="0"/>
              <a:t>средств</a:t>
            </a:r>
          </a:p>
          <a:p>
            <a:pPr marL="0" lvl="1" indent="457200" algn="just">
              <a:buFont typeface="Wingdings" panose="05000000000000000000" pitchFamily="2" charset="2"/>
              <a:buChar char="Ø"/>
            </a:pPr>
            <a:endParaRPr lang="ru-RU" sz="1100" dirty="0" smtClean="0"/>
          </a:p>
          <a:p>
            <a:pPr marL="0" lvl="1" indent="4572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запрещение </a:t>
            </a:r>
            <a:r>
              <a:rPr lang="ru-RU" sz="2400" dirty="0"/>
              <a:t>продажи оружия, боеприпасов, взрывчатых веществ, специальных средств и ядовитых веществ, установление особого режима оборота лекарственных средств и препаратов, содержащих наркотические средства, психотропные или сильнодействующие вещества, </a:t>
            </a:r>
            <a:r>
              <a:rPr lang="ru-RU" sz="2400" dirty="0" smtClean="0"/>
              <a:t>алкогольной продукции</a:t>
            </a:r>
            <a:endParaRPr lang="ru-RU" sz="1100" dirty="0" smtClean="0"/>
          </a:p>
        </p:txBody>
      </p:sp>
    </p:spTree>
    <p:extLst>
      <p:ext uri="{BB962C8B-B14F-4D97-AF65-F5344CB8AC3E}">
        <p14:creationId xmlns:p14="http://schemas.microsoft.com/office/powerpoint/2010/main" val="23716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992888" cy="8081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Силы и средства, привлекаемые для проведения контртеррористической </a:t>
            </a:r>
            <a:r>
              <a:rPr lang="ru-RU" sz="3200" dirty="0" smtClean="0"/>
              <a:t>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476672"/>
            <a:ext cx="7488832" cy="4680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sz="2400" dirty="0" smtClean="0"/>
              <a:t>	Пресечение </a:t>
            </a:r>
            <a:r>
              <a:rPr lang="ru-RU" sz="2400" dirty="0"/>
              <a:t>террористического акта осуществляется силами и средствами органов федеральной службы безопасности, а также создаваемой группировки сил и </a:t>
            </a:r>
            <a:r>
              <a:rPr lang="ru-RU" sz="2400" dirty="0" smtClean="0"/>
              <a:t>средств</a:t>
            </a:r>
          </a:p>
          <a:p>
            <a:pPr marL="0" lvl="1" algn="just"/>
            <a:r>
              <a:rPr lang="ru-RU" sz="2400" dirty="0" smtClean="0"/>
              <a:t>	По </a:t>
            </a:r>
            <a:r>
              <a:rPr lang="ru-RU" sz="2400" dirty="0"/>
              <a:t>решению руководителя контртеррористической операции создается группировка сил и </a:t>
            </a:r>
            <a:r>
              <a:rPr lang="ru-RU" sz="2400" dirty="0" smtClean="0"/>
              <a:t>средств</a:t>
            </a:r>
          </a:p>
          <a:p>
            <a:pPr marL="0" lvl="1" algn="just"/>
            <a:r>
              <a:rPr lang="ru-RU" sz="2400" dirty="0" smtClean="0"/>
              <a:t>	Все </a:t>
            </a:r>
            <a:r>
              <a:rPr lang="ru-RU" sz="2400" dirty="0"/>
              <a:t>военнослужащие, сотрудники и специалисты, привлекаемые для проведения контртеррористической операции, с момента начала контртеррористической операции и до ее окончания подчиняются руководителю контртеррористической операции</a:t>
            </a:r>
          </a:p>
        </p:txBody>
      </p:sp>
    </p:spTree>
    <p:extLst>
      <p:ext uri="{BB962C8B-B14F-4D97-AF65-F5344CB8AC3E}">
        <p14:creationId xmlns:p14="http://schemas.microsoft.com/office/powerpoint/2010/main" val="387780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992888" cy="8081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Силы и средства, привлекаемые для проведения контртеррористической </a:t>
            </a:r>
            <a:r>
              <a:rPr lang="ru-RU" sz="3200" dirty="0" smtClean="0"/>
              <a:t>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476672"/>
            <a:ext cx="7488832" cy="4680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sz="2400" dirty="0" smtClean="0"/>
              <a:t>	</a:t>
            </a:r>
            <a:r>
              <a:rPr lang="ru-RU" sz="2400" dirty="0"/>
              <a:t>В состав группировки сил и средств могут включаться подразделения, воинские части и соединения Вооруженных Сил Российской Федерации, подразделения федеральных органов исполнительной власти, ведающих вопросами безопасности, обороны, внутренних дел, обеспечения деятельности войск национальной гвардии Российской Федерации, юстиции, гражданской обороны, защиты населения и территорий от чрезвычайных ситуаций, обеспечения пожарной безопасности и безопасности людей на водных объектах, и других федеральных органов исполнительной </a:t>
            </a:r>
            <a:r>
              <a:rPr lang="ru-RU" sz="2400" dirty="0" smtClean="0"/>
              <a:t>власти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6332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992888" cy="8081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Силы и средства, привлекаемые для проведения контртеррористической </a:t>
            </a:r>
            <a:r>
              <a:rPr lang="ru-RU" sz="3200" dirty="0" smtClean="0"/>
              <a:t>операции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692696"/>
            <a:ext cx="7488832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sz="2400" dirty="0" smtClean="0"/>
              <a:t>	</a:t>
            </a:r>
            <a:r>
              <a:rPr lang="ru-RU" sz="2400" dirty="0"/>
              <a:t>С момента, когда руководителем контртеррористической операции отдано боевое распоряжение (боевой приказ) о применении группировки сил и средств, вмешательство любого другого лица независимо от занимаемой им должности в управление подразделениями, входящими в состав группировки сил и средств, не </a:t>
            </a:r>
            <a:r>
              <a:rPr lang="ru-RU" sz="2400" dirty="0" smtClean="0"/>
              <a:t>допускается</a:t>
            </a:r>
          </a:p>
          <a:p>
            <a:pPr marL="0" lvl="1"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2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992888" cy="8081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>Окончание контртеррористической операции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0784" y="692696"/>
            <a:ext cx="7488832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sz="2400" dirty="0" smtClean="0"/>
              <a:t>	</a:t>
            </a:r>
            <a:r>
              <a:rPr lang="ru-RU" sz="2400" dirty="0"/>
              <a:t>Контртеррористическая операция считается оконченной в случае, если террористический акт пресечен (прекращен) и ликвидирована угроза жизни, здоровью, имуществу и иным охраняемым законом интересам людей, находящихся на территории, в пределах которой проводилась контртеррористическая </a:t>
            </a:r>
            <a:r>
              <a:rPr lang="ru-RU" sz="2400" dirty="0" smtClean="0"/>
              <a:t>операция</a:t>
            </a:r>
          </a:p>
          <a:p>
            <a:pPr marL="0" lvl="1" algn="just"/>
            <a:r>
              <a:rPr lang="ru-RU" sz="2400" dirty="0" smtClean="0"/>
              <a:t>При </a:t>
            </a:r>
            <a:r>
              <a:rPr lang="ru-RU" sz="2400" dirty="0"/>
              <a:t>наличии </a:t>
            </a:r>
            <a:r>
              <a:rPr lang="ru-RU" sz="2400" dirty="0" smtClean="0"/>
              <a:t>данных условий руководитель </a:t>
            </a:r>
            <a:r>
              <a:rPr lang="ru-RU" sz="2400" dirty="0"/>
              <a:t>контртеррористической операции объявляет контртеррористическую операцию оконченной</a:t>
            </a:r>
          </a:p>
        </p:txBody>
      </p:sp>
    </p:spTree>
    <p:extLst>
      <p:ext uri="{BB962C8B-B14F-4D97-AF65-F5344CB8AC3E}">
        <p14:creationId xmlns:p14="http://schemas.microsoft.com/office/powerpoint/2010/main" val="183111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6781800" cy="1600200"/>
          </a:xfrm>
        </p:spPr>
        <p:txBody>
          <a:bodyPr>
            <a:normAutofit/>
          </a:bodyPr>
          <a:lstStyle/>
          <a:p>
            <a:r>
              <a:rPr lang="ru-RU" sz="2900" dirty="0" smtClean="0"/>
              <a:t>"</a:t>
            </a:r>
            <a:r>
              <a:rPr lang="ru-RU" sz="2900" dirty="0"/>
              <a:t>Концепция противодействия терроризму в Российской Федерации</a:t>
            </a:r>
            <a:r>
              <a:rPr lang="ru-RU" sz="2900" dirty="0" smtClean="0"/>
              <a:t>"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980728"/>
            <a:ext cx="7488832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dirty="0"/>
              <a:t>Концепция определяет основные принципы государственной политики в области противодействия терроризму в Российской Федерации, цель, задачи и направления дальнейшего развития общегосударственной системы противодействия терроризму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70842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6781800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тенденции </a:t>
            </a:r>
            <a:br>
              <a:rPr lang="ru-RU" sz="3200" dirty="0" smtClean="0"/>
            </a:br>
            <a:r>
              <a:rPr lang="ru-RU" sz="3200" dirty="0" smtClean="0"/>
              <a:t>современного </a:t>
            </a:r>
            <a:r>
              <a:rPr lang="ru-RU" sz="3200" dirty="0"/>
              <a:t>терроризма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7488832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увеличение количества террористических актов и пострадавших от них </a:t>
            </a:r>
            <a:r>
              <a:rPr lang="ru-RU" sz="2400" b="1" dirty="0" smtClean="0"/>
              <a:t>лиц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dirty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 расширение </a:t>
            </a:r>
            <a:r>
              <a:rPr lang="ru-RU" sz="2400" b="1" dirty="0"/>
              <a:t>географии терроризма, интернациональный характер террористических </a:t>
            </a:r>
            <a:r>
              <a:rPr lang="ru-RU" sz="2400" b="1" dirty="0" smtClean="0"/>
              <a:t>организаций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1400" dirty="0" smtClean="0"/>
              <a:t> </a:t>
            </a:r>
            <a:r>
              <a:rPr lang="ru-RU" sz="2400" b="1" dirty="0"/>
              <a:t>усиление взаимного влияния различных внутренних и внешних социальных, политических, экономических и иных факторов на возникновение и распространение </a:t>
            </a:r>
            <a:r>
              <a:rPr lang="ru-RU" sz="2400" b="1" dirty="0" smtClean="0"/>
              <a:t>терроризма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70051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6781800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тенденции </a:t>
            </a:r>
            <a:br>
              <a:rPr lang="ru-RU" sz="3200" dirty="0" smtClean="0"/>
            </a:br>
            <a:r>
              <a:rPr lang="ru-RU" sz="3200" dirty="0" smtClean="0"/>
              <a:t>современного </a:t>
            </a:r>
            <a:r>
              <a:rPr lang="ru-RU" sz="3200" dirty="0"/>
              <a:t>терроризма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7488832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п</a:t>
            </a:r>
            <a:r>
              <a:rPr lang="ru-RU" sz="2400" b="1" dirty="0" smtClean="0"/>
              <a:t>овышение </a:t>
            </a:r>
            <a:r>
              <a:rPr lang="ru-RU" sz="2400" b="1" dirty="0"/>
              <a:t>уровня организованности террористической деятельности, создание крупных террористических формирований с развитой </a:t>
            </a:r>
            <a:r>
              <a:rPr lang="ru-RU" sz="2400" b="1" dirty="0" smtClean="0"/>
              <a:t>инфраструктурой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усиление взаимосвязи терроризма и организованной преступности, в том числе </a:t>
            </a:r>
            <a:r>
              <a:rPr lang="ru-RU" sz="2400" b="1" dirty="0" smtClean="0"/>
              <a:t>транснациональной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повышение уровня финансирования террористической деятельности и материально-технической оснащенности террористических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111137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6781800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тенденции </a:t>
            </a:r>
            <a:br>
              <a:rPr lang="ru-RU" sz="3200" dirty="0" smtClean="0"/>
            </a:br>
            <a:r>
              <a:rPr lang="ru-RU" sz="3200" dirty="0" smtClean="0"/>
              <a:t>современного </a:t>
            </a:r>
            <a:r>
              <a:rPr lang="ru-RU" sz="3200" dirty="0"/>
              <a:t>терроризма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7488832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стремление субъектов террористической деятельности завладеть оружием массового </a:t>
            </a:r>
            <a:r>
              <a:rPr lang="ru-RU" sz="2400" b="1" dirty="0" smtClean="0"/>
              <a:t>поражения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попытки использования терроризма как инструмента вмешательства во внутренние дела </a:t>
            </a:r>
            <a:r>
              <a:rPr lang="ru-RU" sz="2400" b="1" dirty="0" smtClean="0"/>
              <a:t>государств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разработка новых и совершенствование существующих форм и методов террористической деятельности, направленных на увеличение масштабов последствий террористических актов и количества пострадавших</a:t>
            </a:r>
          </a:p>
        </p:txBody>
      </p:sp>
    </p:spTree>
    <p:extLst>
      <p:ext uri="{BB962C8B-B14F-4D97-AF65-F5344CB8AC3E}">
        <p14:creationId xmlns:p14="http://schemas.microsoft.com/office/powerpoint/2010/main" val="393108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7488832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Правовая основа </a:t>
            </a:r>
            <a:r>
              <a:rPr lang="ru-RU" sz="3200" dirty="0"/>
              <a:t>общегосударственной системы противодействия терроризму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7488832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Конституция Российской Федерации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О</a:t>
            </a:r>
            <a:r>
              <a:rPr lang="ru-RU" sz="2400" b="1" dirty="0" smtClean="0"/>
              <a:t>бщепризнанные </a:t>
            </a:r>
            <a:r>
              <a:rPr lang="ru-RU" sz="2400" b="1" dirty="0"/>
              <a:t>принципы и нормы международного </a:t>
            </a:r>
            <a:r>
              <a:rPr lang="ru-RU" sz="2400" b="1" dirty="0" smtClean="0"/>
              <a:t>права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М</a:t>
            </a:r>
            <a:r>
              <a:rPr lang="ru-RU" sz="2400" b="1" dirty="0" smtClean="0"/>
              <a:t>еждународные </a:t>
            </a:r>
            <a:r>
              <a:rPr lang="ru-RU" sz="2400" b="1" dirty="0"/>
              <a:t>договоры Российской </a:t>
            </a:r>
            <a:r>
              <a:rPr lang="ru-RU" sz="2400" b="1" dirty="0" smtClean="0"/>
              <a:t>Федерации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Ф</a:t>
            </a:r>
            <a:r>
              <a:rPr lang="ru-RU" sz="2400" b="1" dirty="0" smtClean="0"/>
              <a:t>едеральные </a:t>
            </a:r>
            <a:r>
              <a:rPr lang="ru-RU" sz="2400" b="1" dirty="0"/>
              <a:t>конституционные </a:t>
            </a:r>
            <a:r>
              <a:rPr lang="ru-RU" sz="2400" b="1" dirty="0" smtClean="0"/>
              <a:t>законы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Федеральные законы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Концепция противодействия терроризму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215821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7488832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Правовая основа </a:t>
            </a:r>
            <a:r>
              <a:rPr lang="ru-RU" sz="3200" dirty="0"/>
              <a:t>общегосударственной системы противодействия терроризму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7488832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Н</a:t>
            </a:r>
            <a:r>
              <a:rPr lang="ru-RU" sz="2400" b="1" dirty="0" smtClean="0"/>
              <a:t>ормативные </a:t>
            </a:r>
            <a:r>
              <a:rPr lang="ru-RU" sz="2400" b="1" dirty="0"/>
              <a:t>правовые акты Президента Российской </a:t>
            </a:r>
            <a:r>
              <a:rPr lang="ru-RU" sz="2400" b="1" dirty="0" smtClean="0"/>
              <a:t>Федерации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/>
              <a:t>Н</a:t>
            </a:r>
            <a:r>
              <a:rPr lang="ru-RU" sz="2400" b="1" dirty="0" smtClean="0"/>
              <a:t>ормативные </a:t>
            </a:r>
            <a:r>
              <a:rPr lang="ru-RU" sz="2400" b="1" dirty="0"/>
              <a:t>правовые акты </a:t>
            </a:r>
            <a:r>
              <a:rPr lang="ru-RU" sz="2400" b="1" dirty="0" smtClean="0"/>
              <a:t>Правительства </a:t>
            </a:r>
            <a:r>
              <a:rPr lang="ru-RU" sz="2400" b="1" dirty="0"/>
              <a:t>Российской </a:t>
            </a:r>
            <a:r>
              <a:rPr lang="ru-RU" sz="2400" b="1" dirty="0" smtClean="0"/>
              <a:t>Федерации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Стратегия национальной </a:t>
            </a:r>
            <a:r>
              <a:rPr lang="ru-RU" sz="2400" b="1" dirty="0"/>
              <a:t>безопасности Российской Федерации до 2020 </a:t>
            </a:r>
            <a:r>
              <a:rPr lang="ru-RU" sz="2400" b="1" dirty="0" smtClean="0"/>
              <a:t>года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Концепция </a:t>
            </a:r>
            <a:r>
              <a:rPr lang="ru-RU" sz="2400" b="1" dirty="0"/>
              <a:t>внешней политики Российской </a:t>
            </a:r>
            <a:r>
              <a:rPr lang="ru-RU" sz="2400" b="1" dirty="0" smtClean="0"/>
              <a:t>Федерации</a:t>
            </a:r>
          </a:p>
          <a:p>
            <a:pPr marL="36000" indent="457200" algn="just">
              <a:buFont typeface="Wingdings" panose="05000000000000000000" pitchFamily="2" charset="2"/>
              <a:buChar char="Ø"/>
            </a:pPr>
            <a:endParaRPr lang="ru-RU" sz="1100" b="1" dirty="0" smtClean="0"/>
          </a:p>
          <a:p>
            <a:pPr marL="36000" indent="45720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Военная доктрина Российской Федерации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8691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09120"/>
            <a:ext cx="7488832" cy="16002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Правовая основа </a:t>
            </a:r>
            <a:r>
              <a:rPr lang="ru-RU" sz="3200" dirty="0"/>
              <a:t>общегосударственной системы противодействия терроризму </a:t>
            </a:r>
            <a:endParaRPr lang="ru-RU" sz="2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20688"/>
            <a:ext cx="4536504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" algn="just"/>
            <a:r>
              <a:rPr lang="ru-RU" sz="2400" b="1" dirty="0" smtClean="0"/>
              <a:t>Доктрина информационной безопасности</a:t>
            </a:r>
          </a:p>
          <a:p>
            <a:pPr marL="36000" algn="just"/>
            <a:endParaRPr lang="ru-RU" sz="2400" b="1" dirty="0" smtClean="0"/>
          </a:p>
          <a:p>
            <a:pPr marL="36000" algn="just"/>
            <a:r>
              <a:rPr lang="ru-RU" sz="2400" dirty="0"/>
              <a:t>Источники угроз информационной безопасности Российской </a:t>
            </a:r>
            <a:r>
              <a:rPr lang="ru-RU" sz="2400" dirty="0" smtClean="0"/>
              <a:t>Федерации:</a:t>
            </a:r>
          </a:p>
          <a:p>
            <a:pPr marL="36000" algn="just"/>
            <a:endParaRPr lang="ru-RU" sz="1100" dirty="0" smtClean="0"/>
          </a:p>
          <a:p>
            <a:pPr marL="36000" algn="just"/>
            <a:r>
              <a:rPr lang="ru-RU" sz="2400" dirty="0" smtClean="0"/>
              <a:t>…деятельность </a:t>
            </a:r>
            <a:r>
              <a:rPr lang="ru-RU" sz="2400" dirty="0"/>
              <a:t>международных террористических организаций</a:t>
            </a:r>
            <a:endParaRPr lang="ru-RU" sz="2400" b="1" dirty="0"/>
          </a:p>
        </p:txBody>
      </p:sp>
      <p:pic>
        <p:nvPicPr>
          <p:cNvPr id="1026" name="Picture 2" descr="Для качественной печати: текущая страница в формате 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20688"/>
            <a:ext cx="288032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68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1077508</TotalTime>
  <Words>768</Words>
  <Application>Microsoft Office PowerPoint</Application>
  <PresentationFormat>Экран (4:3)</PresentationFormat>
  <Paragraphs>135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NewsPrint</vt:lpstr>
      <vt:lpstr>ПРАВОВОЙ  РЕЖИМ контртеррористической операции</vt:lpstr>
      <vt:lpstr>"Концепция противодействия терроризму в Российской Федерации" (утв. Президентом РФ 05.10.2009)</vt:lpstr>
      <vt:lpstr>"Концепция противодействия терроризму в Российской Федерации"</vt:lpstr>
      <vt:lpstr>Основные тенденции  современного терроризма </vt:lpstr>
      <vt:lpstr>Основные тенденции  современного терроризма </vt:lpstr>
      <vt:lpstr>Основные тенденции  современного терроризма </vt:lpstr>
      <vt:lpstr>Правовая основа общегосударственной системы противодействия терроризму </vt:lpstr>
      <vt:lpstr>Правовая основа общегосударственной системы противодействия терроризму </vt:lpstr>
      <vt:lpstr>Правовая основа общегосударственной системы противодействия терроризму </vt:lpstr>
      <vt:lpstr>   Направления противодействия терроризму  </vt:lpstr>
      <vt:lpstr>   Направления противодействия терроризму  </vt:lpstr>
      <vt:lpstr>   Направления противодействия терроризму  </vt:lpstr>
      <vt:lpstr>   Направления противодействия терроризму  </vt:lpstr>
      <vt:lpstr>   Направления противодействия терроризму  </vt:lpstr>
      <vt:lpstr>Федеральный закон  от 6 марта 2006 г. N 35-ФЗ "О противодействии терроризму"</vt:lpstr>
      <vt:lpstr>   Правовой режим  контртеррористической операции</vt:lpstr>
      <vt:lpstr>   Правовой режим  контртеррористической операции</vt:lpstr>
      <vt:lpstr>   Правовой режим  контртеррористической операции</vt:lpstr>
      <vt:lpstr>   Правовой режим  контртеррористической операции</vt:lpstr>
      <vt:lpstr>   Меры и временные ограничения на период контртеррористической операции</vt:lpstr>
      <vt:lpstr>   Меры и временные ограничения на период контртеррористической операции</vt:lpstr>
      <vt:lpstr>   Меры и временные ограничения на период контртеррористической операции</vt:lpstr>
      <vt:lpstr>   Меры и временные ограничения на период контртеррористической операции</vt:lpstr>
      <vt:lpstr>   Меры и временные ограничения на период контртеррористической операции</vt:lpstr>
      <vt:lpstr>   </vt:lpstr>
      <vt:lpstr>   Силы и средства, привлекаемые для проведения контртеррористической операции</vt:lpstr>
      <vt:lpstr>   Силы и средства, привлекаемые для проведения контртеррористической операции</vt:lpstr>
      <vt:lpstr>   Силы и средства, привлекаемые для проведения контртеррористической операции</vt:lpstr>
      <vt:lpstr>   Окончание контртеррористической операции</vt:lpstr>
      <vt:lpstr>Спасибо за внимание</vt:lpstr>
    </vt:vector>
  </TitlesOfParts>
  <Company>RION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Режим контртеррористической операции</dc:title>
  <cp:lastModifiedBy>Неклюдов С.А.</cp:lastModifiedBy>
  <cp:revision>993</cp:revision>
  <cp:lastPrinted>2015-03-23T11:47:45Z</cp:lastPrinted>
  <dcterms:created xsi:type="dcterms:W3CDTF">2013-03-04T05:17:09Z</dcterms:created>
  <dcterms:modified xsi:type="dcterms:W3CDTF">2017-01-13T13:58:40Z</dcterms:modified>
</cp:coreProperties>
</file>