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07BE5-1562-4C0F-81A9-E00E91484CD9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6FC6-F13C-4E80-AC04-EEA736D26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B6FC6-F13C-4E80-AC04-EEA736D26E2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BD0DB2-F9AE-4598-A6D0-B47A5ACDF5C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C:\WINDOWS\Temp\$BSLMBD$\54569A515D7C90DEBE2B6A4330EB77A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file:///C:\WINDOWS\Temp\$BSLMBD$\CA43ADF67AA798C58C1FE46F8D981B8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hyperlink" Target="http://www.proshkolu.ru/user/Polikarpowa/file/449317/" TargetMode="Externa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user/Polikarpowa/file/449317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gif"/><Relationship Id="rId2" Type="http://schemas.openxmlformats.org/officeDocument/2006/relationships/hyperlink" Target="file:///C:\WINDOWS\Temp\$BSLMBD$\7C37D37181E3A55FF044D0EE856C13F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shkolu.ru/user/Polikarpowa/file/449313/" TargetMode="External"/><Relationship Id="rId5" Type="http://schemas.openxmlformats.org/officeDocument/2006/relationships/image" Target="../media/image22.gif"/><Relationship Id="rId4" Type="http://schemas.openxmlformats.org/officeDocument/2006/relationships/hyperlink" Target="http://www.proshkolu.ru/user/Polikarpowa/file/420060/" TargetMode="External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roshkolu.ru/user/Polikarpowa/file/359078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proshkolu.ru/user/Polikarpowa/file/453797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proshkolu.ru/user/Polikarpowa/file/449317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WINDOWS\Temp\$BSLMBD$\DDAE0DC998822ECE1E9649B678DC5BBA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WINDOWS\Temp\$BSLMBD$\64AC5921875E1060A316FF380C98050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4357686" cy="32147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214290"/>
            <a:ext cx="6451253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ОБЖ 5 класс.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e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4357718" cy="3214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2852936"/>
            <a:ext cx="5572163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Пешеход.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Безопасность пешеходов.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1" name="Рисунок 10" descr="pedestria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929066"/>
            <a:ext cx="2024065" cy="2602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823" y="5608105"/>
            <a:ext cx="59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Автор презентации: преподаватель </a:t>
            </a:r>
            <a:r>
              <a:rPr lang="ru-RU" b="1" dirty="0" smtClean="0"/>
              <a:t>ОБЖ Деев В.С.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$BSLMBD$\54569A515D7C90DEBE2B6A4330EB77A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000660" cy="31464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429000"/>
            <a:ext cx="86439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На нерегулируемых пешеходных переходах пешеходы могут выходить на проезжую часть дороги только после того, как они оценят расстояние до приближающихся транспортных средств и убедятся, что переход будет безопасен.</a:t>
            </a:r>
            <a:br>
              <a:rPr lang="ru-RU" sz="2800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D77ZCADQ70N5CA65S40MCA62YAKSCAW2C4UNCAJQ3ZS1CAGCY7FJCAGUCXX7CAHKZBIOCA3Q14Y5CA31X2X3CAZ7QPRTCABBXTQECAUUVFQACA5YPNTOCATF76B1CAHLDN02CAB0VOVJCA7SF1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85794"/>
            <a:ext cx="3818686" cy="2857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286124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-При пересечении проезжей части вне пешеходного перехода пешеходы должны быть особенно внимательны. Пешеход не должен выходить на проезжую часть из-за какого-нибудь препятствия (стоящий у тротуара автомобиль и др.), мешающего обзору проезжей части, пока он не убедится в отсутствии приближающихся транспортных средств.</a:t>
            </a:r>
            <a:br>
              <a:rPr lang="ru-RU" sz="2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1272340797_1-70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4286280" cy="287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WINDOWS\Temp\$BSLMBD$\CA43ADF67AA798C58C1FE46F8D981B8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944542" cy="2714644"/>
          </a:xfrm>
          <a:prstGeom prst="rect">
            <a:avLst/>
          </a:prstGeom>
          <a:noFill/>
        </p:spPr>
      </p:pic>
      <p:pic>
        <p:nvPicPr>
          <p:cNvPr id="21508" name="Picture 4" descr="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2117422" cy="2714644"/>
          </a:xfrm>
          <a:prstGeom prst="rect">
            <a:avLst/>
          </a:prstGeom>
          <a:noFill/>
        </p:spPr>
      </p:pic>
      <p:pic>
        <p:nvPicPr>
          <p:cNvPr id="21514" name="Picture 10" descr="№74 - Елена Евгеньевна Поликарпова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714488"/>
            <a:ext cx="857250" cy="9906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3500438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Выйдя на проезжую часть, пешеходы не должны задерживаться или останавливаться, если это не связано с обеспечением безопасности движения.</a:t>
            </a:r>
            <a:br>
              <a:rPr lang="ru-RU" sz="2000" b="1" dirty="0" smtClean="0"/>
            </a:br>
            <a:r>
              <a:rPr lang="ru-RU" sz="2000" b="1" dirty="0" smtClean="0"/>
              <a:t>- Пешеходы, не успевшие закончить переход, должны остановиться на осевой линии, разделяющей транспортные потоки противоположных направлений, или на «островке безопасности». Продолжать переход будет можно, лишь убедившись в безопасности дальнейшего движения и если сигнал светофора (регулировщика) переход разрешает.</a:t>
            </a:r>
            <a:br>
              <a:rPr lang="ru-RU" sz="2000" b="1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Temp\$BSLMBD$\7C37D37181E3A55FF044D0EE856C13F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429288" cy="3286148"/>
          </a:xfrm>
          <a:prstGeom prst="rect">
            <a:avLst/>
          </a:prstGeom>
          <a:noFill/>
        </p:spPr>
      </p:pic>
      <p:pic>
        <p:nvPicPr>
          <p:cNvPr id="22534" name="Picture 6" descr="№48 - Елена Евгеньевна Поликар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643182"/>
            <a:ext cx="1438275" cy="1447801"/>
          </a:xfrm>
          <a:prstGeom prst="rect">
            <a:avLst/>
          </a:prstGeom>
          <a:noFill/>
        </p:spPr>
      </p:pic>
      <p:pic>
        <p:nvPicPr>
          <p:cNvPr id="22536" name="Picture 8" descr="№73 - Елена Евгеньевна Поликарпова">
            <a:hlinkClick r:id="rId6" tooltip="далее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2214554"/>
            <a:ext cx="1216359" cy="2095882"/>
          </a:xfrm>
          <a:prstGeom prst="rect">
            <a:avLst/>
          </a:prstGeom>
          <a:noFill/>
        </p:spPr>
      </p:pic>
      <p:pic>
        <p:nvPicPr>
          <p:cNvPr id="22538" name="Picture 10" descr="№74 - Елена Евгеньевна Поликарпова">
            <a:hlinkClick r:id="rId8" tooltip="далее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643182"/>
            <a:ext cx="1214440" cy="14033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071942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При приближении автомобиля с включенным синим проблесковым маячком и специальным звуковым сигналам пешеходы обязаны воздержаться от перехода проезжей части, а находящиеся на проезжей части - незамедлительно освободить ее (отступить назад или быстро перейти на нужную сторону), уступив дорогу такому автомобилю.</a:t>
            </a:r>
            <a:br>
              <a:rPr lang="ru-RU" sz="2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Рассмотрим общие меры безопасности, которые необходимо соблюдать при движении пешехода по дорогам.</a:t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23554" name="Picture 2" descr="№15 - Елена Евгеньевна Поликарпов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3048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№77 - Елена Евгеньевна Поликарпо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718409" cy="15001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571480"/>
            <a:ext cx="6000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 выходе из подъезда дома </a:t>
            </a:r>
            <a:r>
              <a:rPr lang="ru-RU" sz="2800" b="1" dirty="0" smtClean="0">
                <a:solidFill>
                  <a:srgbClr val="FF0000"/>
                </a:solidFill>
              </a:rPr>
              <a:t>обратите внимание</a:t>
            </a:r>
            <a:r>
              <a:rPr lang="ru-RU" sz="2800" b="1" dirty="0" smtClean="0"/>
              <a:t>, не приближается ли к вам автомобиль, мотоцикл, мопед, велосипед.</a:t>
            </a:r>
            <a:br>
              <a:rPr lang="ru-RU" sz="2800" b="1" dirty="0" smtClean="0"/>
            </a:br>
            <a:r>
              <a:rPr lang="ru-RU" sz="2800" b="1" dirty="0" smtClean="0"/>
              <a:t>- Если у дома стоит автомобиль или растут деревья, закрывающие обзор, </a:t>
            </a:r>
            <a:r>
              <a:rPr lang="ru-RU" sz="2800" b="1" dirty="0" smtClean="0">
                <a:solidFill>
                  <a:srgbClr val="FF0000"/>
                </a:solidFill>
              </a:rPr>
              <a:t>прежде чем выйти на проезжую часть, осмотритесь</a:t>
            </a:r>
            <a:r>
              <a:rPr lang="ru-RU" sz="2800" b="1" dirty="0" smtClean="0"/>
              <a:t> - нет ли за препятствием движущегося транспортного средства.</a:t>
            </a:r>
            <a:br>
              <a:rPr lang="ru-RU" sz="2800" b="1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</a:t>
            </a:r>
            <a:r>
              <a:rPr lang="ru-RU" sz="3200" b="1" dirty="0" smtClean="0"/>
              <a:t>При движении по тротуару </a:t>
            </a:r>
            <a:r>
              <a:rPr lang="ru-RU" sz="3200" b="1" dirty="0" smtClean="0">
                <a:solidFill>
                  <a:srgbClr val="FF0000"/>
                </a:solidFill>
              </a:rPr>
              <a:t>всегда придерживайтесь правой стороны, </a:t>
            </a:r>
            <a:r>
              <a:rPr lang="ru-RU" sz="3200" b="1" dirty="0" smtClean="0"/>
              <a:t>чтобы не мешать встречному движению пешеходов и не создавать помехи для движения.</a:t>
            </a:r>
            <a:br>
              <a:rPr lang="ru-RU" sz="3200" b="1" dirty="0" smtClean="0"/>
            </a:br>
            <a:r>
              <a:rPr lang="ru-RU" sz="3200" b="1" dirty="0" smtClean="0"/>
              <a:t>- Проходя по тротуару мимо ворот или выезда из гаража, </a:t>
            </a:r>
            <a:r>
              <a:rPr lang="ru-RU" sz="3200" b="1" dirty="0" smtClean="0">
                <a:solidFill>
                  <a:srgbClr val="FF0000"/>
                </a:solidFill>
              </a:rPr>
              <a:t>необходимо обратить </a:t>
            </a:r>
            <a:r>
              <a:rPr lang="ru-RU" sz="3200" b="1" dirty="0" smtClean="0"/>
              <a:t>внимание, не выезжает ли машина.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66843"/>
            <a:ext cx="814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Готовясь перейти дорогу, необходимо осмотреть проезжую часть. Повторим, что проезжую часть дороги пешеходы переходят по пешеходным переходам или на перекрестках.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Перекресток</a:t>
            </a:r>
            <a:r>
              <a:rPr lang="ru-RU" sz="2400" b="1" dirty="0" smtClean="0"/>
              <a:t> - это место, на котором пересекаются две или более дорог. Если дороги сходятся с трех сторон, то перекресток называется </a:t>
            </a:r>
            <a:r>
              <a:rPr lang="ru-RU" sz="2400" b="1" dirty="0" smtClean="0">
                <a:solidFill>
                  <a:srgbClr val="FF0000"/>
                </a:solidFill>
              </a:rPr>
              <a:t>трехсторонним. </a:t>
            </a:r>
            <a:r>
              <a:rPr lang="ru-RU" sz="2400" b="1" dirty="0" smtClean="0"/>
              <a:t>Если дороги сходятся с четырех сторон, то перекресток называется </a:t>
            </a:r>
            <a:r>
              <a:rPr lang="ru-RU" sz="2400" b="1" dirty="0" smtClean="0">
                <a:solidFill>
                  <a:srgbClr val="FF0000"/>
                </a:solidFill>
              </a:rPr>
              <a:t>четырехсторонним. </a:t>
            </a:r>
            <a:r>
              <a:rPr lang="ru-RU" sz="2400" b="1" dirty="0" smtClean="0"/>
              <a:t>Есть перекрестки, где сходится больше четырех дорог. Такие перекрестки образуют </a:t>
            </a:r>
            <a:r>
              <a:rPr lang="ru-RU" sz="2400" b="1" dirty="0" smtClean="0">
                <a:solidFill>
                  <a:srgbClr val="FF0000"/>
                </a:solidFill>
              </a:rPr>
              <a:t>площадь.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4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Сегодня мы узнали…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14488"/>
          <a:ext cx="8143931" cy="4638859"/>
        </p:xfrm>
        <a:graphic>
          <a:graphicData uri="http://schemas.openxmlformats.org/drawingml/2006/table">
            <a:tbl>
              <a:tblPr/>
              <a:tblGrid>
                <a:gridCol w="8143931"/>
              </a:tblGrid>
              <a:tr h="188779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  <a:tr h="169901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="1" dirty="0" smtClean="0"/>
                        <a:t>Пешеходами </a:t>
                      </a:r>
                      <a:r>
                        <a:rPr lang="ru-RU" sz="2000" b="1" dirty="0"/>
                        <a:t>являются все люди, идущие по дороге пешком, даже если они везут рядом с собой велосипед, мопед или мотоцикл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- </a:t>
                      </a:r>
                      <a:r>
                        <a:rPr lang="ru-RU" sz="2000" b="1" dirty="0" smtClean="0"/>
                        <a:t>Общие </a:t>
                      </a:r>
                      <a:r>
                        <a:rPr lang="ru-RU" sz="2000" b="1" dirty="0"/>
                        <a:t>обязанности пешеходов определены в Правилах дорожного движения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- Пешеходы должны двигаться при отсутствии тротуара по </a:t>
                      </a:r>
                      <a:r>
                        <a:rPr lang="ru-RU" sz="2000" b="1" dirty="0" smtClean="0"/>
                        <a:t>обочинам</a:t>
                      </a:r>
                      <a:r>
                        <a:rPr lang="ru-RU" sz="2000" b="1" dirty="0"/>
                        <a:t>. </a:t>
                      </a:r>
                      <a:endParaRPr lang="ru-RU" sz="2000" b="1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- Пешеходы, передвигающиеся в инвалидных колясках без двигателя, а также ведущие рядом с собой велосипед, мопед или мотоцикл, должны следовать по ходу движения транспортных средств.</a:t>
                      </a:r>
                      <a:r>
                        <a:rPr lang="ru-RU" sz="1200" b="1" dirty="0"/>
                        <a:t/>
                      </a:r>
                      <a:br>
                        <a:rPr lang="ru-RU" sz="1200" b="1" dirty="0"/>
                      </a:br>
                      <a:endParaRPr lang="ru-RU" sz="12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14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Теперь давайте повторим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Какой человек считается пешеходом?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0030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Как должны двигаться по дороге пешеходы?</a:t>
            </a:r>
            <a:br>
              <a:rPr lang="ru-RU" sz="2800" b="1" dirty="0" smtClean="0"/>
            </a:b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3145831"/>
          <a:ext cx="8143932" cy="1463040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188779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r>
                        <a:rPr lang="ru-RU" sz="2400" b="1" dirty="0"/>
                        <a:t>3. Какие нарушения дорожного движения могут привести к ДТП?</a:t>
                      </a:r>
                      <a:br>
                        <a:rPr lang="ru-RU" sz="2400" b="1" dirty="0"/>
                      </a:br>
                      <a:endParaRPr lang="ru-RU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0" descr="№74 - Елена Евгеньевна Поликарпо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357693"/>
            <a:ext cx="1785944" cy="206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6856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нашего урока: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71744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Сохранить свою жизнь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здоровье!!!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09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Основная задача урока: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90011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Научиться предвидеть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опасность !!!</a:t>
            </a:r>
          </a:p>
          <a:p>
            <a:pPr algn="ctr"/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Проще избежать опасность чем искать из нее выход!!!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433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этого мы изучаем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следующие учебные вопросы.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2862662"/>
          <a:ext cx="7191404" cy="2780916"/>
        </p:xfrm>
        <a:graphic>
          <a:graphicData uri="http://schemas.openxmlformats.org/drawingml/2006/table">
            <a:tbl>
              <a:tblPr/>
              <a:tblGrid>
                <a:gridCol w="7191404"/>
              </a:tblGrid>
              <a:tr h="46348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  <a:tr h="2317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-Кто </a:t>
                      </a:r>
                      <a:r>
                        <a:rPr lang="ru-RU" sz="2400" b="1" dirty="0"/>
                        <a:t>такой пешеход?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Обязанности пешеходов.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Общие меры безопасности для пешехода.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Заключение.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Вопросы для самопроверки.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:\Анимации\people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102" y="4714884"/>
            <a:ext cx="188516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D0%A4%202010%20%20%28%D0%BF%D0%BE%20%D1%81%D0%BE%D1%81%D1%82_%20%D0%BD%D0%B0%201%D1%8F%D0%BD%D0%B2%D0%B0%D1%80%202010%29%20%20978-5-699-39600-9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928826" cy="3214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1357298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Правилах дорожного дви­жения сказано: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«Пешеход - лицо, находящееся вне транспортного средства на дороге и не производящее на ней работу. К пешеходам приравниваются лица, передвигающиеся в инвалидных колясках без двигателей, ведущие велосипед, мопед, мотоцикл, везущие санки, тележку, детскую или инвалидную коляску».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Значит, пешеходами являются все люди, идущие по дороге пешком, и даже если они везут рядом с собой велосипед, мопед или мотоцикл, они тоже пешеходы.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356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Правилах дорожного движения определены общие обязанности пешеходов. Рассмотрим основные из них.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2WFGBYCAA5MA0ICABYCZ5DCAIIXZASCAG4RA0ACAWU4BB7CA02Q5OFCAW0521YCAUQPH6LCAAQES24CAZM5KTWCADGISXKCA7QHHOLCADKQZ08CAK9GS6XCAB20C9YCAPHZ9RRCACADRDCCA10ND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1665093" cy="2928958"/>
          </a:xfrm>
          <a:prstGeom prst="rect">
            <a:avLst/>
          </a:prstGeom>
        </p:spPr>
      </p:pic>
      <p:pic>
        <p:nvPicPr>
          <p:cNvPr id="4" name="Рисунок 3" descr="3S07J9CA7JB9MECADK0TLUCAGR34EKCAIF3HF1CAPF7VMLCAOWTLZ4CASD8TIICASUKY4HCA5RPIK4CADP7FEOCACUP9Y9CAEUF88HCAE535LJCA87U4D9CARMCXV1CA9F8EX0CAVT0LJOCA0OQA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714752"/>
            <a:ext cx="1945935" cy="2928934"/>
          </a:xfrm>
          <a:prstGeom prst="rect">
            <a:avLst/>
          </a:prstGeom>
        </p:spPr>
      </p:pic>
      <p:pic>
        <p:nvPicPr>
          <p:cNvPr id="5" name="Рисунок 4" descr="CTC4NECAEW4XY8CA8A82PECATHFZ7ZCAPM6GSGCAS1N1FVCA5KLAURCATSK3YXCAUHWEINCAD0QSSHCARP61VHCA2EB5EDCA9DAV1FCA4A5F3HCA11JKUPCA6K3KQTCA8LU1Q0CADGE886CAUANFG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857628"/>
            <a:ext cx="3220473" cy="2708125"/>
          </a:xfrm>
          <a:prstGeom prst="rect">
            <a:avLst/>
          </a:prstGeom>
        </p:spPr>
      </p:pic>
      <p:pic>
        <p:nvPicPr>
          <p:cNvPr id="6" name="Рисунок 5" descr="WAX7F9CA9O2V10CA3J7EFZCAH0NWAHCAOMVJBXCA1LQORNCA3AK9JPCAGJ3OKRCAPD9110CAW0G6VYCA68J1LPCAJWKRB3CA7M9QVWCACLSQL1CA5P2LLPCAT63FMGCAM58HTBCACYOGUICALXA8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86190"/>
            <a:ext cx="2143140" cy="281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000372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Пешеходы должны двигаться по тротуарам или пешеходным дорожкам, а при их отсутствии  по обочинам.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(При отсутствии тротуаров, пешеходных дорожек или обочин, а также в случае невозможности двигаться по ним пешеходы могут двигаться по велосипедной дорожке или идти друг за другом по краю проезжей части.)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3" name="Рисунок 2" descr="J9NI8ECAVE842HCA90QDJ0CAYD8JA2CA64Y155CA8ES4QDCA0MIPO7CAN1T08CCA45AH58CAWL5BSJCAN3D6YUCAGPMA22CAJAG6LYCAX4CGOCCAYIVL2QCAF1TX2TCAXCQOP5CAQ89KY3CAO2X6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286148" cy="2608851"/>
          </a:xfrm>
          <a:prstGeom prst="rect">
            <a:avLst/>
          </a:prstGeom>
        </p:spPr>
      </p:pic>
      <p:pic>
        <p:nvPicPr>
          <p:cNvPr id="4" name="Рисунок 3" descr="YC2EV3CAZNYXOGCA1NZ2LYCAS85JF5CA5DMJR5CAEUP1L8CA4GKJE8CA2EDCZKCASGJ94MCAJGATWXCAAV13WGCAD2O283CAO3AUW9CAZF6BZMCAO1HQ2PCAD2RGMYCA41NWJ4CAE7STCXCAUNKT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315041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$BSLMBD$\DDAE0DC998822ECE1E9649B678DC5BB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501599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0719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По загородной дороге пешеходы должны идти навстречу движению транспортных средств.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Пешеходы, передвигающиеся в инвалидных колясках без двигателя, а также ведущие рядом с собой велосипед, мопед или мотоцикл, должны следовать по ходу движения транспортных средств.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WINDOWS\Temp\$BSLMBD$\64AC5921875E1060A316FF380C9805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072230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318570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- При отсутствии пешеходного перехода или перекрестка пешеходу разрешается переходить дорогу под прямым углом к краю проезжей части на участке без разделительной полосы и ограждений. При этом дорога должна хорошо просматриваться в обе стороны.</a:t>
            </a:r>
            <a:br>
              <a:rPr lang="ru-RU" sz="2800" b="1" dirty="0" smtClean="0">
                <a:solidFill>
                  <a:srgbClr val="FF0066"/>
                </a:solidFill>
              </a:rPr>
            </a:b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540</Words>
  <Application>Microsoft Office PowerPoint</Application>
  <PresentationFormat>Экран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</cp:revision>
  <dcterms:created xsi:type="dcterms:W3CDTF">2010-09-09T05:05:32Z</dcterms:created>
  <dcterms:modified xsi:type="dcterms:W3CDTF">2020-10-12T06:33:48Z</dcterms:modified>
</cp:coreProperties>
</file>