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8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C3229802-6D9B-490A-86C5-447EABAE69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85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1A1D21-B3A8-4B37-BC7A-457A9C8DB32D}" type="slidenum">
              <a:rPr lang="ru-RU"/>
              <a:pPr/>
              <a:t>1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80C99F-BA07-44B7-A724-68CA53F46F07}" type="slidenum">
              <a:rPr lang="ru-RU"/>
              <a:pPr/>
              <a:t>2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A6D564-FAAF-4A41-BF72-361085AF3E5C}" type="slidenum">
              <a:rPr lang="ru-RU"/>
              <a:pPr/>
              <a:t>3</a:t>
            </a:fld>
            <a:endParaRPr lang="ru-RU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1A1D21-B3A8-4B37-BC7A-457A9C8DB32D}" type="slidenum">
              <a:rPr lang="ru-RU"/>
              <a:pPr/>
              <a:t>23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016FC-147E-4C97-B94A-B9CC8BF565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78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4F1E39-85C7-43AA-B151-47BF16E54D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32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5BECC2-9855-4712-BA97-8C2ED697F5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27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7F084360-FFC2-4EF9-A11D-13D7D09045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87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59AE7A-89D9-43EE-9FC5-B6B4083175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90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1EE063-8FFA-46F9-A9D2-C01C2B6171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5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02A2C3-4E12-4265-9894-64A4715C0B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60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72156B-D9BC-4F19-89F0-DE8D9BF501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32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D18546-9A76-4C47-8A47-F307414162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63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23E458-6B32-4092-9231-7382EAC8FC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488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97888C-29CB-4FC8-8D2A-1DEEEE98BD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68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2FDB05-E77D-491E-B0CF-522CFC91EC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14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E5AC56D-1589-4789-93B0-B61F773BDB7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6388"/>
            <a:ext cx="9070975" cy="1250950"/>
          </a:xfrm>
          <a:ln/>
        </p:spPr>
        <p:txBody>
          <a:bodyPr tIns="38808"/>
          <a:lstStyle/>
          <a:p>
            <a:endParaRPr lang="ru-RU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1814513"/>
            <a:ext cx="9070975" cy="4899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 anchor="ctr"/>
          <a:lstStyle/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</a:p>
          <a:p>
            <a:pPr marL="0" indent="0" algn="ctr">
              <a:spcAft>
                <a:spcPct val="0"/>
              </a:spcAft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ОБЖ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r>
              <a:rPr lang="ru-RU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организатор ОБЖ</a:t>
            </a:r>
          </a:p>
          <a:p>
            <a:pPr marL="0" indent="0" algn="ctr"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Деев Владимир Семенович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5816" y="2195661"/>
            <a:ext cx="9042989" cy="1638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Чрезвычайные ситуации 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природного 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характера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24688" cy="74190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Оползни</a:t>
            </a:r>
            <a:r>
              <a:rPr lang="ru-RU" b="1" i="1" dirty="0">
                <a:solidFill>
                  <a:srgbClr val="FF0000"/>
                </a:solidFill>
              </a:rPr>
              <a:t>, сели, обвалы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Оползни сели обвалы."/>
          <p:cNvPicPr>
            <a:picLocks/>
          </p:cNvPicPr>
          <p:nvPr/>
        </p:nvPicPr>
        <p:blipFill rotWithShape="1">
          <a:blip r:embed="rId2" cstate="print"/>
          <a:srcRect l="17082" t="2956" r="14073" b="5091"/>
          <a:stretch/>
        </p:blipFill>
        <p:spPr bwMode="auto">
          <a:xfrm>
            <a:off x="215776" y="1986562"/>
            <a:ext cx="4752528" cy="4176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5816" y="6156101"/>
            <a:ext cx="8352928" cy="129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Оползень</a:t>
            </a:r>
            <a:r>
              <a:rPr lang="ru-RU" sz="2800" b="1" i="1" dirty="0"/>
              <a:t> –</a:t>
            </a:r>
            <a:r>
              <a:rPr lang="ru-RU" sz="2800" i="1" dirty="0"/>
              <a:t> </a:t>
            </a:r>
            <a:r>
              <a:rPr lang="ru-RU" sz="2800" dirty="0"/>
              <a:t>это смещение массы земли под действием собственного веса по берегам водоёмов, рек и по горным склонам. </a:t>
            </a:r>
          </a:p>
        </p:txBody>
      </p:sp>
      <p:pic>
        <p:nvPicPr>
          <p:cNvPr id="6" name="Содержимое 3" descr="Оползни сели обвалы."/>
          <p:cNvPicPr>
            <a:picLocks/>
          </p:cNvPicPr>
          <p:nvPr/>
        </p:nvPicPr>
        <p:blipFill rotWithShape="1">
          <a:blip r:embed="rId3" cstate="print"/>
          <a:srcRect l="3940" t="3956" r="2014" b="10248"/>
          <a:stretch/>
        </p:blipFill>
        <p:spPr bwMode="auto">
          <a:xfrm>
            <a:off x="5112320" y="1959634"/>
            <a:ext cx="4679403" cy="4176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5776" y="683493"/>
            <a:ext cx="9612821" cy="1466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Причиной оползня могут быть обильные дожди и наводнения, которые подмывают подножие склона и нарушают его устойчивость. По склону начинает смещаться огромный участок земли вместе с постройками и дорогами.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7220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323453"/>
            <a:ext cx="7989267" cy="597892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Оползни, сели, обвалы</a:t>
            </a:r>
            <a:endParaRPr lang="ru-RU" dirty="0"/>
          </a:p>
        </p:txBody>
      </p:sp>
      <p:pic>
        <p:nvPicPr>
          <p:cNvPr id="3" name="Содержимое 3" descr="Оползни сели обвалы."/>
          <p:cNvPicPr>
            <a:picLocks/>
          </p:cNvPicPr>
          <p:nvPr/>
        </p:nvPicPr>
        <p:blipFill rotWithShape="1">
          <a:blip r:embed="rId2" cstate="print"/>
          <a:srcRect l="11677" t="4139" r="10705" b="4456"/>
          <a:stretch/>
        </p:blipFill>
        <p:spPr bwMode="auto">
          <a:xfrm>
            <a:off x="-72256" y="1187549"/>
            <a:ext cx="5678945" cy="5328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976416" y="1945941"/>
            <a:ext cx="3672408" cy="2897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Сель</a:t>
            </a:r>
            <a:r>
              <a:rPr lang="ru-RU" sz="2800" b="1" i="1" dirty="0"/>
              <a:t> –</a:t>
            </a:r>
            <a:r>
              <a:rPr lang="ru-RU" sz="2800" dirty="0"/>
              <a:t> это стихийно формирующийся в руслах горных рек поток, состоящий из воды, обломков горных пород и песка.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784" y="6516141"/>
            <a:ext cx="8352928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Сели возникают при интенсивном таянии снега и льда, прорыве воды из водоёмов, обвалах, землетрясениях. </a:t>
            </a:r>
          </a:p>
        </p:txBody>
      </p:sp>
    </p:spTree>
    <p:extLst>
      <p:ext uri="{BB962C8B-B14F-4D97-AF65-F5344CB8AC3E}">
        <p14:creationId xmlns:p14="http://schemas.microsoft.com/office/powerpoint/2010/main" xmlns="" val="38187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6" y="0"/>
            <a:ext cx="7488832" cy="734591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Оползни, сели, обвалы</a:t>
            </a:r>
            <a:endParaRPr lang="ru-RU" dirty="0"/>
          </a:p>
        </p:txBody>
      </p:sp>
      <p:pic>
        <p:nvPicPr>
          <p:cNvPr id="4" name="Содержимое 3" descr="Оползни сели обвалы."/>
          <p:cNvPicPr>
            <a:picLocks/>
          </p:cNvPicPr>
          <p:nvPr/>
        </p:nvPicPr>
        <p:blipFill rotWithShape="1">
          <a:blip r:embed="rId2" cstate="print"/>
          <a:srcRect l="5386" t="5284" r="4625" b="6539"/>
          <a:stretch/>
        </p:blipFill>
        <p:spPr bwMode="auto">
          <a:xfrm>
            <a:off x="0" y="1475581"/>
            <a:ext cx="6192440" cy="4752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92440" y="2339677"/>
            <a:ext cx="3456384" cy="209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Обвал</a:t>
            </a:r>
            <a:r>
              <a:rPr lang="ru-RU" sz="2800" b="1" i="1" dirty="0"/>
              <a:t> –</a:t>
            </a:r>
            <a:r>
              <a:rPr lang="ru-RU" sz="2800" dirty="0"/>
              <a:t> это быстрое отделение и падение массы горных пород на крутом склоне.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776" y="6372125"/>
            <a:ext cx="8784728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Чаще всего обвалы происходят в период дождей, таяния снега, при проведении взрывных и строительных работ. </a:t>
            </a:r>
          </a:p>
        </p:txBody>
      </p:sp>
    </p:spTree>
    <p:extLst>
      <p:ext uri="{BB962C8B-B14F-4D97-AF65-F5344CB8AC3E}">
        <p14:creationId xmlns:p14="http://schemas.microsoft.com/office/powerpoint/2010/main" xmlns="" val="77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8640712" cy="1115541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>
                <a:solidFill>
                  <a:schemeClr val="tx1"/>
                </a:solidFill>
              </a:rPr>
              <a:t>Правила </a:t>
            </a:r>
            <a:r>
              <a:rPr lang="ru-RU" sz="3200" b="1" dirty="0">
                <a:solidFill>
                  <a:schemeClr val="tx1"/>
                </a:solidFill>
              </a:rPr>
              <a:t>поведения 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при </a:t>
            </a:r>
            <a:r>
              <a:rPr lang="ru-RU" sz="3200" b="1" dirty="0">
                <a:solidFill>
                  <a:schemeClr val="tx1"/>
                </a:solidFill>
              </a:rPr>
              <a:t>землетрясении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35621"/>
            <a:ext cx="10071329" cy="467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При </a:t>
            </a:r>
            <a:r>
              <a:rPr lang="ru-RU" sz="3200" i="1" u="sng" dirty="0">
                <a:solidFill>
                  <a:srgbClr val="FF0000"/>
                </a:solidFill>
              </a:rPr>
              <a:t>внезапном</a:t>
            </a:r>
            <a:r>
              <a:rPr lang="ru-RU" sz="3200" i="1" dirty="0">
                <a:solidFill>
                  <a:srgbClr val="FF0000"/>
                </a:solidFill>
              </a:rPr>
              <a:t> землетрясении: </a:t>
            </a:r>
            <a:endParaRPr lang="ru-RU" sz="3200" dirty="0">
              <a:solidFill>
                <a:srgbClr val="FF0000"/>
              </a:solidFill>
            </a:endParaRPr>
          </a:p>
          <a:p>
            <a:pPr lvl="0" algn="just"/>
            <a:r>
              <a:rPr lang="ru-RU" sz="2400" dirty="0" smtClean="0"/>
              <a:t>- оставаясь </a:t>
            </a:r>
            <a:r>
              <a:rPr lang="ru-RU" sz="2400" dirty="0"/>
              <a:t>в квартире, следует занять относительно безопасное место (проёмы дверей, места возле опорных колонн, под столом, кроватью); </a:t>
            </a:r>
          </a:p>
          <a:p>
            <a:pPr lvl="0" algn="just"/>
            <a:r>
              <a:rPr lang="ru-RU" sz="2400" dirty="0" smtClean="0"/>
              <a:t>- находясь </a:t>
            </a:r>
            <a:r>
              <a:rPr lang="ru-RU" sz="2400" dirty="0"/>
              <a:t>в школе, надо укрыться под партой, отвернуться от окон и закрыть лицо и голову руками; </a:t>
            </a:r>
          </a:p>
          <a:p>
            <a:pPr lvl="0" algn="just"/>
            <a:r>
              <a:rPr lang="ru-RU" sz="2400" dirty="0" smtClean="0"/>
              <a:t>- следует </a:t>
            </a:r>
            <a:r>
              <a:rPr lang="ru-RU" sz="2400" dirty="0"/>
              <a:t>держаться дальше от окон, ближе к внутренним капитальным стенам; 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/>
              <a:t>при </a:t>
            </a:r>
            <a:r>
              <a:rPr lang="ru-RU" sz="2400" dirty="0"/>
              <a:t>прекращении толчков надо немедленно покинуть здание; </a:t>
            </a:r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покидая </a:t>
            </a:r>
            <a:r>
              <a:rPr lang="ru-RU" sz="2400" dirty="0"/>
              <a:t>здание нельзя пользоваться лифтом, спускаться можно только по лестнице; </a:t>
            </a:r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действовать </a:t>
            </a:r>
            <a:r>
              <a:rPr lang="ru-RU" sz="2400" dirty="0"/>
              <a:t>надо уверенно, не допуская излишней спешки и суеты.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7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Правила поведения 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при землетрясении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480" y="2123653"/>
            <a:ext cx="9793088" cy="2954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u="sng" dirty="0">
                <a:solidFill>
                  <a:srgbClr val="FF0000"/>
                </a:solidFill>
              </a:rPr>
              <a:t>После</a:t>
            </a:r>
            <a:r>
              <a:rPr lang="ru-RU" sz="3200" i="1" dirty="0">
                <a:solidFill>
                  <a:srgbClr val="FF0000"/>
                </a:solidFill>
              </a:rPr>
              <a:t> землетрясения необходимо: </a:t>
            </a:r>
            <a:endParaRPr lang="ru-RU" sz="3200" dirty="0">
              <a:solidFill>
                <a:srgbClr val="FF0000"/>
              </a:solidFill>
            </a:endParaRPr>
          </a:p>
          <a:p>
            <a:pPr lvl="0" algn="just"/>
            <a:r>
              <a:rPr lang="ru-RU" sz="2400" dirty="0"/>
              <a:t>- оценить обстановку, убедиться в отсутствии ранения; </a:t>
            </a:r>
          </a:p>
          <a:p>
            <a:pPr lvl="0" algn="just"/>
            <a:r>
              <a:rPr lang="ru-RU" sz="2400" dirty="0"/>
              <a:t>- по возможности освободить людей, попавших в легко устраняемые завалы; </a:t>
            </a:r>
          </a:p>
          <a:p>
            <a:pPr lvl="0" algn="just"/>
            <a:r>
              <a:rPr lang="ru-RU" sz="2400" dirty="0"/>
              <a:t>- при повреждении электролинии отключить её; </a:t>
            </a:r>
          </a:p>
          <a:p>
            <a:pPr lvl="0" algn="just"/>
            <a:r>
              <a:rPr lang="ru-RU" sz="2400" dirty="0"/>
              <a:t>- при утечке газа (определяется по запаху) немедленно открыть все окна и двери, покинуть помещение, сообщить о случившемся по телефону 04 в аварийную газовую службу.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463588"/>
            <a:ext cx="9018432" cy="209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Наиболее опасны первые несколько часов после землетрясения, поэтому в первые 2-3 </a:t>
            </a:r>
            <a:r>
              <a:rPr lang="ru-RU" sz="2800" dirty="0" smtClean="0">
                <a:solidFill>
                  <a:srgbClr val="FF0000"/>
                </a:solidFill>
              </a:rPr>
              <a:t>часа </a:t>
            </a:r>
            <a:r>
              <a:rPr lang="ru-RU" sz="2800" dirty="0">
                <a:solidFill>
                  <a:srgbClr val="FF0000"/>
                </a:solidFill>
              </a:rPr>
              <a:t>не следует входить в здание без крайней нужды и подходить к явно повреждённым зданиям. 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9" y="301626"/>
            <a:ext cx="7129362" cy="1029940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Правила </a:t>
            </a:r>
            <a:r>
              <a:rPr lang="ru-RU" sz="3200" b="1" dirty="0"/>
              <a:t>поведения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при </a:t>
            </a:r>
            <a:r>
              <a:rPr lang="ru-RU" sz="3200" b="1" dirty="0"/>
              <a:t>наводнении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776" y="1547589"/>
            <a:ext cx="9649072" cy="54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При </a:t>
            </a:r>
            <a:r>
              <a:rPr lang="ru-RU" sz="3200" i="1" u="sng" dirty="0">
                <a:solidFill>
                  <a:srgbClr val="FF0000"/>
                </a:solidFill>
              </a:rPr>
              <a:t>заблаговременном</a:t>
            </a:r>
            <a:r>
              <a:rPr lang="ru-RU" sz="3200" i="1" dirty="0">
                <a:solidFill>
                  <a:srgbClr val="FF0000"/>
                </a:solidFill>
              </a:rPr>
              <a:t> оповещении об угрозе наводнения: </a:t>
            </a:r>
            <a:endParaRPr lang="ru-RU" sz="3200" dirty="0">
              <a:solidFill>
                <a:srgbClr val="FF0000"/>
              </a:solidFill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перед </a:t>
            </a:r>
            <a:r>
              <a:rPr lang="ru-RU" sz="2400" dirty="0"/>
              <a:t>эвакуацией из дома необходимо отключить воду, газ и электричество; </a:t>
            </a:r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потушить </a:t>
            </a:r>
            <a:r>
              <a:rPr lang="ru-RU" sz="2400" dirty="0"/>
              <a:t>горящие печи отопления; </a:t>
            </a:r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перенести </a:t>
            </a:r>
            <a:r>
              <a:rPr lang="ru-RU" sz="2400" dirty="0"/>
              <a:t>на верхние этажи здания ценные предметы и вещи. </a:t>
            </a:r>
          </a:p>
          <a:p>
            <a:pPr lvl="0"/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при </a:t>
            </a:r>
            <a:r>
              <a:rPr lang="ru-RU" sz="2400" dirty="0"/>
              <a:t>получении сигнала об эвакуации следует взять с </a:t>
            </a:r>
            <a:r>
              <a:rPr lang="ru-RU" sz="2400" dirty="0" smtClean="0"/>
              <a:t>собой: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i="1" dirty="0"/>
              <a:t>необходимые документы, помещённые в непромокаемый пакет; </a:t>
            </a:r>
            <a:endParaRPr lang="ru-RU" sz="2400" i="1" dirty="0" smtClean="0"/>
          </a:p>
          <a:p>
            <a:pPr marL="1085850" lvl="1" indent="-342900">
              <a:buFont typeface="Arial" pitchFamily="34" charset="0"/>
              <a:buChar char="•"/>
            </a:pPr>
            <a:r>
              <a:rPr lang="ru-RU" sz="2400" i="1" dirty="0" smtClean="0"/>
              <a:t>деньги </a:t>
            </a:r>
            <a:r>
              <a:rPr lang="ru-RU" sz="2400" i="1" dirty="0"/>
              <a:t>и ценности; </a:t>
            </a:r>
            <a:endParaRPr lang="ru-RU" sz="2400" i="1" dirty="0" smtClean="0"/>
          </a:p>
          <a:p>
            <a:pPr marL="1085850" lvl="1" indent="-342900" algn="just">
              <a:buFont typeface="Arial" pitchFamily="34" charset="0"/>
              <a:buChar char="•"/>
            </a:pPr>
            <a:r>
              <a:rPr lang="ru-RU" sz="2400" i="1" dirty="0" smtClean="0"/>
              <a:t>медицинскую </a:t>
            </a:r>
            <a:r>
              <a:rPr lang="ru-RU" sz="2400" i="1" dirty="0"/>
              <a:t>аптечку; </a:t>
            </a:r>
            <a:endParaRPr lang="ru-RU" sz="2400" i="1" dirty="0" smtClean="0"/>
          </a:p>
          <a:p>
            <a:pPr marL="1085850" lvl="1" indent="-342900" algn="just">
              <a:buFont typeface="Arial" pitchFamily="34" charset="0"/>
              <a:buChar char="•"/>
            </a:pPr>
            <a:r>
              <a:rPr lang="ru-RU" sz="2400" i="1" dirty="0" smtClean="0"/>
              <a:t>комплект </a:t>
            </a:r>
            <a:r>
              <a:rPr lang="ru-RU" sz="2400" i="1" dirty="0"/>
              <a:t>верхней одежды и обуви по сезону; </a:t>
            </a:r>
            <a:endParaRPr lang="ru-RU" sz="2400" i="1" dirty="0" smtClean="0"/>
          </a:p>
          <a:p>
            <a:pPr marL="1085850" lvl="1" indent="-342900" algn="just">
              <a:buFont typeface="Arial" pitchFamily="34" charset="0"/>
              <a:buChar char="•"/>
            </a:pPr>
            <a:r>
              <a:rPr lang="ru-RU" sz="2400" i="1" dirty="0" smtClean="0"/>
              <a:t>постельное </a:t>
            </a:r>
            <a:r>
              <a:rPr lang="ru-RU" sz="2400" i="1" dirty="0"/>
              <a:t>бельё и туалетные </a:t>
            </a:r>
            <a:r>
              <a:rPr lang="ru-RU" sz="2400" i="1" dirty="0" smtClean="0"/>
              <a:t>принадлежности;</a:t>
            </a:r>
          </a:p>
          <a:p>
            <a:pPr marL="1085850" lvl="1" indent="-342900" algn="just">
              <a:buFont typeface="Arial" pitchFamily="34" charset="0"/>
              <a:buChar char="•"/>
            </a:pPr>
            <a:r>
              <a:rPr lang="ru-RU" sz="2400" i="1" dirty="0" smtClean="0"/>
              <a:t>трёхдневный </a:t>
            </a:r>
            <a:r>
              <a:rPr lang="ru-RU" sz="2400" i="1" dirty="0"/>
              <a:t>запас продуктов питания.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25062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48" y="27925"/>
            <a:ext cx="7053163" cy="1260475"/>
          </a:xfrm>
        </p:spPr>
        <p:txBody>
          <a:bodyPr/>
          <a:lstStyle/>
          <a:p>
            <a:r>
              <a:rPr lang="ru-RU" sz="3200" b="1" dirty="0"/>
              <a:t>Правила поведения </a:t>
            </a:r>
            <a:br>
              <a:rPr lang="ru-RU" sz="3200" b="1" dirty="0"/>
            </a:br>
            <a:r>
              <a:rPr lang="ru-RU" sz="3200" b="1" dirty="0"/>
              <a:t>при наводнении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768" y="1414960"/>
            <a:ext cx="9793088" cy="501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При </a:t>
            </a:r>
            <a:r>
              <a:rPr lang="ru-RU" sz="3200" i="1" u="sng" dirty="0">
                <a:solidFill>
                  <a:srgbClr val="FF0000"/>
                </a:solidFill>
              </a:rPr>
              <a:t>внезапном</a:t>
            </a:r>
            <a:r>
              <a:rPr lang="ru-RU" sz="3200" i="1" dirty="0">
                <a:solidFill>
                  <a:srgbClr val="FF0000"/>
                </a:solidFill>
              </a:rPr>
              <a:t> наводнении: </a:t>
            </a:r>
            <a:endParaRPr lang="ru-RU" sz="3200" dirty="0">
              <a:solidFill>
                <a:srgbClr val="FF0000"/>
              </a:solidFill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необходимо </a:t>
            </a:r>
            <a:r>
              <a:rPr lang="ru-RU" sz="2400" dirty="0"/>
              <a:t>как можно быстрее занять ближайшее безопасное возвышенное место и быть готовыми к организованной эвакуации по воде; </a:t>
            </a:r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до </a:t>
            </a:r>
            <a:r>
              <a:rPr lang="ru-RU" sz="2400" dirty="0"/>
              <a:t>прибытия помощи необходимо оставаться на верхних этажах и крышах зданий и других возвышенных местах; </a:t>
            </a:r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собрать </a:t>
            </a:r>
            <a:r>
              <a:rPr lang="ru-RU" sz="2400" dirty="0"/>
              <a:t>всё, что может быть использовано в качестве </a:t>
            </a:r>
            <a:r>
              <a:rPr lang="ru-RU" sz="2400" dirty="0" err="1"/>
              <a:t>плавсредств</a:t>
            </a:r>
            <a:r>
              <a:rPr lang="ru-RU" sz="2400" dirty="0"/>
              <a:t> (шины, камеры, доски, пластиковые бутылки, брёвна); </a:t>
            </a:r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если </a:t>
            </a:r>
            <a:r>
              <a:rPr lang="ru-RU" sz="2400" dirty="0"/>
              <a:t>возникла опасность оказаться в воде, надо закрепить под одеждой лёгкие плавающие предметы (мячи, пластиковые бутылки); </a:t>
            </a:r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в </a:t>
            </a:r>
            <a:r>
              <a:rPr lang="ru-RU" sz="2400" dirty="0"/>
              <a:t>безопасных местах следует находиться до тех пор, пока не спадёт вода и не минует опасность наводнения.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33628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107430"/>
            <a:ext cx="6769322" cy="936104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Правила </a:t>
            </a:r>
            <a:r>
              <a:rPr lang="ru-RU" sz="3200" b="1" dirty="0"/>
              <a:t>поведения </a:t>
            </a:r>
            <a:br>
              <a:rPr lang="ru-RU" sz="3200" b="1" dirty="0"/>
            </a:br>
            <a:r>
              <a:rPr lang="ru-RU" sz="3200" b="1" dirty="0"/>
              <a:t>при наводнении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8984" y="1691605"/>
            <a:ext cx="9793088" cy="467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u="sng" dirty="0">
                <a:solidFill>
                  <a:srgbClr val="FF0000"/>
                </a:solidFill>
              </a:rPr>
              <a:t>После спада воды</a:t>
            </a:r>
            <a:r>
              <a:rPr lang="ru-RU" sz="3200" i="1" dirty="0">
                <a:solidFill>
                  <a:srgbClr val="FF0000"/>
                </a:solidFill>
              </a:rPr>
              <a:t>: </a:t>
            </a:r>
            <a:endParaRPr lang="ru-RU" sz="3200" dirty="0">
              <a:solidFill>
                <a:srgbClr val="FF0000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ru-RU" sz="2400" dirty="0" smtClean="0"/>
              <a:t>следует </a:t>
            </a:r>
            <a:r>
              <a:rPr lang="ru-RU" sz="2400" dirty="0"/>
              <a:t>остерегаться порванных и провисших электропроводов; </a:t>
            </a:r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попавшие </a:t>
            </a:r>
            <a:r>
              <a:rPr lang="ru-RU" sz="2400" dirty="0"/>
              <a:t>в воду продукты не рекомендуется принимать в пищу до их проверки; </a:t>
            </a:r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перед </a:t>
            </a:r>
            <a:r>
              <a:rPr lang="ru-RU" sz="2400" dirty="0"/>
              <a:t>входом в дом или здание после наводнения следует убедиться, что их конструкции не претерпели явных разрушений; </a:t>
            </a:r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прежде </a:t>
            </a:r>
            <a:r>
              <a:rPr lang="ru-RU" sz="2400" dirty="0"/>
              <a:t>чем войти в помещение, необходимо в течение нескольких минут его проветрить, открыв двери и окна; </a:t>
            </a:r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при </a:t>
            </a:r>
            <a:r>
              <a:rPr lang="ru-RU" sz="2400" dirty="0"/>
              <a:t>осмотре внутренних комнат здания не рекомендуется применять спички и светильники; </a:t>
            </a:r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до </a:t>
            </a:r>
            <a:r>
              <a:rPr lang="ru-RU" sz="2400" dirty="0"/>
              <a:t>проверки специалистами состояния электросети нельзя пользоваться электроприборами.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25374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814"/>
            <a:ext cx="8712721" cy="942712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/>
              <a:t>Правила </a:t>
            </a:r>
            <a:r>
              <a:rPr lang="ru-RU" sz="3200" b="1" dirty="0"/>
              <a:t>поведения во время ураганов, бурь и смерчей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784" y="2187864"/>
            <a:ext cx="9649072" cy="375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С получением сигнала</a:t>
            </a:r>
            <a:r>
              <a:rPr lang="ru-RU" sz="3200" i="1" u="sng" dirty="0">
                <a:solidFill>
                  <a:srgbClr val="FF0000"/>
                </a:solidFill>
              </a:rPr>
              <a:t> о приближении</a:t>
            </a:r>
            <a:r>
              <a:rPr lang="ru-RU" sz="3200" i="1" dirty="0">
                <a:solidFill>
                  <a:srgbClr val="FF0000"/>
                </a:solidFill>
              </a:rPr>
              <a:t> урагана, бури, смерча необходимо: </a:t>
            </a:r>
            <a:endParaRPr lang="ru-RU" sz="3200" dirty="0">
              <a:solidFill>
                <a:srgbClr val="FF0000"/>
              </a:solidFill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закрыть </a:t>
            </a:r>
            <a:r>
              <a:rPr lang="ru-RU" sz="2400" dirty="0"/>
              <a:t>окна и двери с наветренной стороны зданий, а с подветренной открыть; </a:t>
            </a:r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убрать </a:t>
            </a:r>
            <a:r>
              <a:rPr lang="ru-RU" sz="2400" dirty="0"/>
              <a:t>с балконов и подоконников вещи, которые могут быть подхвачены воздушным потоком; </a:t>
            </a:r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при </a:t>
            </a:r>
            <a:r>
              <a:rPr lang="ru-RU" sz="2400" dirty="0"/>
              <a:t>получении информации  о непосредственном приближении урагана или сильной бури необходимо укрыться в защитных сооружениях, при смерчах – в подвальных или подземных сооружениях. </a:t>
            </a:r>
          </a:p>
        </p:txBody>
      </p:sp>
    </p:spTree>
    <p:extLst>
      <p:ext uri="{BB962C8B-B14F-4D97-AF65-F5344CB8AC3E}">
        <p14:creationId xmlns:p14="http://schemas.microsoft.com/office/powerpoint/2010/main" xmlns="" val="25273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9437"/>
            <a:ext cx="8352679" cy="741907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Правила </a:t>
            </a:r>
            <a:r>
              <a:rPr lang="ru-RU" sz="3200" b="1" dirty="0"/>
              <a:t>поведения во время ураганов, бурь и смерчей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75581"/>
            <a:ext cx="10009112" cy="5473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Оказавшись во время </a:t>
            </a:r>
            <a:r>
              <a:rPr lang="ru-RU" sz="3200" b="1" i="1" dirty="0">
                <a:solidFill>
                  <a:srgbClr val="FF0000"/>
                </a:solidFill>
              </a:rPr>
              <a:t>бури</a:t>
            </a:r>
            <a:r>
              <a:rPr lang="ru-RU" sz="3200" i="1" dirty="0">
                <a:solidFill>
                  <a:srgbClr val="FF0000"/>
                </a:solidFill>
              </a:rPr>
              <a:t> или </a:t>
            </a:r>
            <a:r>
              <a:rPr lang="ru-RU" sz="3200" b="1" i="1" dirty="0">
                <a:solidFill>
                  <a:srgbClr val="FF0000"/>
                </a:solidFill>
              </a:rPr>
              <a:t>урагана</a:t>
            </a:r>
            <a:r>
              <a:rPr lang="ru-RU" sz="3200" i="1" dirty="0">
                <a:solidFill>
                  <a:srgbClr val="FF0000"/>
                </a:solidFill>
              </a:rPr>
              <a:t> </a:t>
            </a:r>
            <a:endParaRPr lang="ru-RU" sz="3200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i="1" u="sng" dirty="0" smtClean="0">
                <a:solidFill>
                  <a:srgbClr val="FF0000"/>
                </a:solidFill>
              </a:rPr>
              <a:t>на </a:t>
            </a:r>
            <a:r>
              <a:rPr lang="ru-RU" sz="3200" i="1" u="sng" dirty="0">
                <a:solidFill>
                  <a:srgbClr val="FF0000"/>
                </a:solidFill>
              </a:rPr>
              <a:t>открытом пространстве</a:t>
            </a:r>
            <a:r>
              <a:rPr lang="ru-RU" sz="3200" i="1" dirty="0">
                <a:solidFill>
                  <a:srgbClr val="FF0000"/>
                </a:solidFill>
              </a:rPr>
              <a:t>,</a:t>
            </a:r>
            <a:r>
              <a:rPr lang="ru-RU" sz="3200" dirty="0">
                <a:solidFill>
                  <a:srgbClr val="FF0000"/>
                </a:solidFill>
              </a:rPr>
              <a:t> необходимо: </a:t>
            </a:r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укрыться </a:t>
            </a:r>
            <a:r>
              <a:rPr lang="ru-RU" sz="2400" dirty="0"/>
              <a:t>в овраге, яме, рве, кювете дороги; </a:t>
            </a:r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лечь </a:t>
            </a:r>
            <a:r>
              <a:rPr lang="ru-RU" sz="2400" dirty="0"/>
              <a:t>на дно укрытия, плотно прижаться к земле; </a:t>
            </a:r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избегать </a:t>
            </a:r>
            <a:r>
              <a:rPr lang="ru-RU" sz="2400" dirty="0"/>
              <a:t>нахождения на мостах, трубопроводах. </a:t>
            </a:r>
          </a:p>
          <a:p>
            <a:endParaRPr lang="ru-RU" sz="2400" dirty="0" smtClean="0"/>
          </a:p>
          <a:p>
            <a:pPr algn="ctr"/>
            <a:r>
              <a:rPr lang="ru-RU" sz="2400" dirty="0" smtClean="0"/>
              <a:t>После </a:t>
            </a:r>
            <a:r>
              <a:rPr lang="ru-RU" sz="2400" dirty="0"/>
              <a:t>урагана или бури не рекомендуется заходить в повреждённые здания. </a:t>
            </a:r>
          </a:p>
          <a:p>
            <a:pPr algn="ctr"/>
            <a:endParaRPr lang="ru-RU" sz="3200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Оказавшись </a:t>
            </a:r>
            <a:r>
              <a:rPr lang="ru-RU" sz="3200" i="1" dirty="0">
                <a:solidFill>
                  <a:srgbClr val="FF0000"/>
                </a:solidFill>
              </a:rPr>
              <a:t>во время </a:t>
            </a:r>
            <a:r>
              <a:rPr lang="ru-RU" sz="3200" b="1" i="1" dirty="0">
                <a:solidFill>
                  <a:srgbClr val="FF0000"/>
                </a:solidFill>
              </a:rPr>
              <a:t>смерча</a:t>
            </a:r>
            <a:r>
              <a:rPr lang="ru-RU" sz="3200" i="1" dirty="0">
                <a:solidFill>
                  <a:srgbClr val="FF0000"/>
                </a:solidFill>
              </a:rPr>
              <a:t> </a:t>
            </a:r>
            <a:endParaRPr lang="ru-RU" sz="3200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i="1" u="sng" dirty="0" smtClean="0">
                <a:solidFill>
                  <a:srgbClr val="FF0000"/>
                </a:solidFill>
              </a:rPr>
              <a:t>на </a:t>
            </a:r>
            <a:r>
              <a:rPr lang="ru-RU" sz="3200" i="1" u="sng" dirty="0">
                <a:solidFill>
                  <a:srgbClr val="FF0000"/>
                </a:solidFill>
              </a:rPr>
              <a:t>открытом пространстве</a:t>
            </a:r>
            <a:r>
              <a:rPr lang="ru-RU" sz="3200" i="1" dirty="0">
                <a:solidFill>
                  <a:srgbClr val="FF0000"/>
                </a:solidFill>
              </a:rPr>
              <a:t>,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/>
              <a:t>следует </a:t>
            </a:r>
            <a:r>
              <a:rPr lang="ru-RU" sz="2400" dirty="0"/>
              <a:t>покинуть все виды транспорта и укрыться в ближайшем подвале, убежище, овраге или лечь на дно любого углубления и прижаться к земле. </a:t>
            </a:r>
          </a:p>
        </p:txBody>
      </p:sp>
    </p:spTree>
    <p:extLst>
      <p:ext uri="{BB962C8B-B14F-4D97-AF65-F5344CB8AC3E}">
        <p14:creationId xmlns:p14="http://schemas.microsoft.com/office/powerpoint/2010/main" xmlns="" val="10111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6388"/>
            <a:ext cx="9070975" cy="1250950"/>
          </a:xfrm>
          <a:ln/>
        </p:spPr>
        <p:txBody>
          <a:bodyPr tIns="38808"/>
          <a:lstStyle/>
          <a:p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43768" y="1331565"/>
            <a:ext cx="4393058" cy="45389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 anchor="ctr"/>
          <a:lstStyle/>
          <a:p>
            <a:pPr marL="0" indent="0" algn="ctr">
              <a:spcAft>
                <a:spcPct val="0"/>
              </a:spcAft>
            </a:pPr>
            <a:r>
              <a:rPr lang="ru-RU" dirty="0"/>
              <a:t>Опасные природные явления, которые возникают в местах проживания человека и создают реальную угрозу для его жизни и здоровья, называются </a:t>
            </a:r>
            <a:endParaRPr lang="ru-RU" dirty="0" smtClean="0"/>
          </a:p>
          <a:p>
            <a:pPr marL="0" indent="0" algn="ctr"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</a:rPr>
              <a:t>стихийными бедствиями.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24288" y="1979637"/>
            <a:ext cx="5040560" cy="44644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39912" y="6725572"/>
            <a:ext cx="8048742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Они могут стать причиной </a:t>
            </a:r>
            <a:r>
              <a:rPr lang="ru-RU" sz="2400" b="1" i="1" dirty="0">
                <a:solidFill>
                  <a:srgbClr val="FF0000"/>
                </a:solidFill>
              </a:rPr>
              <a:t>чрезвычайной ситуации</a:t>
            </a:r>
            <a:r>
              <a:rPr lang="ru-RU" sz="2400" dirty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816" y="539477"/>
            <a:ext cx="6984776" cy="1260475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Правила </a:t>
            </a:r>
            <a:r>
              <a:rPr lang="ru-RU" sz="3200" b="1" dirty="0"/>
              <a:t>поведения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при </a:t>
            </a:r>
            <a:r>
              <a:rPr lang="ru-RU" sz="3200" b="1" dirty="0"/>
              <a:t>оползне</a:t>
            </a:r>
            <a:r>
              <a:rPr lang="ru-RU" sz="3200" b="1" dirty="0" smtClean="0"/>
              <a:t>, </a:t>
            </a:r>
            <a:r>
              <a:rPr lang="ru-RU" sz="3200" b="1" dirty="0"/>
              <a:t>обвале, селе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776" y="2288884"/>
            <a:ext cx="9721080" cy="444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При </a:t>
            </a:r>
            <a:r>
              <a:rPr lang="ru-RU" sz="3200" i="1" u="sng" dirty="0">
                <a:solidFill>
                  <a:srgbClr val="FF0000"/>
                </a:solidFill>
              </a:rPr>
              <a:t>заблаговременном</a:t>
            </a:r>
            <a:r>
              <a:rPr lang="ru-RU" sz="3200" i="1" dirty="0">
                <a:solidFill>
                  <a:srgbClr val="FF0000"/>
                </a:solidFill>
              </a:rPr>
              <a:t> оповещении об угрозе оползня, обвала, селя</a:t>
            </a:r>
            <a:r>
              <a:rPr lang="ru-RU" sz="3200" dirty="0">
                <a:solidFill>
                  <a:srgbClr val="FF0000"/>
                </a:solidFill>
              </a:rPr>
              <a:t> необходимо: </a:t>
            </a:r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убрать </a:t>
            </a:r>
            <a:r>
              <a:rPr lang="ru-RU" sz="2400" dirty="0"/>
              <a:t>в дом всё имущество со двора или балкона; </a:t>
            </a:r>
            <a:endParaRPr lang="ru-RU" sz="2400" dirty="0" smtClean="0"/>
          </a:p>
          <a:p>
            <a:pPr lvl="0" algn="just"/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укрыть </a:t>
            </a:r>
            <a:r>
              <a:rPr lang="ru-RU" sz="2400" dirty="0"/>
              <a:t>от воздействия влаги и грязи наиболее ценное имущество, которое нельзя взять с собой; </a:t>
            </a:r>
            <a:endParaRPr lang="ru-RU" sz="2400" dirty="0" smtClean="0"/>
          </a:p>
          <a:p>
            <a:pPr lvl="0" algn="just"/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выключить </a:t>
            </a:r>
            <a:r>
              <a:rPr lang="ru-RU" sz="2400" dirty="0"/>
              <a:t>электричество, газ, водопровод; </a:t>
            </a:r>
            <a:endParaRPr lang="ru-RU" sz="2400" dirty="0" smtClean="0"/>
          </a:p>
          <a:p>
            <a:pPr lvl="0" algn="just"/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удалить </a:t>
            </a:r>
            <a:r>
              <a:rPr lang="ru-RU" sz="2400" dirty="0"/>
              <a:t>из дома легковоспламеняющиеся и ядовитые вещества и захоронить их в отдельных ямах или отдельных погребах. </a:t>
            </a:r>
          </a:p>
        </p:txBody>
      </p:sp>
    </p:spTree>
    <p:extLst>
      <p:ext uri="{BB962C8B-B14F-4D97-AF65-F5344CB8AC3E}">
        <p14:creationId xmlns:p14="http://schemas.microsoft.com/office/powerpoint/2010/main" xmlns="" val="29357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816" y="466230"/>
            <a:ext cx="6913338" cy="950615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Правила </a:t>
            </a:r>
            <a:r>
              <a:rPr lang="ru-RU" sz="3200" b="1" dirty="0"/>
              <a:t>поведения </a:t>
            </a:r>
            <a:br>
              <a:rPr lang="ru-RU" sz="3200" b="1" dirty="0"/>
            </a:br>
            <a:r>
              <a:rPr lang="ru-RU" sz="3200" b="1" dirty="0"/>
              <a:t>при оползне, обвале, селе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760" y="1691605"/>
            <a:ext cx="9793088" cy="570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При внезапном оползне, обвале, селе</a:t>
            </a:r>
            <a:r>
              <a:rPr lang="ru-RU" sz="3200" dirty="0">
                <a:solidFill>
                  <a:srgbClr val="FF0000"/>
                </a:solidFill>
              </a:rPr>
              <a:t> нужно: </a:t>
            </a:r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экстренно </a:t>
            </a:r>
            <a:r>
              <a:rPr lang="ru-RU" sz="2400" dirty="0"/>
              <a:t>покинуть дом (эвакуироваться по склонам гор и возвышенностей, не предрасположенным к оползневому, обвальному процессу или заполнению селевым потоком); </a:t>
            </a:r>
            <a:endParaRPr lang="ru-RU" sz="2400" dirty="0" smtClean="0"/>
          </a:p>
          <a:p>
            <a:pPr lvl="0" algn="just"/>
            <a:endParaRPr lang="ru-RU" sz="2400" dirty="0" smtClean="0"/>
          </a:p>
          <a:p>
            <a:pPr marL="342900" lvl="0" indent="-342900" algn="just">
              <a:buFontTx/>
              <a:buChar char="-"/>
            </a:pPr>
            <a:r>
              <a:rPr lang="ru-RU" sz="2400" dirty="0" smtClean="0"/>
              <a:t>при </a:t>
            </a:r>
            <a:r>
              <a:rPr lang="ru-RU" sz="2400" dirty="0"/>
              <a:t>нахождении на поверхности движущегося оползневого участка передвигаться вверх, остерегаясь при торможении оползня скатывающихся глыб, камней, обломков конструкций зданий. </a:t>
            </a:r>
          </a:p>
          <a:p>
            <a:endParaRPr lang="ru-RU" sz="2400" dirty="0" smtClean="0"/>
          </a:p>
          <a:p>
            <a:endParaRPr lang="ru-RU" sz="2400" dirty="0"/>
          </a:p>
          <a:p>
            <a:pPr algn="ctr"/>
            <a:r>
              <a:rPr lang="ru-RU" sz="2400" dirty="0" smtClean="0"/>
              <a:t>После </a:t>
            </a:r>
            <a:r>
              <a:rPr lang="ru-RU" sz="2400" dirty="0"/>
              <a:t>оползня, селя или обвала, прежде чем вернуться к своим домам, следует убедиться в отсутствии повторной угрозы. Необходимо, не дожидаясь помощи, приступить к розыску и извлечению пострадавших и оказанию им первой медицинской помощи. </a:t>
            </a:r>
          </a:p>
        </p:txBody>
      </p:sp>
    </p:spTree>
    <p:extLst>
      <p:ext uri="{BB962C8B-B14F-4D97-AF65-F5344CB8AC3E}">
        <p14:creationId xmlns:p14="http://schemas.microsoft.com/office/powerpoint/2010/main" xmlns="" val="40597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632" y="179437"/>
            <a:ext cx="8496944" cy="1620515"/>
          </a:xfrm>
        </p:spPr>
        <p:txBody>
          <a:bodyPr/>
          <a:lstStyle/>
          <a:p>
            <a:r>
              <a:rPr lang="ru-RU" dirty="0" smtClean="0"/>
              <a:t>Что узнали сегодня на уроке?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30229"/>
            <a:ext cx="10080625" cy="530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arenR"/>
            </a:pPr>
            <a:r>
              <a:rPr lang="ru-RU" sz="2800" i="1" dirty="0"/>
              <a:t>Перечислите природные явления, которые могут привести к чрезвычайным ситуациям. </a:t>
            </a:r>
            <a:endParaRPr lang="ru-RU" sz="2800" dirty="0"/>
          </a:p>
          <a:p>
            <a:pPr marL="342900" lvl="0" indent="-342900" algn="just">
              <a:buFont typeface="+mj-lt"/>
              <a:buAutoNum type="arabicParenR"/>
            </a:pPr>
            <a:r>
              <a:rPr lang="ru-RU" sz="2800" i="1" dirty="0"/>
              <a:t>Какую опасность для человека представляют землетрясения? </a:t>
            </a:r>
            <a:endParaRPr lang="ru-RU" sz="2800" dirty="0"/>
          </a:p>
          <a:p>
            <a:pPr marL="342900" lvl="0" indent="-342900" algn="just">
              <a:buFont typeface="+mj-lt"/>
              <a:buAutoNum type="arabicParenR"/>
            </a:pPr>
            <a:r>
              <a:rPr lang="ru-RU" sz="2800" i="1" dirty="0"/>
              <a:t>Приведите примеры наиболее опасных наводнений, имевших место на территории России. </a:t>
            </a:r>
            <a:endParaRPr lang="ru-RU" sz="2800" dirty="0"/>
          </a:p>
          <a:p>
            <a:pPr marL="342900" lvl="0" indent="-342900" algn="just">
              <a:buFont typeface="+mj-lt"/>
              <a:buAutoNum type="arabicParenR"/>
            </a:pPr>
            <a:r>
              <a:rPr lang="ru-RU" sz="2800" i="1" dirty="0"/>
              <a:t>Где на территории России наиболее часто возникают ураганы, бури, смерчи? Чем они опасны для человека? </a:t>
            </a:r>
            <a:endParaRPr lang="ru-RU" sz="2800" dirty="0"/>
          </a:p>
          <a:p>
            <a:pPr marL="342900" lvl="0" indent="-342900" algn="just">
              <a:buFont typeface="+mj-lt"/>
              <a:buAutoNum type="arabicParenR"/>
            </a:pPr>
            <a:r>
              <a:rPr lang="ru-RU" sz="2800" i="1" dirty="0"/>
              <a:t>В каких районах нашей страны наиболее часто возникают оползни, сели, обвалы? Чем они опасны для человека? </a:t>
            </a:r>
            <a:endParaRPr lang="ru-RU" sz="2800" i="1" dirty="0" smtClean="0"/>
          </a:p>
          <a:p>
            <a:pPr lvl="0" algn="just"/>
            <a:endParaRPr lang="ru-RU" sz="2800" i="1" dirty="0"/>
          </a:p>
          <a:p>
            <a:pPr lvl="0"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4566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6388"/>
            <a:ext cx="9070975" cy="1250950"/>
          </a:xfrm>
          <a:ln/>
        </p:spPr>
        <p:txBody>
          <a:bodyPr tIns="38808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1814513"/>
            <a:ext cx="9070975" cy="4899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 anchor="ctr"/>
          <a:lstStyle/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3186" y="2699717"/>
            <a:ext cx="6895029" cy="23821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151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6388"/>
            <a:ext cx="9070975" cy="1250950"/>
          </a:xfrm>
          <a:ln/>
        </p:spPr>
        <p:txBody>
          <a:bodyPr tIns="38808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616376" y="1835621"/>
            <a:ext cx="4029845" cy="4899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 anchor="ctr"/>
          <a:lstStyle/>
          <a:p>
            <a:pPr marL="0" indent="0" algn="ctr"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</a:rPr>
              <a:t>Чрезвычайная </a:t>
            </a:r>
            <a:r>
              <a:rPr lang="ru-RU" b="1" i="1" dirty="0">
                <a:solidFill>
                  <a:srgbClr val="FF0000"/>
                </a:solidFill>
              </a:rPr>
              <a:t>ситуация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это обстановка, которая оказывает отрицательное влияние на жизнедеятельность человека и приводит к жертвам среди людей. </a:t>
            </a:r>
          </a:p>
          <a:p>
            <a:pPr marL="0" indent="0" algn="ctr">
              <a:spcAft>
                <a:spcPct val="0"/>
              </a:spcAft>
            </a:pPr>
            <a:endParaRPr lang="ru-RU" dirty="0"/>
          </a:p>
        </p:txBody>
      </p:sp>
      <p:pic>
        <p:nvPicPr>
          <p:cNvPr id="4" name="Рисунок 3" descr="C:\Users\Администратор\Documents\2004-tsunam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84" y="1763613"/>
            <a:ext cx="5040560" cy="446449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3768" y="1930229"/>
            <a:ext cx="9289032" cy="5130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К опасным природным явлениям, которые могут привести к возникновению чрезвычайных ситуаций природного характера для жителей городов и населённых пунктов, можно отнести: </a:t>
            </a:r>
          </a:p>
          <a:p>
            <a:pPr marL="1028700" lvl="1">
              <a:buFont typeface="Wingdings" pitchFamily="2" charset="2"/>
              <a:buChar char="q"/>
            </a:pPr>
            <a:r>
              <a:rPr lang="ru-RU" sz="3200" dirty="0"/>
              <a:t>землетрясения; </a:t>
            </a:r>
          </a:p>
          <a:p>
            <a:pPr marL="1028700" lvl="1">
              <a:buFont typeface="Wingdings" pitchFamily="2" charset="2"/>
              <a:buChar char="q"/>
            </a:pPr>
            <a:r>
              <a:rPr lang="ru-RU" sz="3200" dirty="0"/>
              <a:t>наводнения; </a:t>
            </a:r>
          </a:p>
          <a:p>
            <a:pPr marL="1028700" lvl="1">
              <a:buFont typeface="Wingdings" pitchFamily="2" charset="2"/>
              <a:buChar char="q"/>
            </a:pPr>
            <a:r>
              <a:rPr lang="ru-RU" sz="3200" dirty="0"/>
              <a:t>ураганы, бури, смерчи; </a:t>
            </a:r>
          </a:p>
          <a:p>
            <a:pPr marL="1028700" lvl="1">
              <a:buFont typeface="Wingdings" pitchFamily="2" charset="2"/>
              <a:buChar char="q"/>
            </a:pPr>
            <a:r>
              <a:rPr lang="ru-RU" sz="3200" dirty="0"/>
              <a:t>сели, оползни, обвалы. </a:t>
            </a:r>
          </a:p>
          <a:p>
            <a:r>
              <a:rPr lang="ru-RU" sz="2800" dirty="0"/>
              <a:t>На территории нашей страны, в различных её районах случаются все вышеперечисленные опасные природные явления, приводящие к чрезвычайным ситуациям. </a:t>
            </a:r>
          </a:p>
        </p:txBody>
      </p:sp>
    </p:spTree>
    <p:extLst>
      <p:ext uri="{BB962C8B-B14F-4D97-AF65-F5344CB8AC3E}">
        <p14:creationId xmlns:p14="http://schemas.microsoft.com/office/powerpoint/2010/main" xmlns="" val="32137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8064649" cy="1835620"/>
          </a:xfrm>
        </p:spPr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</a:rPr>
              <a:t>Землетрясение</a:t>
            </a:r>
            <a:r>
              <a:rPr lang="ru-RU" sz="2800" b="1" i="1" dirty="0"/>
              <a:t> –</a:t>
            </a:r>
            <a:r>
              <a:rPr lang="ru-RU" sz="2800" i="1" dirty="0"/>
              <a:t> </a:t>
            </a:r>
            <a:r>
              <a:rPr lang="ru-RU" sz="2800" dirty="0"/>
              <a:t>это подземные толчки и колебания земной поверхности, вызываемые процессами, происходящими в земной коре.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588149"/>
            <a:ext cx="8856736" cy="83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		</a:t>
            </a:r>
            <a:r>
              <a:rPr lang="ru-RU" sz="2400" dirty="0" smtClean="0"/>
              <a:t>Во </a:t>
            </a:r>
            <a:r>
              <a:rPr lang="ru-RU" sz="2400" dirty="0"/>
              <a:t>время землетрясений происходят колебания и самой земли, и всего, что есть на ней.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17"/>
          <a:stretch>
            <a:fillRect/>
          </a:stretch>
        </p:blipFill>
        <p:spPr bwMode="auto">
          <a:xfrm>
            <a:off x="71760" y="1907629"/>
            <a:ext cx="5652640" cy="423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8717" y="2051645"/>
            <a:ext cx="5038725" cy="865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Последствия катастрофического землетрясения в Сан-Франциско,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США в 1906 году.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408" y="2484263"/>
            <a:ext cx="3994532" cy="302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188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9437"/>
            <a:ext cx="7992640" cy="1907628"/>
          </a:xfrm>
        </p:spPr>
        <p:txBody>
          <a:bodyPr/>
          <a:lstStyle/>
          <a:p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800" b="1" i="1" dirty="0" smtClean="0">
                <a:solidFill>
                  <a:srgbClr val="FF0000"/>
                </a:solidFill>
              </a:rPr>
              <a:t>Наводнение</a:t>
            </a:r>
            <a:r>
              <a:rPr lang="ru-RU" sz="2800" b="1" i="1" dirty="0" smtClean="0"/>
              <a:t> –</a:t>
            </a:r>
            <a:r>
              <a:rPr lang="ru-RU" sz="2800" dirty="0" smtClean="0"/>
              <a:t> это временное затопление значительной части суши в результате подъёма уровня воды в водоёмах, реках, озёрах, вызванного обильным таянием снега, ливневыми дождями, ветровым нагоном воды.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26275" y="6444133"/>
            <a:ext cx="9361039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Наводнения периодически наблюдаются на большинстве рек нашей страны. </a:t>
            </a:r>
          </a:p>
          <a:p>
            <a:pPr algn="ctr"/>
            <a:r>
              <a:rPr lang="ru-RU" sz="2000" dirty="0"/>
              <a:t>По количеству человеческих жертв и материальному ущербу наводнения занимают </a:t>
            </a:r>
            <a:r>
              <a:rPr lang="ru-RU" sz="2000" b="1" dirty="0">
                <a:solidFill>
                  <a:srgbClr val="FF0000"/>
                </a:solidFill>
              </a:rPr>
              <a:t>второе</a:t>
            </a:r>
            <a:r>
              <a:rPr lang="ru-RU" sz="2000" dirty="0"/>
              <a:t> место после землетрясений. </a:t>
            </a:r>
          </a:p>
        </p:txBody>
      </p:sp>
      <p:pic>
        <p:nvPicPr>
          <p:cNvPr id="4" name="Рисунок 3" descr="7543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992" y="2123653"/>
            <a:ext cx="5760640" cy="432048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3410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Ураганы, бури, смерч</a:t>
            </a:r>
            <a:endParaRPr lang="ru-RU" dirty="0"/>
          </a:p>
        </p:txBody>
      </p:sp>
      <p:pic>
        <p:nvPicPr>
          <p:cNvPr id="3" name="Picture 4" descr="167658_image_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60" y="1763612"/>
            <a:ext cx="5832648" cy="44999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92440" y="2490075"/>
            <a:ext cx="367240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Буря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ветер, скорость которого меньше скорости урагана и достигает 60-100 км/ч.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8704" y="6806061"/>
            <a:ext cx="8712968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Длительность бури обычно меньше длительности урагана. </a:t>
            </a:r>
          </a:p>
        </p:txBody>
      </p:sp>
    </p:spTree>
    <p:extLst>
      <p:ext uri="{BB962C8B-B14F-4D97-AF65-F5344CB8AC3E}">
        <p14:creationId xmlns:p14="http://schemas.microsoft.com/office/powerpoint/2010/main" xmlns="" val="29857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1445"/>
            <a:ext cx="8925123" cy="81391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Ураганы</a:t>
            </a:r>
            <a:r>
              <a:rPr lang="ru-RU" b="1" i="1" dirty="0">
                <a:solidFill>
                  <a:srgbClr val="FF0000"/>
                </a:solidFill>
              </a:rPr>
              <a:t>, бури, смерчи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Содержимое 3" descr="Ураган."/>
          <p:cNvPicPr>
            <a:picLocks/>
          </p:cNvPicPr>
          <p:nvPr/>
        </p:nvPicPr>
        <p:blipFill>
          <a:blip r:embed="rId2" cstate="print"/>
          <a:srcRect b="4220"/>
          <a:stretch>
            <a:fillRect/>
          </a:stretch>
        </p:blipFill>
        <p:spPr bwMode="auto">
          <a:xfrm>
            <a:off x="199464" y="1835621"/>
            <a:ext cx="5200888" cy="46406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688384" y="2483693"/>
            <a:ext cx="352839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Ураган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шквалистый ветер, скорость которого достигает 120 км/ч и более.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792" y="6588149"/>
            <a:ext cx="8568952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Ураганы могут возникнуть в любое время года, но наиболее часто они происходят с июля по октябрь. </a:t>
            </a:r>
          </a:p>
        </p:txBody>
      </p:sp>
    </p:spTree>
    <p:extLst>
      <p:ext uri="{BB962C8B-B14F-4D97-AF65-F5344CB8AC3E}">
        <p14:creationId xmlns:p14="http://schemas.microsoft.com/office/powerpoint/2010/main" xmlns="" val="16343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Ураганы, бури, смерч</a:t>
            </a:r>
            <a:endParaRPr lang="ru-RU" dirty="0"/>
          </a:p>
        </p:txBody>
      </p:sp>
      <p:pic>
        <p:nvPicPr>
          <p:cNvPr id="3" name="Содержимое 3" descr="Смерч.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68" y="1619598"/>
            <a:ext cx="5328592" cy="432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544368" y="1547589"/>
            <a:ext cx="4248473" cy="5015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Смерч</a:t>
            </a:r>
            <a:r>
              <a:rPr lang="ru-RU" sz="3200" b="1" i="1" dirty="0"/>
              <a:t> –</a:t>
            </a:r>
            <a:r>
              <a:rPr lang="ru-RU" sz="3200" b="1" dirty="0"/>
              <a:t> </a:t>
            </a:r>
            <a:r>
              <a:rPr lang="ru-RU" sz="2800" dirty="0"/>
              <a:t>это атмосферный вихрь, возникающий в грозовом облаке и часто распространяющийся до поверхности земли. </a:t>
            </a:r>
          </a:p>
          <a:p>
            <a:endParaRPr lang="ru-RU" sz="2800" dirty="0" smtClean="0"/>
          </a:p>
          <a:p>
            <a:r>
              <a:rPr lang="ru-RU" sz="2800" dirty="0" smtClean="0"/>
              <a:t>Скорость </a:t>
            </a:r>
            <a:r>
              <a:rPr lang="ru-RU" sz="2800" dirty="0"/>
              <a:t>перемещения смерча составляет 30-40 км/ч, иногда достигает </a:t>
            </a:r>
            <a:r>
              <a:rPr lang="ru-RU" sz="2800" dirty="0" smtClean="0"/>
              <a:t>500 км/ч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494" y="6436867"/>
            <a:ext cx="9000752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Смерч часто движется впереди грозового облака, в виде расширяющегося кверху и книзу тёмного столба между облаком и землёй. </a:t>
            </a:r>
          </a:p>
        </p:txBody>
      </p:sp>
    </p:spTree>
    <p:extLst>
      <p:ext uri="{BB962C8B-B14F-4D97-AF65-F5344CB8AC3E}">
        <p14:creationId xmlns:p14="http://schemas.microsoft.com/office/powerpoint/2010/main" xmlns="" val="37675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1254</Words>
  <Application>Microsoft Office PowerPoint</Application>
  <PresentationFormat>Произвольный</PresentationFormat>
  <Paragraphs>169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Землетрясение – это подземные толчки и колебания земной поверхности, вызываемые процессами, происходящими в земной коре.</vt:lpstr>
      <vt:lpstr>  Наводнение – это временное затопление значительной части суши в результате подъёма уровня воды в водоёмах, реках, озёрах, вызванного обильным таянием снега, ливневыми дождями, ветровым нагоном воды.  </vt:lpstr>
      <vt:lpstr>Ураганы, бури, смерч</vt:lpstr>
      <vt:lpstr> Ураганы, бури, смерчи  </vt:lpstr>
      <vt:lpstr>Ураганы, бури, смерч</vt:lpstr>
      <vt:lpstr> Оползни, сели, обвалы  </vt:lpstr>
      <vt:lpstr>Оползни, сели, обвалы</vt:lpstr>
      <vt:lpstr>Оползни, сели, обвалы</vt:lpstr>
      <vt:lpstr> Правила поведения  при землетрясении </vt:lpstr>
      <vt:lpstr>Правила поведения  при землетрясении </vt:lpstr>
      <vt:lpstr> Правила поведения  при наводнении </vt:lpstr>
      <vt:lpstr>Правила поведения  при наводнении </vt:lpstr>
      <vt:lpstr> Правила поведения  при наводнении </vt:lpstr>
      <vt:lpstr> Правила поведения во время ураганов, бурь и смерчей </vt:lpstr>
      <vt:lpstr> Правила поведения во время ураганов, бурь и смерчей </vt:lpstr>
      <vt:lpstr> Правила поведения  при оползне, обвале, селе </vt:lpstr>
      <vt:lpstr> Правила поведения  при оползне, обвале, селе </vt:lpstr>
      <vt:lpstr>Что узнали сегодня на уроке?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ГОЛУБКА</dc:creator>
  <cp:lastModifiedBy>админ</cp:lastModifiedBy>
  <cp:revision>24</cp:revision>
  <cp:lastPrinted>1601-01-01T00:00:00Z</cp:lastPrinted>
  <dcterms:created xsi:type="dcterms:W3CDTF">2010-10-01T06:10:44Z</dcterms:created>
  <dcterms:modified xsi:type="dcterms:W3CDTF">2020-12-15T18:21:10Z</dcterms:modified>
</cp:coreProperties>
</file>