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1" r:id="rId4"/>
    <p:sldId id="263" r:id="rId5"/>
    <p:sldId id="267" r:id="rId6"/>
    <p:sldId id="270" r:id="rId7"/>
    <p:sldId id="269" r:id="rId8"/>
    <p:sldId id="268" r:id="rId9"/>
    <p:sldId id="271" r:id="rId10"/>
    <p:sldId id="273" r:id="rId11"/>
    <p:sldId id="272" r:id="rId12"/>
    <p:sldId id="274" r:id="rId13"/>
    <p:sldId id="275" r:id="rId14"/>
    <p:sldId id="276" r:id="rId15"/>
    <p:sldId id="277" r:id="rId16"/>
    <p:sldId id="278" r:id="rId17"/>
    <p:sldId id="279" r:id="rId18"/>
    <p:sldId id="281" r:id="rId19"/>
    <p:sldId id="262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20000"/>
    <a:srgbClr val="1C4CE4"/>
    <a:srgbClr val="D00000"/>
    <a:srgbClr val="FA9C12"/>
    <a:srgbClr val="EF9A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07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A92E9-396B-4CBE-B49F-1D1ECC740B7D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E5B5A-AF36-4EC7-AC77-A134D6BB05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49691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A92E9-396B-4CBE-B49F-1D1ECC740B7D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E5B5A-AF36-4EC7-AC77-A134D6BB05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03062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A92E9-396B-4CBE-B49F-1D1ECC740B7D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E5B5A-AF36-4EC7-AC77-A134D6BB05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9522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A92E9-396B-4CBE-B49F-1D1ECC740B7D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E5B5A-AF36-4EC7-AC77-A134D6BB05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39410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A92E9-396B-4CBE-B49F-1D1ECC740B7D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E5B5A-AF36-4EC7-AC77-A134D6BB05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60081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A92E9-396B-4CBE-B49F-1D1ECC740B7D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E5B5A-AF36-4EC7-AC77-A134D6BB05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69637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A92E9-396B-4CBE-B49F-1D1ECC740B7D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E5B5A-AF36-4EC7-AC77-A134D6BB05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8012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A92E9-396B-4CBE-B49F-1D1ECC740B7D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E5B5A-AF36-4EC7-AC77-A134D6BB05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92855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A92E9-396B-4CBE-B49F-1D1ECC740B7D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E5B5A-AF36-4EC7-AC77-A134D6BB05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16931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A92E9-396B-4CBE-B49F-1D1ECC740B7D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E5B5A-AF36-4EC7-AC77-A134D6BB05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52625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A92E9-396B-4CBE-B49F-1D1ECC740B7D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E5B5A-AF36-4EC7-AC77-A134D6BB05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5094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5A92E9-396B-4CBE-B49F-1D1ECC740B7D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7E5B5A-AF36-4EC7-AC77-A134D6BB05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0861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utocentre.ua/truck/04/01/images/10/POGARKI-03.jpg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>
          <a:xfrm>
            <a:off x="-108520" y="620688"/>
            <a:ext cx="9144000" cy="3384376"/>
          </a:xfrm>
        </p:spPr>
        <p:txBody>
          <a:bodyPr>
            <a:noAutofit/>
          </a:bodyPr>
          <a:lstStyle/>
          <a:p>
            <a:r>
              <a:rPr lang="ru-RU" sz="5400" b="1" dirty="0" smtClean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Мониторинг</a:t>
            </a:r>
            <a:br>
              <a:rPr lang="ru-RU" sz="5400" b="1" dirty="0" smtClean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sz="5400" b="1" dirty="0" smtClean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и </a:t>
            </a:r>
            <a:br>
              <a:rPr lang="ru-RU" sz="5400" b="1" dirty="0" smtClean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sz="5400" b="1" dirty="0" smtClean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прогнозирование  чрезвычайных ситуаций</a:t>
            </a:r>
            <a:endParaRPr lang="ru-RU" sz="5400" b="1" dirty="0">
              <a:ln w="1905"/>
              <a:solidFill>
                <a:srgbClr val="FFFF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Black" panose="020B0A040201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860032" y="5038716"/>
            <a:ext cx="4166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1872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568952" cy="1642194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268760"/>
            <a:ext cx="8229600" cy="4525963"/>
          </a:xfrm>
        </p:spPr>
        <p:txBody>
          <a:bodyPr/>
          <a:lstStyle/>
          <a:p>
            <a:pPr marL="609600" indent="-609600">
              <a:lnSpc>
                <a:spcPct val="80000"/>
              </a:lnSpc>
            </a:pPr>
            <a:r>
              <a:rPr lang="ru-RU" dirty="0" smtClean="0"/>
              <a:t>Ведется комплексными инженерно-геологическими  и гидрологическими партиями Министерства природных ресурсов.</a:t>
            </a:r>
          </a:p>
          <a:p>
            <a:pPr marL="609600" indent="-609600">
              <a:lnSpc>
                <a:spcPct val="80000"/>
              </a:lnSpc>
            </a:pPr>
            <a:r>
              <a:rPr lang="ru-RU" dirty="0" smtClean="0"/>
              <a:t>Сейсмические наблюдения осуществляются Федеральной системой сейсмологических наблюдений (ФССН), в которую входят наблюдательные структуры Российской академии наук, Минобороны, Минприроды и др. 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15306" y="332656"/>
            <a:ext cx="873360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Мониторинг геологических процессов</a:t>
            </a:r>
            <a:endParaRPr lang="ru-RU" sz="4000" b="1" dirty="0">
              <a:ln w="1905"/>
              <a:solidFill>
                <a:srgbClr val="00B05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49734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568952" cy="1642194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4525963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buNone/>
            </a:pPr>
            <a:r>
              <a:rPr lang="ru-RU" sz="6000" b="1" dirty="0" smtClean="0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Black" pitchFamily="34" charset="0"/>
              </a:rPr>
              <a:t>Прогнозирование </a:t>
            </a:r>
            <a:br>
              <a:rPr lang="ru-RU" sz="6000" b="1" dirty="0" smtClean="0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Black" pitchFamily="34" charset="0"/>
              </a:rPr>
            </a:br>
            <a:r>
              <a:rPr lang="ru-RU" sz="6000" b="1" dirty="0" smtClean="0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Black" pitchFamily="34" charset="0"/>
              </a:rPr>
              <a:t> </a:t>
            </a:r>
            <a:r>
              <a:rPr lang="ru-RU" sz="6000" b="1" dirty="0" smtClean="0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чрезвычайных ситуаций</a:t>
            </a:r>
            <a:endParaRPr lang="ru-RU" sz="6000" b="1" dirty="0">
              <a:ln w="11430"/>
              <a:solidFill>
                <a:srgbClr val="00B0F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4818" name="Picture 2" descr="http://st.cherinfo.ru/pages/2013/12/26/img-8438-novij-razmer.JPG.zoom.500.33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334246"/>
            <a:ext cx="3781841" cy="2523754"/>
          </a:xfrm>
          <a:prstGeom prst="rect">
            <a:avLst/>
          </a:prstGeom>
          <a:noFill/>
        </p:spPr>
      </p:pic>
      <p:pic>
        <p:nvPicPr>
          <p:cNvPr id="34820" name="Picture 4" descr="http://www.arms-expo.ru/upload/medialibrary/8db/8dba961a9ed68b85edac67a2fc35cbd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34954" y="4344144"/>
            <a:ext cx="3909046" cy="25138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49734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568952" cy="1642194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>Прогнозирование ЧС –отражение  вероятности  возникновения и развития ЧС на основе анализа причин её возникновения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4525963"/>
          </a:xfrm>
        </p:spPr>
        <p:txBody>
          <a:bodyPr/>
          <a:lstStyle/>
          <a:p>
            <a:pPr marL="609600" indent="-609600">
              <a:lnSpc>
                <a:spcPct val="80000"/>
              </a:lnSpc>
              <a:buNone/>
              <a:defRPr/>
            </a:pPr>
            <a:endParaRPr lang="ru-RU" dirty="0" smtClean="0"/>
          </a:p>
          <a:p>
            <a:pPr marL="609600" indent="-609600" algn="ctr">
              <a:lnSpc>
                <a:spcPct val="80000"/>
              </a:lnSpc>
              <a:buNone/>
              <a:defRPr/>
            </a:pPr>
            <a:r>
              <a:rPr lang="ru-RU" dirty="0" smtClean="0"/>
              <a:t>     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Основная цель </a:t>
            </a:r>
            <a:r>
              <a:rPr lang="ru-RU" dirty="0" smtClean="0"/>
              <a:t>– выявление времени </a:t>
            </a:r>
          </a:p>
          <a:p>
            <a:pPr marL="609600" indent="-609600" algn="ctr">
              <a:lnSpc>
                <a:spcPct val="80000"/>
              </a:lnSpc>
              <a:buNone/>
              <a:defRPr/>
            </a:pPr>
            <a:r>
              <a:rPr lang="ru-RU" dirty="0" smtClean="0"/>
              <a:t>         возникновения ЧС, возможного места и возможной мощности явления, которое может ее вызвать.</a:t>
            </a:r>
          </a:p>
          <a:p>
            <a:pPr marL="609600" indent="-609600">
              <a:lnSpc>
                <a:spcPct val="80000"/>
              </a:lnSpc>
              <a:defRPr/>
            </a:pPr>
            <a:endParaRPr lang="ru-RU" dirty="0" smtClean="0"/>
          </a:p>
          <a:p>
            <a:pPr marL="609600" indent="-609600" algn="ctr">
              <a:lnSpc>
                <a:spcPct val="80000"/>
              </a:lnSpc>
              <a:buNone/>
              <a:defRPr/>
            </a:pPr>
            <a:r>
              <a:rPr lang="ru-RU" sz="4000" dirty="0" smtClean="0"/>
              <a:t> Прогнозирование ЧС осуществляется двумя путями: </a:t>
            </a:r>
          </a:p>
          <a:p>
            <a:pPr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9734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568952" cy="1642194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692696"/>
            <a:ext cx="8229600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Первый -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эвристический-через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изучение предвестников конкретных опасных природных явлений и анализ информации мониторинг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746" name="Picture 2" descr="http://snow-motion.ru/wp-content/uploads/2015/01/trenirovka-mozg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780350"/>
            <a:ext cx="3024336" cy="3077650"/>
          </a:xfrm>
          <a:prstGeom prst="rect">
            <a:avLst/>
          </a:prstGeom>
          <a:noFill/>
        </p:spPr>
      </p:pic>
      <p:pic>
        <p:nvPicPr>
          <p:cNvPr id="31750" name="Picture 6" descr="http://inside.onncom.com/wp-content/uploads/2015/03/Analyzing-B-to-B-Ecommerce-700x31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912" y="3933056"/>
            <a:ext cx="4608512" cy="26642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49734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568952" cy="1642194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620688"/>
            <a:ext cx="8229600" cy="4525963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второй (математический)-через расчеты с использованием статистических данных за несколько лет.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30722" name="Picture 2" descr="https://im1-tub-ru.yandex.net/i?id=e5fc6bd32ef08abc99cdee478f46da18&amp;n=33&amp;h=215&amp;w=4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4149080"/>
            <a:ext cx="4465385" cy="2335908"/>
          </a:xfrm>
          <a:prstGeom prst="rect">
            <a:avLst/>
          </a:prstGeom>
          <a:noFill/>
        </p:spPr>
      </p:pic>
      <p:pic>
        <p:nvPicPr>
          <p:cNvPr id="30724" name="Picture 4" descr="https://thumbs.dreamstime.com/z/rolled-electrical-diagrams-calculator-mathematical-calculations-project-drawings-projects-engineer-jobs-44720327.jpg"/>
          <p:cNvPicPr>
            <a:picLocks noChangeAspect="1" noChangeArrowheads="1"/>
          </p:cNvPicPr>
          <p:nvPr/>
        </p:nvPicPr>
        <p:blipFill>
          <a:blip r:embed="rId4" cstate="print"/>
          <a:srcRect b="11136"/>
          <a:stretch>
            <a:fillRect/>
          </a:stretch>
        </p:blipFill>
        <p:spPr bwMode="auto">
          <a:xfrm>
            <a:off x="5148064" y="4077072"/>
            <a:ext cx="3653362" cy="232002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49734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568952" cy="1642194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20688"/>
            <a:ext cx="8229600" cy="4525963"/>
          </a:xfrm>
        </p:spPr>
        <p:txBody>
          <a:bodyPr/>
          <a:lstStyle/>
          <a:p>
            <a:pPr lvl="0" algn="ctr">
              <a:buNone/>
            </a:pP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расчетов возможных  последствий чрезвычайных ситуаций мирного и военного времени применяют вероятностный</a:t>
            </a:r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подход, анализируя основные поражающие  факторы чрезвычайных ситуаций</a:t>
            </a:r>
            <a:endParaRPr lang="ru-RU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29700" name="Picture 4" descr="http://velikol.ru/dostc/%D0%AF%D0%B4%D0%B5%D1%80%D0%BD%D0%BE%D0%B5+%D0%BE%D1%80%D1%83%D0%B6%D0%B8%D0%B5c/img4.jpg"/>
          <p:cNvPicPr>
            <a:picLocks noChangeAspect="1" noChangeArrowheads="1"/>
          </p:cNvPicPr>
          <p:nvPr/>
        </p:nvPicPr>
        <p:blipFill>
          <a:blip r:embed="rId3" cstate="print"/>
          <a:srcRect r="50550" b="7240"/>
          <a:stretch>
            <a:fillRect/>
          </a:stretch>
        </p:blipFill>
        <p:spPr bwMode="auto">
          <a:xfrm>
            <a:off x="6688831" y="3789040"/>
            <a:ext cx="2181406" cy="3068960"/>
          </a:xfrm>
          <a:prstGeom prst="rect">
            <a:avLst/>
          </a:prstGeom>
          <a:noFill/>
        </p:spPr>
      </p:pic>
      <p:pic>
        <p:nvPicPr>
          <p:cNvPr id="29702" name="Picture 6" descr="http://fotoloop.ru/images/1172908_porazhauschie-faktory-pozhar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3977681"/>
            <a:ext cx="3840425" cy="288031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49734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568952" cy="1642194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4525963"/>
          </a:xfrm>
        </p:spPr>
        <p:txBody>
          <a:bodyPr/>
          <a:lstStyle/>
          <a:p>
            <a:pPr marL="0" lvl="0" indent="190500"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качестве поражающего фактора при расчёте последствий ЧС принимают фактор, вызывающий основные разрушения и поражения.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674" name="Picture 2" descr="http://en.mchs.ru/upload/site2/national_emergency/n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4005064"/>
            <a:ext cx="5004048" cy="2543175"/>
          </a:xfrm>
          <a:prstGeom prst="rect">
            <a:avLst/>
          </a:prstGeom>
          <a:noFill/>
        </p:spPr>
      </p:pic>
      <p:pic>
        <p:nvPicPr>
          <p:cNvPr id="28676" name="Picture 4" descr="http://ivanovo.bezformata.ru/content/image10943531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20072" y="4077072"/>
            <a:ext cx="3672408" cy="243603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49734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568952" cy="1642194"/>
          </a:xfrm>
        </p:spPr>
        <p:txBody>
          <a:bodyPr>
            <a:noAutofit/>
          </a:bodyPr>
          <a:lstStyle/>
          <a:p>
            <a:pPr lvl="0" fontAlgn="base">
              <a:spcAft>
                <a:spcPct val="0"/>
              </a:spcAft>
            </a:pP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ПОРАЖАЮЩИЕ ФАКТОРЫ И ИХ ОСНОВНЫЕ ПАРАМЕТРЫ</a:t>
            </a:r>
            <a:r>
              <a:rPr lang="ru-RU" sz="36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</a:rPr>
              <a:t/>
            </a:r>
            <a:br>
              <a:rPr lang="ru-RU" sz="36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</a:rPr>
            </a:br>
            <a:r>
              <a:rPr lang="ru-RU" sz="36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smtClean="0">
                <a:solidFill>
                  <a:srgbClr val="FFFF00"/>
                </a:solidFill>
                <a:latin typeface="Arial" pitchFamily="34" charset="0"/>
              </a:rPr>
              <a:t/>
            </a:r>
            <a:br>
              <a:rPr lang="ru-RU" sz="2800" dirty="0" smtClean="0">
                <a:solidFill>
                  <a:srgbClr val="FFFF00"/>
                </a:solidFill>
                <a:latin typeface="Arial" pitchFamily="34" charset="0"/>
              </a:rPr>
            </a:b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4525963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547664" y="980728"/>
          <a:ext cx="7344816" cy="4873864"/>
        </p:xfrm>
        <a:graphic>
          <a:graphicData uri="http://schemas.openxmlformats.org/drawingml/2006/table">
            <a:tbl>
              <a:tblPr/>
              <a:tblGrid>
                <a:gridCol w="3318498"/>
                <a:gridCol w="4026318"/>
              </a:tblGrid>
              <a:tr h="664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0" dirty="0">
                          <a:solidFill>
                            <a:schemeClr val="tx1"/>
                          </a:solidFill>
                          <a:latin typeface="Garamond Premr Pro Smbd" pitchFamily="18" charset="0"/>
                          <a:ea typeface="Times New Roman"/>
                          <a:cs typeface="Times New Roman"/>
                        </a:rPr>
                        <a:t>Вид ЧС</a:t>
                      </a:r>
                      <a:endParaRPr lang="ru-RU" sz="2800" b="0" dirty="0">
                        <a:solidFill>
                          <a:schemeClr val="tx1"/>
                        </a:solidFill>
                        <a:latin typeface="Garamond Premr Pro Smbd" pitchFamily="18" charset="0"/>
                        <a:ea typeface="Calibri"/>
                        <a:cs typeface="Times New Roman"/>
                      </a:endParaRPr>
                    </a:p>
                  </a:txBody>
                  <a:tcPr marL="8232" marR="8232" marT="8232" marB="8232">
                    <a:lnL w="12700" cap="flat" cmpd="sng" algn="ctr">
                      <a:solidFill>
                        <a:srgbClr val="88470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470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470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470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0" dirty="0">
                          <a:solidFill>
                            <a:schemeClr val="tx1"/>
                          </a:solidFill>
                          <a:latin typeface="Garamond Premr Pro Smbd" pitchFamily="18" charset="0"/>
                          <a:ea typeface="Times New Roman"/>
                          <a:cs typeface="Times New Roman"/>
                        </a:rPr>
                        <a:t>Поражающий фактор</a:t>
                      </a:r>
                      <a:endParaRPr lang="ru-RU" sz="2800" b="0" dirty="0">
                        <a:solidFill>
                          <a:schemeClr val="tx1"/>
                        </a:solidFill>
                        <a:latin typeface="Garamond Premr Pro Smbd" pitchFamily="18" charset="0"/>
                        <a:ea typeface="Calibri"/>
                        <a:cs typeface="Times New Roman"/>
                      </a:endParaRPr>
                    </a:p>
                  </a:txBody>
                  <a:tcPr marL="8232" marR="8232" marT="8232" marB="8232">
                    <a:lnL w="12700" cap="flat" cmpd="sng" algn="ctr">
                      <a:solidFill>
                        <a:srgbClr val="88470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470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470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470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91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0" dirty="0">
                          <a:solidFill>
                            <a:schemeClr val="tx1"/>
                          </a:solidFill>
                          <a:latin typeface="Haettenschweiler" pitchFamily="34" charset="0"/>
                          <a:ea typeface="Times New Roman"/>
                          <a:cs typeface="Times New Roman"/>
                        </a:rPr>
                        <a:t>Землетрясение</a:t>
                      </a:r>
                      <a:endParaRPr lang="ru-RU" sz="2800" b="0" dirty="0">
                        <a:solidFill>
                          <a:schemeClr val="tx1"/>
                        </a:solidFill>
                        <a:latin typeface="Haettenschweiler" pitchFamily="34" charset="0"/>
                        <a:ea typeface="Calibri"/>
                        <a:cs typeface="Times New Roman"/>
                      </a:endParaRPr>
                    </a:p>
                  </a:txBody>
                  <a:tcPr marL="8232" marR="8232" marT="8232" marB="8232">
                    <a:lnL w="12700" cap="flat" cmpd="sng" algn="ctr">
                      <a:solidFill>
                        <a:srgbClr val="88470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470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470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470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0" dirty="0">
                          <a:solidFill>
                            <a:schemeClr val="tx1"/>
                          </a:solidFill>
                          <a:latin typeface="Haettenschweiler" pitchFamily="34" charset="0"/>
                          <a:ea typeface="Times New Roman"/>
                          <a:cs typeface="Times New Roman"/>
                        </a:rPr>
                        <a:t>Обломки зданий и сооружений</a:t>
                      </a:r>
                      <a:endParaRPr lang="ru-RU" sz="2800" b="0" dirty="0">
                        <a:solidFill>
                          <a:schemeClr val="tx1"/>
                        </a:solidFill>
                        <a:latin typeface="Haettenschweiler" pitchFamily="34" charset="0"/>
                        <a:ea typeface="Calibri"/>
                        <a:cs typeface="Times New Roman"/>
                      </a:endParaRPr>
                    </a:p>
                  </a:txBody>
                  <a:tcPr marL="8232" marR="8232" marT="8232" marB="8232">
                    <a:lnL w="12700" cap="flat" cmpd="sng" algn="ctr">
                      <a:solidFill>
                        <a:srgbClr val="88470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470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470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470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91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0">
                          <a:solidFill>
                            <a:schemeClr val="tx1"/>
                          </a:solidFill>
                          <a:latin typeface="Haettenschweiler" pitchFamily="34" charset="0"/>
                          <a:ea typeface="Times New Roman"/>
                          <a:cs typeface="Times New Roman"/>
                        </a:rPr>
                        <a:t>Взрывы</a:t>
                      </a:r>
                      <a:endParaRPr lang="ru-RU" sz="2800" b="0">
                        <a:solidFill>
                          <a:schemeClr val="tx1"/>
                        </a:solidFill>
                        <a:latin typeface="Haettenschweiler" pitchFamily="34" charset="0"/>
                        <a:ea typeface="Calibri"/>
                        <a:cs typeface="Times New Roman"/>
                      </a:endParaRPr>
                    </a:p>
                  </a:txBody>
                  <a:tcPr marL="8232" marR="8232" marT="8232" marB="8232">
                    <a:lnL w="12700" cap="flat" cmpd="sng" algn="ctr">
                      <a:solidFill>
                        <a:srgbClr val="88470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470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470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470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0" dirty="0">
                          <a:solidFill>
                            <a:schemeClr val="tx1"/>
                          </a:solidFill>
                          <a:latin typeface="Haettenschweiler" pitchFamily="34" charset="0"/>
                          <a:ea typeface="Times New Roman"/>
                          <a:cs typeface="Times New Roman"/>
                        </a:rPr>
                        <a:t>Воздушная ударная волна</a:t>
                      </a:r>
                      <a:endParaRPr lang="ru-RU" sz="2800" b="0" dirty="0">
                        <a:solidFill>
                          <a:schemeClr val="tx1"/>
                        </a:solidFill>
                        <a:latin typeface="Haettenschweiler" pitchFamily="34" charset="0"/>
                        <a:ea typeface="Calibri"/>
                        <a:cs typeface="Times New Roman"/>
                      </a:endParaRPr>
                    </a:p>
                  </a:txBody>
                  <a:tcPr marL="8232" marR="8232" marT="8232" marB="8232">
                    <a:lnL w="12700" cap="flat" cmpd="sng" algn="ctr">
                      <a:solidFill>
                        <a:srgbClr val="88470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470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470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470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58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0">
                          <a:solidFill>
                            <a:schemeClr val="tx1"/>
                          </a:solidFill>
                          <a:latin typeface="Haettenschweiler" pitchFamily="34" charset="0"/>
                          <a:ea typeface="Times New Roman"/>
                          <a:cs typeface="Times New Roman"/>
                        </a:rPr>
                        <a:t>Пожары</a:t>
                      </a:r>
                      <a:endParaRPr lang="ru-RU" sz="2800" b="0">
                        <a:solidFill>
                          <a:schemeClr val="tx1"/>
                        </a:solidFill>
                        <a:latin typeface="Haettenschweiler" pitchFamily="34" charset="0"/>
                        <a:ea typeface="Calibri"/>
                        <a:cs typeface="Times New Roman"/>
                      </a:endParaRPr>
                    </a:p>
                  </a:txBody>
                  <a:tcPr marL="8232" marR="8232" marT="8232" marB="8232">
                    <a:lnL w="12700" cap="flat" cmpd="sng" algn="ctr">
                      <a:solidFill>
                        <a:srgbClr val="88470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470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470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470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0" dirty="0">
                          <a:solidFill>
                            <a:schemeClr val="tx1"/>
                          </a:solidFill>
                          <a:latin typeface="Haettenschweiler" pitchFamily="34" charset="0"/>
                          <a:ea typeface="Times New Roman"/>
                          <a:cs typeface="Times New Roman"/>
                        </a:rPr>
                        <a:t>Тепловое излучение</a:t>
                      </a:r>
                      <a:endParaRPr lang="ru-RU" sz="2800" b="0" dirty="0">
                        <a:solidFill>
                          <a:schemeClr val="tx1"/>
                        </a:solidFill>
                        <a:latin typeface="Haettenschweiler" pitchFamily="34" charset="0"/>
                        <a:ea typeface="Calibri"/>
                        <a:cs typeface="Times New Roman"/>
                      </a:endParaRPr>
                    </a:p>
                  </a:txBody>
                  <a:tcPr marL="8232" marR="8232" marT="8232" marB="8232">
                    <a:lnL w="12700" cap="flat" cmpd="sng" algn="ctr">
                      <a:solidFill>
                        <a:srgbClr val="88470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470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470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470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91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0">
                          <a:solidFill>
                            <a:schemeClr val="tx1"/>
                          </a:solidFill>
                          <a:latin typeface="Haettenschweiler" pitchFamily="34" charset="0"/>
                          <a:ea typeface="Times New Roman"/>
                          <a:cs typeface="Times New Roman"/>
                        </a:rPr>
                        <a:t>Цунами; прорыв плотин</a:t>
                      </a:r>
                      <a:endParaRPr lang="ru-RU" sz="2800" b="0">
                        <a:solidFill>
                          <a:schemeClr val="tx1"/>
                        </a:solidFill>
                        <a:latin typeface="Haettenschweiler" pitchFamily="34" charset="0"/>
                        <a:ea typeface="Calibri"/>
                        <a:cs typeface="Times New Roman"/>
                      </a:endParaRPr>
                    </a:p>
                  </a:txBody>
                  <a:tcPr marL="8232" marR="8232" marT="8232" marB="8232">
                    <a:lnL w="12700" cap="flat" cmpd="sng" algn="ctr">
                      <a:solidFill>
                        <a:srgbClr val="88470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470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470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470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0" dirty="0">
                          <a:solidFill>
                            <a:schemeClr val="tx1"/>
                          </a:solidFill>
                          <a:latin typeface="Haettenschweiler" pitchFamily="34" charset="0"/>
                          <a:ea typeface="Times New Roman"/>
                          <a:cs typeface="Times New Roman"/>
                        </a:rPr>
                        <a:t>Волна цунами; волна прорыва</a:t>
                      </a:r>
                      <a:endParaRPr lang="ru-RU" sz="2800" b="0" dirty="0">
                        <a:solidFill>
                          <a:schemeClr val="tx1"/>
                        </a:solidFill>
                        <a:latin typeface="Haettenschweiler" pitchFamily="34" charset="0"/>
                        <a:ea typeface="Calibri"/>
                        <a:cs typeface="Times New Roman"/>
                      </a:endParaRPr>
                    </a:p>
                  </a:txBody>
                  <a:tcPr marL="8232" marR="8232" marT="8232" marB="8232">
                    <a:lnL w="12700" cap="flat" cmpd="sng" algn="ctr">
                      <a:solidFill>
                        <a:srgbClr val="88470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470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470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470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91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0">
                          <a:solidFill>
                            <a:schemeClr val="tx1"/>
                          </a:solidFill>
                          <a:latin typeface="Haettenschweiler" pitchFamily="34" charset="0"/>
                          <a:ea typeface="Times New Roman"/>
                          <a:cs typeface="Times New Roman"/>
                        </a:rPr>
                        <a:t>Радиационные аварии</a:t>
                      </a:r>
                      <a:endParaRPr lang="ru-RU" sz="2800" b="0">
                        <a:solidFill>
                          <a:schemeClr val="tx1"/>
                        </a:solidFill>
                        <a:latin typeface="Haettenschweiler" pitchFamily="34" charset="0"/>
                        <a:ea typeface="Calibri"/>
                        <a:cs typeface="Times New Roman"/>
                      </a:endParaRPr>
                    </a:p>
                  </a:txBody>
                  <a:tcPr marL="8232" marR="8232" marT="8232" marB="8232">
                    <a:lnL w="12700" cap="flat" cmpd="sng" algn="ctr">
                      <a:solidFill>
                        <a:srgbClr val="88470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470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470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470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0" dirty="0">
                          <a:solidFill>
                            <a:schemeClr val="tx1"/>
                          </a:solidFill>
                          <a:latin typeface="Haettenschweiler" pitchFamily="34" charset="0"/>
                          <a:ea typeface="Times New Roman"/>
                          <a:cs typeface="Times New Roman"/>
                        </a:rPr>
                        <a:t>Радиационное заражение</a:t>
                      </a:r>
                      <a:endParaRPr lang="ru-RU" sz="2800" b="0" dirty="0">
                        <a:solidFill>
                          <a:schemeClr val="tx1"/>
                        </a:solidFill>
                        <a:latin typeface="Haettenschweiler" pitchFamily="34" charset="0"/>
                        <a:ea typeface="Calibri"/>
                        <a:cs typeface="Times New Roman"/>
                      </a:endParaRPr>
                    </a:p>
                  </a:txBody>
                  <a:tcPr marL="8232" marR="8232" marT="8232" marB="8232">
                    <a:lnL w="12700" cap="flat" cmpd="sng" algn="ctr">
                      <a:solidFill>
                        <a:srgbClr val="88470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470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470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470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4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0">
                          <a:solidFill>
                            <a:schemeClr val="tx1"/>
                          </a:solidFill>
                          <a:latin typeface="Haettenschweiler" pitchFamily="34" charset="0"/>
                          <a:ea typeface="Times New Roman"/>
                          <a:cs typeface="Times New Roman"/>
                        </a:rPr>
                        <a:t>Химические аварии</a:t>
                      </a:r>
                      <a:endParaRPr lang="ru-RU" sz="2800" b="0">
                        <a:solidFill>
                          <a:schemeClr val="tx1"/>
                        </a:solidFill>
                        <a:latin typeface="Haettenschweiler" pitchFamily="34" charset="0"/>
                        <a:ea typeface="Calibri"/>
                        <a:cs typeface="Times New Roman"/>
                      </a:endParaRPr>
                    </a:p>
                  </a:txBody>
                  <a:tcPr marL="8232" marR="8232" marT="8232" marB="8232">
                    <a:lnL w="12700" cap="flat" cmpd="sng" algn="ctr">
                      <a:solidFill>
                        <a:srgbClr val="88470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470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470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470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0" dirty="0">
                          <a:solidFill>
                            <a:schemeClr val="tx1"/>
                          </a:solidFill>
                          <a:latin typeface="Haettenschweiler" pitchFamily="34" charset="0"/>
                          <a:ea typeface="Times New Roman"/>
                          <a:cs typeface="Times New Roman"/>
                        </a:rPr>
                        <a:t>Токсичные нагрузки</a:t>
                      </a:r>
                      <a:endParaRPr lang="ru-RU" sz="2800" b="0" dirty="0">
                        <a:solidFill>
                          <a:schemeClr val="tx1"/>
                        </a:solidFill>
                        <a:latin typeface="Haettenschweiler" pitchFamily="34" charset="0"/>
                        <a:ea typeface="Calibri"/>
                        <a:cs typeface="Times New Roman"/>
                      </a:endParaRPr>
                    </a:p>
                  </a:txBody>
                  <a:tcPr marL="8232" marR="8232" marT="8232" marB="8232">
                    <a:lnL w="12700" cap="flat" cmpd="sng" algn="ctr">
                      <a:solidFill>
                        <a:srgbClr val="88470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470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470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470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49734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568952" cy="1642194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> Основные факторы, влияющие на последствия чрезвычайных ситуаций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marL="0" lvl="0" indent="190500" algn="just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- интенсивность воздействия поражающих факторов;</a:t>
            </a:r>
            <a:endParaRPr lang="ru-RU" dirty="0" smtClean="0">
              <a:latin typeface="Arial" pitchFamily="34" charset="0"/>
            </a:endParaRPr>
          </a:p>
          <a:p>
            <a:pPr marL="0" lvl="0" indent="190500"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-размещение населенного пункта относительно очага воздействия;</a:t>
            </a:r>
            <a:endParaRPr lang="ru-RU" dirty="0" smtClean="0">
              <a:latin typeface="Arial" pitchFamily="34" charset="0"/>
            </a:endParaRPr>
          </a:p>
          <a:p>
            <a:pPr marL="0" lvl="0" indent="190500"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- характеристика грунтов;</a:t>
            </a:r>
            <a:endParaRPr lang="ru-RU" dirty="0" smtClean="0">
              <a:latin typeface="Arial" pitchFamily="34" charset="0"/>
            </a:endParaRPr>
          </a:p>
          <a:p>
            <a:pPr marL="0" lvl="0" indent="190500"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- конструктивные решения и прочностные свойства зданий и сооружений;</a:t>
            </a:r>
            <a:endParaRPr lang="ru-RU" dirty="0" smtClean="0">
              <a:latin typeface="Arial" pitchFamily="34" charset="0"/>
            </a:endParaRPr>
          </a:p>
          <a:p>
            <a:pPr marL="0" lvl="0" indent="190500"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- плотность застройки и расселения людей в пределах населённого пункта;</a:t>
            </a:r>
            <a:endParaRPr lang="ru-RU" dirty="0" smtClean="0">
              <a:latin typeface="Arial" pitchFamily="34" charset="0"/>
            </a:endParaRPr>
          </a:p>
          <a:p>
            <a:pPr marL="0" lvl="0" indent="190500"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- режим нахождения людей в зданиях в течение суток и в зоне риска в течение     года.</a:t>
            </a:r>
            <a:endParaRPr lang="ru-RU" dirty="0" smtClean="0">
              <a:latin typeface="Arial" pitchFamily="34" charset="0"/>
            </a:endParaRPr>
          </a:p>
          <a:p>
            <a:pPr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9734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1835696" y="188640"/>
            <a:ext cx="7308304" cy="4536504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Домашнее задание</a:t>
            </a: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Составить примерный прогноз ЧС, возможных в Саратовской области и в городе Балаково.</a:t>
            </a:r>
            <a:br>
              <a:rPr lang="ru-RU" sz="32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ru-RU" sz="3200" dirty="0" smtClean="0">
                <a:solidFill>
                  <a:srgbClr val="00B050"/>
                </a:solidFill>
              </a:rPr>
              <a:t>§ 5.1 (вопросы и задания)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altLang="ru-RU" sz="3200" dirty="0" smtClean="0"/>
          </a:p>
        </p:txBody>
      </p:sp>
    </p:spTree>
    <p:extLst>
      <p:ext uri="{BB962C8B-B14F-4D97-AF65-F5344CB8AC3E}">
        <p14:creationId xmlns:p14="http://schemas.microsoft.com/office/powerpoint/2010/main" val="1639245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568952" cy="1642194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последнее время  в мире участилось количество чрезвычайных ситуаций природного и техногенного характера:</a:t>
            </a:r>
            <a:b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пожары</a:t>
            </a: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2060848"/>
            <a:ext cx="8229600" cy="4525963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9734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Рисунок 4"/>
          <p:cNvSpPr>
            <a:spLocks noGrp="1"/>
          </p:cNvSpPr>
          <p:nvPr>
            <p:ph type="pic" idx="1"/>
          </p:nvPr>
        </p:nvSpPr>
        <p:spPr/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Picture 4" descr="http://www.vokrugsveta.ru/photo/thumbnails/1024/587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571480"/>
            <a:ext cx="7858180" cy="55721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56867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619672" y="332656"/>
            <a:ext cx="5486400" cy="56673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0" name="Рисунок 4"/>
          <p:cNvSpPr>
            <a:spLocks noGrp="1"/>
          </p:cNvSpPr>
          <p:nvPr>
            <p:ph type="body" sz="half" idx="2"/>
          </p:nvPr>
        </p:nvSpPr>
        <p:spPr>
          <a:xfrm>
            <a:off x="3657600" y="260648"/>
            <a:ext cx="5486400" cy="6192688"/>
          </a:xfrm>
        </p:spPr>
        <p:txBody>
          <a:bodyPr>
            <a:noAutofit/>
          </a:bodyPr>
          <a:lstStyle/>
          <a:p>
            <a:pPr marL="609600" indent="-609600"/>
            <a:r>
              <a:rPr lang="ru-RU" sz="28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Мониторинг и прогнозирование </a:t>
            </a:r>
            <a:r>
              <a:rPr lang="ru-RU" sz="28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ЧС:</a:t>
            </a:r>
            <a:endParaRPr lang="ru-RU" sz="2800" b="1" dirty="0" smtClean="0">
              <a:solidFill>
                <a:schemeClr val="accent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609600" indent="-609600"/>
            <a:r>
              <a:rPr lang="ru-RU" sz="2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  <a:hlinkClick r:id="" action="ppaction://noaction"/>
              </a:rPr>
              <a:t>Оповещение населения об угрозе возникновения ЧС;</a:t>
            </a:r>
            <a:endParaRPr lang="ru-RU" sz="2800" dirty="0" smtClean="0">
              <a:solidFill>
                <a:schemeClr val="accent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609600" indent="-609600"/>
            <a:r>
              <a:rPr lang="ru-RU" sz="2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  <a:hlinkClick r:id="" action="ppaction://noaction"/>
              </a:rPr>
              <a:t>Инженерная защита населения и территорий;</a:t>
            </a:r>
            <a:endParaRPr lang="ru-RU" sz="2800" dirty="0" smtClean="0">
              <a:solidFill>
                <a:schemeClr val="accent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609600" indent="-609600"/>
            <a:r>
              <a:rPr lang="ru-RU" sz="2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  <a:hlinkClick r:id="" action="ppaction://noaction"/>
              </a:rPr>
              <a:t>Подготовка населения к действиям в ЧС;</a:t>
            </a:r>
            <a:endParaRPr lang="ru-RU" sz="2800" dirty="0" smtClean="0">
              <a:solidFill>
                <a:schemeClr val="accent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609600" indent="-609600"/>
            <a:r>
              <a:rPr lang="ru-RU" sz="2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  <a:hlinkClick r:id="" action="ppaction://noaction"/>
              </a:rPr>
              <a:t>Эвакуация населения из опасных районов;</a:t>
            </a:r>
            <a:endParaRPr lang="ru-RU" sz="2800" dirty="0" smtClean="0">
              <a:solidFill>
                <a:schemeClr val="accent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609600" indent="-609600"/>
            <a:r>
              <a:rPr lang="ru-RU" sz="2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  <a:hlinkClick r:id="" action="ppaction://noaction"/>
              </a:rPr>
              <a:t>Организация аварийно-спасательных работ</a:t>
            </a:r>
            <a:endParaRPr lang="ru-RU" sz="2800" dirty="0" smtClean="0">
              <a:solidFill>
                <a:schemeClr val="accent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 smtClean="0"/>
          </a:p>
          <a:p>
            <a:endParaRPr lang="ru-RU" sz="2800" dirty="0"/>
          </a:p>
        </p:txBody>
      </p:sp>
      <p:pic>
        <p:nvPicPr>
          <p:cNvPr id="11" name="Picture 5" descr="Картинка 33 из 328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179512" y="476672"/>
            <a:ext cx="3456384" cy="590465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656867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568952" cy="1642194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20689"/>
            <a:ext cx="8229600" cy="3096344"/>
          </a:xfrm>
        </p:spPr>
        <p:txBody>
          <a:bodyPr>
            <a:normAutofit lnSpcReduction="10000"/>
          </a:bodyPr>
          <a:lstStyle/>
          <a:p>
            <a:pPr marL="0" lvl="0" indent="360363" algn="ctr" fontAlgn="base">
              <a:spcBef>
                <a:spcPct val="0"/>
              </a:spcBef>
              <a:spcAft>
                <a:spcPct val="0"/>
              </a:spcAft>
              <a:buNone/>
              <a:tabLst>
                <a:tab pos="6029325" algn="l"/>
              </a:tabLst>
            </a:pPr>
            <a:r>
              <a:rPr lang="ru-RU" sz="3600" b="1" dirty="0" smtClean="0">
                <a:solidFill>
                  <a:srgbClr val="1C4CE4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Система, </a:t>
            </a:r>
          </a:p>
          <a:p>
            <a:pPr marL="0" lvl="0" indent="360363" algn="ctr" fontAlgn="base">
              <a:spcBef>
                <a:spcPct val="0"/>
              </a:spcBef>
              <a:spcAft>
                <a:spcPct val="0"/>
              </a:spcAft>
              <a:buNone/>
              <a:tabLst>
                <a:tab pos="6029325" algn="l"/>
              </a:tabLst>
            </a:pPr>
            <a:r>
              <a:rPr lang="ru-RU" sz="3600" b="1" dirty="0" smtClean="0">
                <a:solidFill>
                  <a:srgbClr val="1C4CE4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направленная на  наблюдение и предвидение ЧС, составляет общее понятие   </a:t>
            </a:r>
            <a:r>
              <a:rPr lang="ru-RU" sz="3600" b="1" dirty="0" smtClean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«мониторинг и прогнозирование  чрезвычайных ситуаций». </a:t>
            </a:r>
            <a:endParaRPr lang="ru-RU" sz="3600" dirty="0" smtClean="0">
              <a:solidFill>
                <a:srgbClr val="FF0000"/>
              </a:solidFill>
              <a:latin typeface="Arial" pitchFamily="34" charset="0"/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4098" name="Picture 2" descr="http://www.arms-expo.ru/upload/medialibrary/8db/8dba961a9ed68b85edac67a2fc35cbd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883908"/>
            <a:ext cx="4624714" cy="2974092"/>
          </a:xfrm>
          <a:prstGeom prst="rect">
            <a:avLst/>
          </a:prstGeom>
          <a:noFill/>
        </p:spPr>
      </p:pic>
      <p:pic>
        <p:nvPicPr>
          <p:cNvPr id="4100" name="Picture 4" descr="http://russos.ru/img/mchs/mchs-0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25679" y="3861048"/>
            <a:ext cx="4318321" cy="29969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49734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568952" cy="1642194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332656"/>
            <a:ext cx="8280920" cy="345638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000" b="1" dirty="0" smtClean="0"/>
              <a:t>     </a:t>
            </a:r>
            <a:r>
              <a:rPr lang="ru-RU" sz="4400" b="1" dirty="0" smtClean="0"/>
              <a:t>     </a:t>
            </a:r>
            <a:r>
              <a:rPr lang="ru-RU" sz="4400" b="1" dirty="0" smtClean="0">
                <a:solidFill>
                  <a:srgbClr val="FF0000"/>
                </a:solidFill>
              </a:rPr>
              <a:t>Мониторинг</a:t>
            </a:r>
            <a:r>
              <a:rPr lang="ru-RU" sz="3600" dirty="0" smtClean="0"/>
              <a:t> – это наблюдение за состоянием окружающей среды (</a:t>
            </a:r>
            <a:r>
              <a:rPr lang="ru-RU" sz="3600" dirty="0" err="1" smtClean="0"/>
              <a:t>атмосферы,гидросферы</a:t>
            </a:r>
            <a:r>
              <a:rPr lang="ru-RU" sz="3600" dirty="0" smtClean="0"/>
              <a:t>, биосферы, а также техногенных систем) с целью ее контроля, прогноза и охраны. </a:t>
            </a: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1026" name="Picture 2" descr="http://magspace.ru/uploads/2010/03/25/14-45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356992"/>
            <a:ext cx="4876800" cy="3152775"/>
          </a:xfrm>
          <a:prstGeom prst="rect">
            <a:avLst/>
          </a:prstGeom>
          <a:noFill/>
        </p:spPr>
      </p:pic>
      <p:pic>
        <p:nvPicPr>
          <p:cNvPr id="5" name="Picture 5" descr="foto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5220072" y="3356992"/>
            <a:ext cx="3690934" cy="32463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49734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88640"/>
            <a:ext cx="8229600" cy="5328592"/>
          </a:xfrm>
        </p:spPr>
        <p:txBody>
          <a:bodyPr>
            <a:normAutofit fontScale="62500" lnSpcReduction="20000"/>
          </a:bodyPr>
          <a:lstStyle/>
          <a:p>
            <a:pPr algn="ctr">
              <a:buNone/>
            </a:pPr>
            <a:r>
              <a:rPr lang="ru-RU" sz="5100" b="1" dirty="0" smtClean="0">
                <a:solidFill>
                  <a:srgbClr val="E20000"/>
                </a:solidFill>
                <a:latin typeface="Times New Roman" pitchFamily="18" charset="0"/>
                <a:cs typeface="Times New Roman" pitchFamily="18" charset="0"/>
              </a:rPr>
              <a:t>Основные цели  мониторинга и  прогнозирования ЧС</a:t>
            </a:r>
          </a:p>
          <a:p>
            <a:pPr algn="ctr"/>
            <a:endParaRPr lang="ru-RU" dirty="0" smtClean="0">
              <a:solidFill>
                <a:srgbClr val="FFC000"/>
              </a:solidFill>
            </a:endParaRPr>
          </a:p>
          <a:p>
            <a:pPr algn="just">
              <a:buFontTx/>
              <a:buChar char="-"/>
            </a:pPr>
            <a:r>
              <a:rPr lang="ru-RU" dirty="0" smtClean="0"/>
              <a:t>снижение риска и смягчение последствий ЧС природного и техногенного характера;</a:t>
            </a:r>
          </a:p>
          <a:p>
            <a:pPr algn="just">
              <a:buFontTx/>
              <a:buChar char="-"/>
            </a:pPr>
            <a:endParaRPr lang="ru-RU" dirty="0" smtClean="0"/>
          </a:p>
          <a:p>
            <a:pPr algn="just">
              <a:buNone/>
            </a:pPr>
            <a:r>
              <a:rPr lang="ru-RU" dirty="0" smtClean="0"/>
              <a:t>     - определение </a:t>
            </a:r>
            <a:r>
              <a:rPr lang="ru-RU" b="1" dirty="0" smtClean="0"/>
              <a:t>мест</a:t>
            </a:r>
            <a:r>
              <a:rPr lang="ru-RU" b="1" dirty="0" smtClean="0">
                <a:solidFill>
                  <a:srgbClr val="FFC000"/>
                </a:solidFill>
              </a:rPr>
              <a:t> </a:t>
            </a:r>
            <a:r>
              <a:rPr lang="ru-RU" dirty="0" smtClean="0"/>
              <a:t>возможного проявления источников ЧС (зон потенциальной опасности);</a:t>
            </a:r>
          </a:p>
          <a:p>
            <a:pPr algn="just">
              <a:buNone/>
            </a:pPr>
            <a:endParaRPr lang="ru-RU" dirty="0" smtClean="0"/>
          </a:p>
          <a:p>
            <a:pPr algn="just">
              <a:buFontTx/>
              <a:buChar char="-"/>
            </a:pPr>
            <a:r>
              <a:rPr lang="ru-RU" dirty="0" smtClean="0"/>
              <a:t>заблаговременное определение параметров</a:t>
            </a:r>
            <a:r>
              <a:rPr lang="ru-RU" dirty="0" smtClean="0">
                <a:solidFill>
                  <a:srgbClr val="FFC000"/>
                </a:solidFill>
              </a:rPr>
              <a:t> </a:t>
            </a:r>
            <a:r>
              <a:rPr lang="ru-RU" dirty="0" smtClean="0"/>
              <a:t>источников ЧС;</a:t>
            </a:r>
          </a:p>
          <a:p>
            <a:pPr algn="just">
              <a:buNone/>
            </a:pPr>
            <a:endParaRPr lang="ru-RU" dirty="0" smtClean="0"/>
          </a:p>
          <a:p>
            <a:pPr algn="just">
              <a:buFontTx/>
              <a:buChar char="-"/>
            </a:pPr>
            <a:r>
              <a:rPr lang="ru-RU" dirty="0" smtClean="0"/>
              <a:t>организация проведения экспертизы инженерных защитных сооружений;</a:t>
            </a:r>
          </a:p>
          <a:p>
            <a:pPr algn="just">
              <a:buFontTx/>
              <a:buChar char="-"/>
            </a:pPr>
            <a:endParaRPr lang="ru-RU" dirty="0" smtClean="0"/>
          </a:p>
          <a:p>
            <a:pPr algn="just">
              <a:buNone/>
            </a:pPr>
            <a:r>
              <a:rPr lang="ru-RU" dirty="0" smtClean="0"/>
              <a:t>- организация проведения активных воздействий на источники ЧС, с целью их подавления, локализации и контроля параметров.</a:t>
            </a:r>
          </a:p>
          <a:p>
            <a:pPr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9734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568952" cy="1642194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4525963"/>
          </a:xfrm>
        </p:spPr>
        <p:txBody>
          <a:bodyPr/>
          <a:lstStyle/>
          <a:p>
            <a:pPr algn="ctr">
              <a:buNone/>
            </a:pPr>
            <a:r>
              <a:rPr lang="ru-RU" sz="5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Существует </a:t>
            </a:r>
          </a:p>
          <a:p>
            <a:pPr algn="ctr">
              <a:buNone/>
            </a:pPr>
            <a:r>
              <a:rPr lang="ru-RU" sz="5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несколько видов </a:t>
            </a:r>
          </a:p>
          <a:p>
            <a:pPr algn="ctr">
              <a:buNone/>
            </a:pPr>
            <a:r>
              <a:rPr lang="ru-RU" sz="5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мониторинга.</a:t>
            </a:r>
          </a:p>
          <a:p>
            <a:pPr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9734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568952" cy="1642194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Мониторинг атмосферы </a:t>
            </a:r>
            <a:r>
              <a:rPr lang="ru-RU" sz="40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marL="609600" indent="-609600">
              <a:lnSpc>
                <a:spcPct val="80000"/>
              </a:lnSpc>
              <a:defRPr/>
            </a:pPr>
            <a:r>
              <a:rPr lang="ru-RU" dirty="0" smtClean="0">
                <a:solidFill>
                  <a:schemeClr val="accent4"/>
                </a:solidFill>
              </a:rPr>
              <a:t>Осуществляется Федеральной службой России по гидрометеорологии и мониторингу окружающей среды (Росгидромет), которая рассредоточена по всей территории страны.</a:t>
            </a:r>
          </a:p>
          <a:p>
            <a:pPr marL="609600" indent="-609600">
              <a:lnSpc>
                <a:spcPct val="80000"/>
              </a:lnSpc>
              <a:defRPr/>
            </a:pPr>
            <a:endParaRPr lang="ru-RU" dirty="0" smtClean="0">
              <a:solidFill>
                <a:schemeClr val="accent4"/>
              </a:solidFill>
            </a:endParaRPr>
          </a:p>
          <a:p>
            <a:pPr marL="609600" indent="-609600">
              <a:lnSpc>
                <a:spcPct val="80000"/>
              </a:lnSpc>
              <a:defRPr/>
            </a:pPr>
            <a:r>
              <a:rPr lang="ru-RU" dirty="0" smtClean="0">
                <a:solidFill>
                  <a:schemeClr val="accent4"/>
                </a:solidFill>
              </a:rPr>
              <a:t>Система мониторинга Росгидромета в своем распоряжении имеет сеть метеорологических и гидрологических станций , а также наблюдательные посты, гидрометеорологические обсерватории,  авиаметеорологические  и аэрозольные станции.</a:t>
            </a:r>
          </a:p>
          <a:p>
            <a:pPr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9734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</TotalTime>
  <Words>418</Words>
  <Application>Microsoft Office PowerPoint</Application>
  <PresentationFormat>Экран (4:3)</PresentationFormat>
  <Paragraphs>75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Мониторинг  и  прогнозирование  чрезвычайных ситуаций</vt:lpstr>
      <vt:lpstr>    В последнее время  в мире участилось количество чрезвычайных ситуаций природного и техногенного характера: пожары  </vt:lpstr>
      <vt:lpstr>Презентация PowerPoint</vt:lpstr>
      <vt:lpstr>Презентация PowerPoint</vt:lpstr>
      <vt:lpstr>     </vt:lpstr>
      <vt:lpstr>     </vt:lpstr>
      <vt:lpstr>Презентация PowerPoint</vt:lpstr>
      <vt:lpstr>     </vt:lpstr>
      <vt:lpstr>  Мониторинг атмосферы     </vt:lpstr>
      <vt:lpstr>     </vt:lpstr>
      <vt:lpstr>     </vt:lpstr>
      <vt:lpstr>  Прогнозирование ЧС –отражение  вероятности  возникновения и развития ЧС на основе анализа причин её возникновения    </vt:lpstr>
      <vt:lpstr>     </vt:lpstr>
      <vt:lpstr>     </vt:lpstr>
      <vt:lpstr>     </vt:lpstr>
      <vt:lpstr>     </vt:lpstr>
      <vt:lpstr>  ПОРАЖАЮЩИЕ ФАКТОРЫ И ИХ ОСНОВНЫЕ ПАРАМЕТРЫ      </vt:lpstr>
      <vt:lpstr>   Основные факторы, влияющие на последствия чрезвычайных ситуаций    </vt:lpstr>
      <vt:lpstr>Домашнее задание Составить примерный прогноз ЧС, возможных в Саратовской области и в городе Балаково. § 5.1 (вопросы и задания) 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Гражданская  оборона</dc:title>
  <dc:creator>user</dc:creator>
  <cp:lastModifiedBy>Пользователь</cp:lastModifiedBy>
  <cp:revision>14</cp:revision>
  <dcterms:created xsi:type="dcterms:W3CDTF">2015-07-09T20:20:48Z</dcterms:created>
  <dcterms:modified xsi:type="dcterms:W3CDTF">2020-12-03T05:22:29Z</dcterms:modified>
</cp:coreProperties>
</file>