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3" r:id="rId5"/>
    <p:sldId id="267" r:id="rId6"/>
    <p:sldId id="270" r:id="rId7"/>
    <p:sldId id="269" r:id="rId8"/>
    <p:sldId id="268" r:id="rId9"/>
    <p:sldId id="271" r:id="rId10"/>
    <p:sldId id="273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1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00"/>
    <a:srgbClr val="1C4CE4"/>
    <a:srgbClr val="D00000"/>
    <a:srgbClr val="FA9C12"/>
    <a:srgbClr val="EF9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92E9-396B-4CBE-B49F-1D1ECC740B7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5B5A-AF36-4EC7-AC77-A134D6BB05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96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92E9-396B-4CBE-B49F-1D1ECC740B7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5B5A-AF36-4EC7-AC77-A134D6BB05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30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92E9-396B-4CBE-B49F-1D1ECC740B7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5B5A-AF36-4EC7-AC77-A134D6BB05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52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92E9-396B-4CBE-B49F-1D1ECC740B7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5B5A-AF36-4EC7-AC77-A134D6BB05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94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92E9-396B-4CBE-B49F-1D1ECC740B7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5B5A-AF36-4EC7-AC77-A134D6BB05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00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92E9-396B-4CBE-B49F-1D1ECC740B7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5B5A-AF36-4EC7-AC77-A134D6BB05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6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92E9-396B-4CBE-B49F-1D1ECC740B7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5B5A-AF36-4EC7-AC77-A134D6BB05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01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92E9-396B-4CBE-B49F-1D1ECC740B7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5B5A-AF36-4EC7-AC77-A134D6BB05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28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92E9-396B-4CBE-B49F-1D1ECC740B7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5B5A-AF36-4EC7-AC77-A134D6BB05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69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92E9-396B-4CBE-B49F-1D1ECC740B7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5B5A-AF36-4EC7-AC77-A134D6BB05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26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92E9-396B-4CBE-B49F-1D1ECC740B7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5B5A-AF36-4EC7-AC77-A134D6BB05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09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A92E9-396B-4CBE-B49F-1D1ECC740B7D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E5B5A-AF36-4EC7-AC77-A134D6BB05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86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ocentre.ua/truck/04/01/images/10/POGARKI-03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-108520" y="620688"/>
            <a:ext cx="9144000" cy="338437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Мониторинг</a:t>
            </a:r>
            <a:br>
              <a:rPr lang="ru-RU" sz="5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</a:t>
            </a:r>
            <a:br>
              <a:rPr lang="ru-RU" sz="5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прогнозирование  чрезвычайных ситуаций</a:t>
            </a:r>
            <a:endParaRPr lang="ru-RU" sz="5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5038716"/>
            <a:ext cx="416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7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64219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8229600" cy="4525963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dirty="0" smtClean="0"/>
              <a:t>Ведется комплексными инженерно-геологическими  и гидрологическими партиями Министерства природных ресурсов.</a:t>
            </a:r>
          </a:p>
          <a:p>
            <a:pPr marL="609600" indent="-609600">
              <a:lnSpc>
                <a:spcPct val="80000"/>
              </a:lnSpc>
            </a:pPr>
            <a:r>
              <a:rPr lang="ru-RU" dirty="0" smtClean="0"/>
              <a:t>Сейсмические наблюдения осуществляются Федеральной системой сейсмологических наблюдений (ФССН), в которую входят наблюдательные структуры Российской академии наук, Минобороны, Минприроды и др.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5306" y="332656"/>
            <a:ext cx="87336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Мониторинг геологических процессов</a:t>
            </a:r>
            <a:endParaRPr lang="ru-RU" sz="4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97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64219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Прогнозирование </a:t>
            </a:r>
            <a:br>
              <a:rPr lang="ru-RU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чрезвычайных ситуаций</a:t>
            </a:r>
            <a:endParaRPr lang="ru-RU" sz="6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4818" name="Picture 2" descr="http://st.cherinfo.ru/pages/2013/12/26/img-8438-novij-razmer.JPG.zoom.500.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34246"/>
            <a:ext cx="3781841" cy="2523754"/>
          </a:xfrm>
          <a:prstGeom prst="rect">
            <a:avLst/>
          </a:prstGeom>
          <a:noFill/>
        </p:spPr>
      </p:pic>
      <p:pic>
        <p:nvPicPr>
          <p:cNvPr id="34820" name="Picture 4" descr="http://www.arms-expo.ru/upload/medialibrary/8db/8dba961a9ed68b85edac67a2fc35cb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4954" y="4344144"/>
            <a:ext cx="3909046" cy="2513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97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64219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Прогнозирование ЧС –отражение  вероятности  возникновения и развития ЧС на основе анализа причин её возникновения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  <a:defRPr/>
            </a:pPr>
            <a:endParaRPr lang="ru-RU" dirty="0" smtClean="0"/>
          </a:p>
          <a:p>
            <a:pPr marL="609600" indent="-609600" algn="ctr">
              <a:lnSpc>
                <a:spcPct val="80000"/>
              </a:lnSpc>
              <a:buNone/>
              <a:defRPr/>
            </a:pPr>
            <a:r>
              <a:rPr lang="ru-RU" dirty="0" smtClean="0"/>
              <a:t>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Основная цель </a:t>
            </a:r>
            <a:r>
              <a:rPr lang="ru-RU" dirty="0" smtClean="0"/>
              <a:t>– выявление времени </a:t>
            </a:r>
          </a:p>
          <a:p>
            <a:pPr marL="609600" indent="-609600" algn="ctr">
              <a:lnSpc>
                <a:spcPct val="80000"/>
              </a:lnSpc>
              <a:buNone/>
              <a:defRPr/>
            </a:pPr>
            <a:r>
              <a:rPr lang="ru-RU" dirty="0" smtClean="0"/>
              <a:t>         возникновения ЧС, возможного места и возможной мощности явления, которое может ее вызвать.</a:t>
            </a:r>
          </a:p>
          <a:p>
            <a:pPr marL="609600" indent="-609600">
              <a:lnSpc>
                <a:spcPct val="80000"/>
              </a:lnSpc>
              <a:defRPr/>
            </a:pPr>
            <a:endParaRPr lang="ru-RU" dirty="0" smtClean="0"/>
          </a:p>
          <a:p>
            <a:pPr marL="609600" indent="-609600" algn="ctr">
              <a:lnSpc>
                <a:spcPct val="80000"/>
              </a:lnSpc>
              <a:buNone/>
              <a:defRPr/>
            </a:pPr>
            <a:r>
              <a:rPr lang="ru-RU" sz="4000" dirty="0" smtClean="0"/>
              <a:t> Прогнозирование ЧС осуществляется двумя путями: 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7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64219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Первый -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эвристический-через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изучение предвестников конкретных опасных природных явлений и анализ информации мониторинг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snow-motion.ru/wp-content/uploads/2015/01/trenirovka-moz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0350"/>
            <a:ext cx="3024336" cy="3077650"/>
          </a:xfrm>
          <a:prstGeom prst="rect">
            <a:avLst/>
          </a:prstGeom>
          <a:noFill/>
        </p:spPr>
      </p:pic>
      <p:pic>
        <p:nvPicPr>
          <p:cNvPr id="31750" name="Picture 6" descr="http://inside.onncom.com/wp-content/uploads/2015/03/Analyzing-B-to-B-Ecommerce-700x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933056"/>
            <a:ext cx="4608512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97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64219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второй (математический)-через расчеты с использованием статистических данных за несколько лет.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22" name="Picture 2" descr="https://im1-tub-ru.yandex.net/i?id=e5fc6bd32ef08abc99cdee478f46da18&amp;n=33&amp;h=215&amp;w=4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49080"/>
            <a:ext cx="4465385" cy="2335908"/>
          </a:xfrm>
          <a:prstGeom prst="rect">
            <a:avLst/>
          </a:prstGeom>
          <a:noFill/>
        </p:spPr>
      </p:pic>
      <p:pic>
        <p:nvPicPr>
          <p:cNvPr id="30724" name="Picture 4" descr="https://thumbs.dreamstime.com/z/rolled-electrical-diagrams-calculator-mathematical-calculations-project-drawings-projects-engineer-jobs-44720327.jpg"/>
          <p:cNvPicPr>
            <a:picLocks noChangeAspect="1" noChangeArrowheads="1"/>
          </p:cNvPicPr>
          <p:nvPr/>
        </p:nvPicPr>
        <p:blipFill>
          <a:blip r:embed="rId4" cstate="print"/>
          <a:srcRect b="11136"/>
          <a:stretch>
            <a:fillRect/>
          </a:stretch>
        </p:blipFill>
        <p:spPr bwMode="auto">
          <a:xfrm>
            <a:off x="5148064" y="4077072"/>
            <a:ext cx="3653362" cy="2320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97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64219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pPr lvl="0"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расчетов возможных  последствий чрезвычайных ситуаций мирного и военного времени применяют вероятностный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подход, анализируя основные поражающие  факторы чрезвычайных ситуаций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9700" name="Picture 4" descr="http://velikol.ru/dostc/%D0%AF%D0%B4%D0%B5%D1%80%D0%BD%D0%BE%D0%B5+%D0%BE%D1%80%D1%83%D0%B6%D0%B8%D0%B5c/img4.jpg"/>
          <p:cNvPicPr>
            <a:picLocks noChangeAspect="1" noChangeArrowheads="1"/>
          </p:cNvPicPr>
          <p:nvPr/>
        </p:nvPicPr>
        <p:blipFill>
          <a:blip r:embed="rId3" cstate="print"/>
          <a:srcRect r="50550" b="7240"/>
          <a:stretch>
            <a:fillRect/>
          </a:stretch>
        </p:blipFill>
        <p:spPr bwMode="auto">
          <a:xfrm>
            <a:off x="6688831" y="3789040"/>
            <a:ext cx="2181406" cy="3068960"/>
          </a:xfrm>
          <a:prstGeom prst="rect">
            <a:avLst/>
          </a:prstGeom>
          <a:noFill/>
        </p:spPr>
      </p:pic>
      <p:pic>
        <p:nvPicPr>
          <p:cNvPr id="29702" name="Picture 6" descr="http://fotoloop.ru/images/1172908_porazhauschie-faktory-pozha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977681"/>
            <a:ext cx="3840425" cy="28803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97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64219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lvl="0" indent="19050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качестве поражающего фактора при расчёте последствий ЧС принимают фактор, вызывающий основные разрушения и поражения.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en.mchs.ru/upload/site2/national_emergency/n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005064"/>
            <a:ext cx="5004048" cy="2543175"/>
          </a:xfrm>
          <a:prstGeom prst="rect">
            <a:avLst/>
          </a:prstGeom>
          <a:noFill/>
        </p:spPr>
      </p:pic>
      <p:pic>
        <p:nvPicPr>
          <p:cNvPr id="28676" name="Picture 4" descr="http://ivanovo.bezformata.ru/content/image1094353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77072"/>
            <a:ext cx="3672408" cy="2436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97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642194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ПОРАЖАЮЩИЕ ФАКТОРЫ И ИХ ОСНОВНЫЕ ПАРАМЕТРЫ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/>
            </a:r>
            <a:b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</a:b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</a:rPr>
              <a:t/>
            </a:r>
            <a:br>
              <a:rPr lang="ru-RU" sz="2800" dirty="0" smtClean="0">
                <a:solidFill>
                  <a:srgbClr val="FFFF00"/>
                </a:solidFill>
                <a:latin typeface="Arial" pitchFamily="34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47664" y="980728"/>
          <a:ext cx="7344816" cy="4873864"/>
        </p:xfrm>
        <a:graphic>
          <a:graphicData uri="http://schemas.openxmlformats.org/drawingml/2006/table">
            <a:tbl>
              <a:tblPr/>
              <a:tblGrid>
                <a:gridCol w="3318498"/>
                <a:gridCol w="4026318"/>
              </a:tblGrid>
              <a:tr h="664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Garamond Premr Pro Smbd" pitchFamily="18" charset="0"/>
                          <a:ea typeface="Times New Roman"/>
                          <a:cs typeface="Times New Roman"/>
                        </a:rPr>
                        <a:t>Вид ЧС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Garamond Premr Pro Smbd" pitchFamily="18" charset="0"/>
                        <a:ea typeface="Calibri"/>
                        <a:cs typeface="Times New Roman"/>
                      </a:endParaRPr>
                    </a:p>
                  </a:txBody>
                  <a:tcPr marL="8232" marR="8232" marT="8232" marB="8232">
                    <a:lnL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Garamond Premr Pro Smbd" pitchFamily="18" charset="0"/>
                          <a:ea typeface="Times New Roman"/>
                          <a:cs typeface="Times New Roman"/>
                        </a:rPr>
                        <a:t>Поражающий фактор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Garamond Premr Pro Smbd" pitchFamily="18" charset="0"/>
                        <a:ea typeface="Calibri"/>
                        <a:cs typeface="Times New Roman"/>
                      </a:endParaRPr>
                    </a:p>
                  </a:txBody>
                  <a:tcPr marL="8232" marR="8232" marT="8232" marB="8232">
                    <a:lnL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Haettenschweiler" pitchFamily="34" charset="0"/>
                          <a:ea typeface="Times New Roman"/>
                          <a:cs typeface="Times New Roman"/>
                        </a:rPr>
                        <a:t>Землетрясение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Haettenschweiler" pitchFamily="34" charset="0"/>
                        <a:ea typeface="Calibri"/>
                        <a:cs typeface="Times New Roman"/>
                      </a:endParaRPr>
                    </a:p>
                  </a:txBody>
                  <a:tcPr marL="8232" marR="8232" marT="8232" marB="8232">
                    <a:lnL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Haettenschweiler" pitchFamily="34" charset="0"/>
                          <a:ea typeface="Times New Roman"/>
                          <a:cs typeface="Times New Roman"/>
                        </a:rPr>
                        <a:t>Обломки зданий и сооружений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Haettenschweiler" pitchFamily="34" charset="0"/>
                        <a:ea typeface="Calibri"/>
                        <a:cs typeface="Times New Roman"/>
                      </a:endParaRPr>
                    </a:p>
                  </a:txBody>
                  <a:tcPr marL="8232" marR="8232" marT="8232" marB="8232">
                    <a:lnL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chemeClr val="tx1"/>
                          </a:solidFill>
                          <a:latin typeface="Haettenschweiler" pitchFamily="34" charset="0"/>
                          <a:ea typeface="Times New Roman"/>
                          <a:cs typeface="Times New Roman"/>
                        </a:rPr>
                        <a:t>Взрывы</a:t>
                      </a:r>
                      <a:endParaRPr lang="ru-RU" sz="2800" b="0">
                        <a:solidFill>
                          <a:schemeClr val="tx1"/>
                        </a:solidFill>
                        <a:latin typeface="Haettenschweiler" pitchFamily="34" charset="0"/>
                        <a:ea typeface="Calibri"/>
                        <a:cs typeface="Times New Roman"/>
                      </a:endParaRPr>
                    </a:p>
                  </a:txBody>
                  <a:tcPr marL="8232" marR="8232" marT="8232" marB="8232">
                    <a:lnL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Haettenschweiler" pitchFamily="34" charset="0"/>
                          <a:ea typeface="Times New Roman"/>
                          <a:cs typeface="Times New Roman"/>
                        </a:rPr>
                        <a:t>Воздушная ударная волна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Haettenschweiler" pitchFamily="34" charset="0"/>
                        <a:ea typeface="Calibri"/>
                        <a:cs typeface="Times New Roman"/>
                      </a:endParaRPr>
                    </a:p>
                  </a:txBody>
                  <a:tcPr marL="8232" marR="8232" marT="8232" marB="8232">
                    <a:lnL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chemeClr val="tx1"/>
                          </a:solidFill>
                          <a:latin typeface="Haettenschweiler" pitchFamily="34" charset="0"/>
                          <a:ea typeface="Times New Roman"/>
                          <a:cs typeface="Times New Roman"/>
                        </a:rPr>
                        <a:t>Пожары</a:t>
                      </a:r>
                      <a:endParaRPr lang="ru-RU" sz="2800" b="0">
                        <a:solidFill>
                          <a:schemeClr val="tx1"/>
                        </a:solidFill>
                        <a:latin typeface="Haettenschweiler" pitchFamily="34" charset="0"/>
                        <a:ea typeface="Calibri"/>
                        <a:cs typeface="Times New Roman"/>
                      </a:endParaRPr>
                    </a:p>
                  </a:txBody>
                  <a:tcPr marL="8232" marR="8232" marT="8232" marB="8232">
                    <a:lnL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Haettenschweiler" pitchFamily="34" charset="0"/>
                          <a:ea typeface="Times New Roman"/>
                          <a:cs typeface="Times New Roman"/>
                        </a:rPr>
                        <a:t>Тепловое излучение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Haettenschweiler" pitchFamily="34" charset="0"/>
                        <a:ea typeface="Calibri"/>
                        <a:cs typeface="Times New Roman"/>
                      </a:endParaRPr>
                    </a:p>
                  </a:txBody>
                  <a:tcPr marL="8232" marR="8232" marT="8232" marB="8232">
                    <a:lnL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chemeClr val="tx1"/>
                          </a:solidFill>
                          <a:latin typeface="Haettenschweiler" pitchFamily="34" charset="0"/>
                          <a:ea typeface="Times New Roman"/>
                          <a:cs typeface="Times New Roman"/>
                        </a:rPr>
                        <a:t>Цунами; прорыв плотин</a:t>
                      </a:r>
                      <a:endParaRPr lang="ru-RU" sz="2800" b="0">
                        <a:solidFill>
                          <a:schemeClr val="tx1"/>
                        </a:solidFill>
                        <a:latin typeface="Haettenschweiler" pitchFamily="34" charset="0"/>
                        <a:ea typeface="Calibri"/>
                        <a:cs typeface="Times New Roman"/>
                      </a:endParaRPr>
                    </a:p>
                  </a:txBody>
                  <a:tcPr marL="8232" marR="8232" marT="8232" marB="8232">
                    <a:lnL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Haettenschweiler" pitchFamily="34" charset="0"/>
                          <a:ea typeface="Times New Roman"/>
                          <a:cs typeface="Times New Roman"/>
                        </a:rPr>
                        <a:t>Волна цунами; волна прорыва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Haettenschweiler" pitchFamily="34" charset="0"/>
                        <a:ea typeface="Calibri"/>
                        <a:cs typeface="Times New Roman"/>
                      </a:endParaRPr>
                    </a:p>
                  </a:txBody>
                  <a:tcPr marL="8232" marR="8232" marT="8232" marB="8232">
                    <a:lnL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chemeClr val="tx1"/>
                          </a:solidFill>
                          <a:latin typeface="Haettenschweiler" pitchFamily="34" charset="0"/>
                          <a:ea typeface="Times New Roman"/>
                          <a:cs typeface="Times New Roman"/>
                        </a:rPr>
                        <a:t>Радиационные аварии</a:t>
                      </a:r>
                      <a:endParaRPr lang="ru-RU" sz="2800" b="0">
                        <a:solidFill>
                          <a:schemeClr val="tx1"/>
                        </a:solidFill>
                        <a:latin typeface="Haettenschweiler" pitchFamily="34" charset="0"/>
                        <a:ea typeface="Calibri"/>
                        <a:cs typeface="Times New Roman"/>
                      </a:endParaRPr>
                    </a:p>
                  </a:txBody>
                  <a:tcPr marL="8232" marR="8232" marT="8232" marB="8232">
                    <a:lnL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Haettenschweiler" pitchFamily="34" charset="0"/>
                          <a:ea typeface="Times New Roman"/>
                          <a:cs typeface="Times New Roman"/>
                        </a:rPr>
                        <a:t>Радиационное заражение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Haettenschweiler" pitchFamily="34" charset="0"/>
                        <a:ea typeface="Calibri"/>
                        <a:cs typeface="Times New Roman"/>
                      </a:endParaRPr>
                    </a:p>
                  </a:txBody>
                  <a:tcPr marL="8232" marR="8232" marT="8232" marB="8232">
                    <a:lnL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chemeClr val="tx1"/>
                          </a:solidFill>
                          <a:latin typeface="Haettenschweiler" pitchFamily="34" charset="0"/>
                          <a:ea typeface="Times New Roman"/>
                          <a:cs typeface="Times New Roman"/>
                        </a:rPr>
                        <a:t>Химические аварии</a:t>
                      </a:r>
                      <a:endParaRPr lang="ru-RU" sz="2800" b="0">
                        <a:solidFill>
                          <a:schemeClr val="tx1"/>
                        </a:solidFill>
                        <a:latin typeface="Haettenschweiler" pitchFamily="34" charset="0"/>
                        <a:ea typeface="Calibri"/>
                        <a:cs typeface="Times New Roman"/>
                      </a:endParaRPr>
                    </a:p>
                  </a:txBody>
                  <a:tcPr marL="8232" marR="8232" marT="8232" marB="8232">
                    <a:lnL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Haettenschweiler" pitchFamily="34" charset="0"/>
                          <a:ea typeface="Times New Roman"/>
                          <a:cs typeface="Times New Roman"/>
                        </a:rPr>
                        <a:t>Токсичные нагрузки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Haettenschweiler" pitchFamily="34" charset="0"/>
                        <a:ea typeface="Calibri"/>
                        <a:cs typeface="Times New Roman"/>
                      </a:endParaRPr>
                    </a:p>
                  </a:txBody>
                  <a:tcPr marL="8232" marR="8232" marT="8232" marB="8232">
                    <a:lnL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7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64219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Основные факторы, влияющие на последствия чрезвычайных ситуаций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lvl="0" indent="19050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интенсивность воздействия поражающих факторов;</a:t>
            </a:r>
            <a:endParaRPr lang="ru-RU" dirty="0" smtClean="0">
              <a:latin typeface="Arial" pitchFamily="34" charset="0"/>
            </a:endParaRPr>
          </a:p>
          <a:p>
            <a:pPr marL="0" lvl="0" indent="19050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-размещение населенного пункта относительно очага воздействия;</a:t>
            </a:r>
            <a:endParaRPr lang="ru-RU" dirty="0" smtClean="0">
              <a:latin typeface="Arial" pitchFamily="34" charset="0"/>
            </a:endParaRPr>
          </a:p>
          <a:p>
            <a:pPr marL="0" lvl="0" indent="19050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характеристика грунтов;</a:t>
            </a:r>
            <a:endParaRPr lang="ru-RU" dirty="0" smtClean="0">
              <a:latin typeface="Arial" pitchFamily="34" charset="0"/>
            </a:endParaRPr>
          </a:p>
          <a:p>
            <a:pPr marL="0" lvl="0" indent="19050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конструктивные решения и прочностные свойства зданий и сооружений;</a:t>
            </a:r>
            <a:endParaRPr lang="ru-RU" dirty="0" smtClean="0">
              <a:latin typeface="Arial" pitchFamily="34" charset="0"/>
            </a:endParaRPr>
          </a:p>
          <a:p>
            <a:pPr marL="0" lvl="0" indent="19050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плотность застройки и расселения людей в пределах населённого пункта;</a:t>
            </a:r>
            <a:endParaRPr lang="ru-RU" dirty="0" smtClean="0">
              <a:latin typeface="Arial" pitchFamily="34" charset="0"/>
            </a:endParaRPr>
          </a:p>
          <a:p>
            <a:pPr marL="0" lvl="0" indent="19050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режим нахождения людей в зданиях в течение суток и в зоне риска в течение     года.</a:t>
            </a:r>
            <a:endParaRPr lang="ru-RU" dirty="0" smtClean="0">
              <a:latin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7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7308304" cy="45365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Составить примерный прогноз ЧС, возможных в Саратовской области и в городе Балаково.</a:t>
            </a:r>
            <a:b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3200" dirty="0" smtClean="0">
                <a:solidFill>
                  <a:srgbClr val="00B050"/>
                </a:solidFill>
              </a:rPr>
              <a:t>§ 5.1 (вопросы и задания)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alt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163924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64219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последнее время  в мире участилось количество чрезвычайных ситуаций природного и техногенного характера: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пожары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7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4" descr="http://www.vokrugsveta.ru/photo/thumbnails/1024/58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71480"/>
            <a:ext cx="7858180" cy="5572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686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332656"/>
            <a:ext cx="5486400" cy="5667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4"/>
          <p:cNvSpPr>
            <a:spLocks noGrp="1"/>
          </p:cNvSpPr>
          <p:nvPr>
            <p:ph type="body" sz="half" idx="2"/>
          </p:nvPr>
        </p:nvSpPr>
        <p:spPr>
          <a:xfrm>
            <a:off x="3657600" y="260648"/>
            <a:ext cx="5486400" cy="6192688"/>
          </a:xfrm>
        </p:spPr>
        <p:txBody>
          <a:bodyPr>
            <a:noAutofit/>
          </a:bodyPr>
          <a:lstStyle/>
          <a:p>
            <a:pPr marL="609600" indent="-609600"/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 и прогнозирование </a:t>
            </a: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ЧС:</a:t>
            </a:r>
            <a:endParaRPr lang="ru-RU" sz="28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Оповещение населения об угрозе возникновения ЧС;</a:t>
            </a:r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Инженерная защита населения и территорий;</a:t>
            </a:r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Подготовка населения к действиям в ЧС;</a:t>
            </a:r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Эвакуация населения из опасных районов;</a:t>
            </a:r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Организация аварийно-спасательных работ</a:t>
            </a:r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11" name="Picture 5" descr="Картинка 33 из 32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79512" y="476672"/>
            <a:ext cx="3456384" cy="59046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5686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64219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9"/>
            <a:ext cx="8229600" cy="3096344"/>
          </a:xfrm>
        </p:spPr>
        <p:txBody>
          <a:bodyPr>
            <a:normAutofit lnSpcReduction="10000"/>
          </a:bodyPr>
          <a:lstStyle/>
          <a:p>
            <a:pPr marL="0" lvl="0" indent="360363" algn="ctr" fontAlgn="base">
              <a:spcBef>
                <a:spcPct val="0"/>
              </a:spcBef>
              <a:spcAft>
                <a:spcPct val="0"/>
              </a:spcAft>
              <a:buNone/>
              <a:tabLst>
                <a:tab pos="6029325" algn="l"/>
              </a:tabLst>
            </a:pPr>
            <a:r>
              <a:rPr lang="ru-RU" sz="3600" b="1" dirty="0" smtClean="0">
                <a:solidFill>
                  <a:srgbClr val="1C4CE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Система, </a:t>
            </a:r>
          </a:p>
          <a:p>
            <a:pPr marL="0" lvl="0" indent="360363" algn="ctr" fontAlgn="base">
              <a:spcBef>
                <a:spcPct val="0"/>
              </a:spcBef>
              <a:spcAft>
                <a:spcPct val="0"/>
              </a:spcAft>
              <a:buNone/>
              <a:tabLst>
                <a:tab pos="6029325" algn="l"/>
              </a:tabLst>
            </a:pPr>
            <a:r>
              <a:rPr lang="ru-RU" sz="3600" b="1" dirty="0" smtClean="0">
                <a:solidFill>
                  <a:srgbClr val="1C4CE4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направленная на  наблюдение и предвидение ЧС, составляет общее понятие   </a:t>
            </a:r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«мониторинг и прогнозирование  чрезвычайных ситуаций». </a:t>
            </a:r>
            <a:endParaRPr lang="ru-RU" sz="3600" dirty="0" smtClean="0">
              <a:solidFill>
                <a:srgbClr val="FF0000"/>
              </a:solidFill>
              <a:latin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http://www.arms-expo.ru/upload/medialibrary/8db/8dba961a9ed68b85edac67a2fc35cb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83908"/>
            <a:ext cx="4624714" cy="2974092"/>
          </a:xfrm>
          <a:prstGeom prst="rect">
            <a:avLst/>
          </a:prstGeom>
          <a:noFill/>
        </p:spPr>
      </p:pic>
      <p:pic>
        <p:nvPicPr>
          <p:cNvPr id="4100" name="Picture 4" descr="http://russos.ru/img/mchs/mchs-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5679" y="3861048"/>
            <a:ext cx="4318321" cy="2996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97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64219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     </a:t>
            </a:r>
            <a:r>
              <a:rPr lang="ru-RU" sz="4400" b="1" dirty="0" smtClean="0"/>
              <a:t>     </a:t>
            </a:r>
            <a:r>
              <a:rPr lang="ru-RU" sz="4400" b="1" dirty="0" smtClean="0">
                <a:solidFill>
                  <a:srgbClr val="FF0000"/>
                </a:solidFill>
              </a:rPr>
              <a:t>Мониторинг</a:t>
            </a:r>
            <a:r>
              <a:rPr lang="ru-RU" sz="3600" dirty="0" smtClean="0"/>
              <a:t> – это наблюдение за состоянием окружающей среды (</a:t>
            </a:r>
            <a:r>
              <a:rPr lang="ru-RU" sz="3600" dirty="0" err="1" smtClean="0"/>
              <a:t>атмосферы,гидросферы</a:t>
            </a:r>
            <a:r>
              <a:rPr lang="ru-RU" sz="3600" dirty="0" smtClean="0"/>
              <a:t>, биосферы, а также техногенных систем) с целью ее контроля, прогноза и охраны.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magspace.ru/uploads/2010/03/25/14-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4876800" cy="3152775"/>
          </a:xfrm>
          <a:prstGeom prst="rect">
            <a:avLst/>
          </a:prstGeom>
          <a:noFill/>
        </p:spPr>
      </p:pic>
      <p:pic>
        <p:nvPicPr>
          <p:cNvPr id="5" name="Picture 5" descr="fot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20072" y="3356992"/>
            <a:ext cx="3690934" cy="3246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97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532859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5100" b="1" dirty="0" smtClean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Основные цели  мониторинга и  прогнозирования ЧС</a:t>
            </a:r>
          </a:p>
          <a:p>
            <a:pPr algn="ctr"/>
            <a:endParaRPr lang="ru-RU" dirty="0" smtClean="0">
              <a:solidFill>
                <a:srgbClr val="FFC000"/>
              </a:solidFill>
            </a:endParaRPr>
          </a:p>
          <a:p>
            <a:pPr algn="just">
              <a:buFontTx/>
              <a:buChar char="-"/>
            </a:pPr>
            <a:r>
              <a:rPr lang="ru-RU" dirty="0" smtClean="0"/>
              <a:t>снижение риска и смягчение последствий ЧС природного и техногенного характера;</a:t>
            </a:r>
          </a:p>
          <a:p>
            <a:pPr algn="just">
              <a:buFontTx/>
              <a:buChar char="-"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- определение </a:t>
            </a:r>
            <a:r>
              <a:rPr lang="ru-RU" b="1" dirty="0" smtClean="0"/>
              <a:t>мест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dirty="0" smtClean="0"/>
              <a:t>возможного проявления источников ЧС (зон потенциальной опасности);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FontTx/>
              <a:buChar char="-"/>
            </a:pPr>
            <a:r>
              <a:rPr lang="ru-RU" dirty="0" smtClean="0"/>
              <a:t>заблаговременное определение параметров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/>
              <a:t>источников ЧС;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FontTx/>
              <a:buChar char="-"/>
            </a:pPr>
            <a:r>
              <a:rPr lang="ru-RU" dirty="0" smtClean="0"/>
              <a:t>организация проведения экспертизы инженерных защитных сооружений;</a:t>
            </a:r>
          </a:p>
          <a:p>
            <a:pPr algn="just">
              <a:buFontTx/>
              <a:buChar char="-"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- организация проведения активных воздействий на источники ЧС, с целью их подавления, локализации и контроля параметров.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7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64219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Существует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несколько видов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мониторинга.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7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64219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Мониторинг атмосферы 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accent4"/>
                </a:solidFill>
              </a:rPr>
              <a:t>Осуществляется Федеральной службой России по гидрометеорологии и мониторингу окружающей среды (Росгидромет), которая рассредоточена по всей территории страны.</a:t>
            </a:r>
          </a:p>
          <a:p>
            <a:pPr marL="609600" indent="-609600">
              <a:lnSpc>
                <a:spcPct val="80000"/>
              </a:lnSpc>
              <a:defRPr/>
            </a:pPr>
            <a:endParaRPr lang="ru-RU" dirty="0" smtClean="0">
              <a:solidFill>
                <a:schemeClr val="accent4"/>
              </a:solidFill>
            </a:endParaRPr>
          </a:p>
          <a:p>
            <a:pPr marL="609600" indent="-609600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accent4"/>
                </a:solidFill>
              </a:rPr>
              <a:t>Система мониторинга Росгидромета в своем распоряжении имеет сеть метеорологических и гидрологических станций , а также наблюдательные посты, гидрометеорологические обсерватории,  авиаметеорологические  и аэрозольные станции.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7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418</Words>
  <Application>Microsoft Office PowerPoint</Application>
  <PresentationFormat>Экран (4:3)</PresentationFormat>
  <Paragraphs>75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Мониторинг  и  прогнозирование  чрезвычайных ситуаций</vt:lpstr>
      <vt:lpstr>    В последнее время  в мире участилось количество чрезвычайных ситуаций природного и техногенного характера: пожары  </vt:lpstr>
      <vt:lpstr>Презентация PowerPoint</vt:lpstr>
      <vt:lpstr>Презентация PowerPoint</vt:lpstr>
      <vt:lpstr>     </vt:lpstr>
      <vt:lpstr>     </vt:lpstr>
      <vt:lpstr>Презентация PowerPoint</vt:lpstr>
      <vt:lpstr>     </vt:lpstr>
      <vt:lpstr>  Мониторинг атмосферы     </vt:lpstr>
      <vt:lpstr>     </vt:lpstr>
      <vt:lpstr>     </vt:lpstr>
      <vt:lpstr>  Прогнозирование ЧС –отражение  вероятности  возникновения и развития ЧС на основе анализа причин её возникновения    </vt:lpstr>
      <vt:lpstr>     </vt:lpstr>
      <vt:lpstr>     </vt:lpstr>
      <vt:lpstr>     </vt:lpstr>
      <vt:lpstr>     </vt:lpstr>
      <vt:lpstr>  ПОРАЖАЮЩИЕ ФАКТОРЫ И ИХ ОСНОВНЫЕ ПАРАМЕТРЫ      </vt:lpstr>
      <vt:lpstr>   Основные факторы, влияющие на последствия чрезвычайных ситуаций    </vt:lpstr>
      <vt:lpstr>Домашнее задание Составить примерный прогноз ЧС, возможных в Саратовской области и в городе Балаково. § 5.1 (вопросы и задания)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Гражданская  оборона</dc:title>
  <dc:creator>user</dc:creator>
  <cp:lastModifiedBy>Пользователь</cp:lastModifiedBy>
  <cp:revision>14</cp:revision>
  <dcterms:created xsi:type="dcterms:W3CDTF">2015-07-09T20:20:48Z</dcterms:created>
  <dcterms:modified xsi:type="dcterms:W3CDTF">2020-12-03T05:22:29Z</dcterms:modified>
</cp:coreProperties>
</file>