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1" r:id="rId4"/>
    <p:sldId id="262" r:id="rId5"/>
    <p:sldId id="264" r:id="rId6"/>
    <p:sldId id="265" r:id="rId7"/>
    <p:sldId id="259" r:id="rId8"/>
    <p:sldId id="260" r:id="rId9"/>
    <p:sldId id="266" r:id="rId10"/>
    <p:sldId id="274" r:id="rId11"/>
    <p:sldId id="268" r:id="rId12"/>
    <p:sldId id="270" r:id="rId13"/>
    <p:sldId id="271" r:id="rId14"/>
    <p:sldId id="272" r:id="rId15"/>
    <p:sldId id="273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CC99"/>
    <a:srgbClr val="FFCC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41FD1-3925-4AA0-BFF5-6177DCC6C95F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B55CE-7944-4FDC-9DAF-39FD22F3B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70F90A-77AE-483C-B136-2433E374968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1CD1DC-EF4A-4559-82B1-8928B25122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E4D11-40B0-4D85-9D7A-C118BB9B81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294902-7901-4569-82B2-210887A2CB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996C6-2010-4988-843E-A8FA19791A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BD33C-B9CC-4779-AB25-51E2EF964B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B6064-C992-422E-B04F-04F0104C28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FBF5F-5E82-435B-ADA7-B50AE7DE21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42BA-0783-46B3-99BF-8AE419BD30FB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346-1F38-41A2-B710-823065F7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42BA-0783-46B3-99BF-8AE419BD30FB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346-1F38-41A2-B710-823065F7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42BA-0783-46B3-99BF-8AE419BD30FB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346-1F38-41A2-B710-823065F7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42BA-0783-46B3-99BF-8AE419BD30FB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346-1F38-41A2-B710-823065F7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42BA-0783-46B3-99BF-8AE419BD30FB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346-1F38-41A2-B710-823065F7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42BA-0783-46B3-99BF-8AE419BD30FB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346-1F38-41A2-B710-823065F7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42BA-0783-46B3-99BF-8AE419BD30FB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346-1F38-41A2-B710-823065F7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42BA-0783-46B3-99BF-8AE419BD30FB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346-1F38-41A2-B710-823065F7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42BA-0783-46B3-99BF-8AE419BD30FB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346-1F38-41A2-B710-823065F7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42BA-0783-46B3-99BF-8AE419BD30FB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346-1F38-41A2-B710-823065F7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42BA-0783-46B3-99BF-8AE419BD30FB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346-1F38-41A2-B710-823065F7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742BA-0783-46B3-99BF-8AE419BD30FB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15346-1F38-41A2-B710-823065F7C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214950"/>
            <a:ext cx="7772400" cy="13573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«Жилище человека и особенности его жизнеобеспечения»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ocuments\ОБЖ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928670"/>
            <a:ext cx="491033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ОБЖ\0_8d6a8_c8c486d5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0716"/>
            <a:ext cx="9178830" cy="61204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Жили́ще</a:t>
            </a:r>
            <a:r>
              <a:rPr lang="ru-RU" dirty="0" smtClean="0"/>
              <a:t> — сооружение место, в котором обитают люди или животные, служит для укрытия от неблагоприятной погоды, для сна, выращивания потомства, хранения припасов, отдыха. </a:t>
            </a:r>
          </a:p>
          <a:p>
            <a:pPr>
              <a:buNone/>
            </a:pPr>
            <a:r>
              <a:rPr lang="ru-RU" dirty="0" smtClean="0"/>
              <a:t>                                  (Словарь Ожегова)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ОБЖ\0_8d6a8_c8c486d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0716"/>
            <a:ext cx="9178830" cy="6120444"/>
          </a:xfrm>
          <a:prstGeom prst="rect">
            <a:avLst/>
          </a:prstGeom>
          <a:noFill/>
        </p:spPr>
      </p:pic>
      <p:pic>
        <p:nvPicPr>
          <p:cNvPr id="8" name="Picture 2" descr="C:\Users\1\Documents\ОБЖ\bezymyanny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0"/>
            <a:ext cx="6922573" cy="4379587"/>
          </a:xfrm>
          <a:prstGeom prst="rect">
            <a:avLst/>
          </a:prstGeom>
          <a:noFill/>
        </p:spPr>
      </p:pic>
      <p:sp>
        <p:nvSpPr>
          <p:cNvPr id="14" name="Овальная выноска 13"/>
          <p:cNvSpPr>
            <a:spLocks noChangeArrowheads="1"/>
          </p:cNvSpPr>
          <p:nvPr/>
        </p:nvSpPr>
        <p:spPr bwMode="auto">
          <a:xfrm>
            <a:off x="-142908" y="3143248"/>
            <a:ext cx="2928958" cy="2071687"/>
          </a:xfrm>
          <a:prstGeom prst="wedgeEllipseCallout">
            <a:avLst>
              <a:gd name="adj1" fmla="val 64269"/>
              <a:gd name="adj2" fmla="val 71310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 algn="ctr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А всегда ли мы выполняем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обязательные правила </a:t>
            </a: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безопасности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?</a:t>
            </a:r>
            <a:endParaRPr lang="ru-RU" sz="16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0" name="Picture 2" descr="C:\Users\1\Documents\ОБЖ\Картинки\image11637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519968"/>
            <a:ext cx="207170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ocuments\ОБЖ\0_8d6a8_c8c486d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0716"/>
            <a:ext cx="9178830" cy="6120444"/>
          </a:xfrm>
          <a:prstGeom prst="rect">
            <a:avLst/>
          </a:prstGeom>
          <a:noFill/>
        </p:spPr>
      </p:pic>
      <p:sp>
        <p:nvSpPr>
          <p:cNvPr id="14" name="Овальная выноска 13"/>
          <p:cNvSpPr/>
          <p:nvPr/>
        </p:nvSpPr>
        <p:spPr>
          <a:xfrm>
            <a:off x="2571736" y="1428736"/>
            <a:ext cx="5000625" cy="2214563"/>
          </a:xfrm>
          <a:prstGeom prst="wedgeEllipseCallout">
            <a:avLst>
              <a:gd name="adj1" fmla="val -57318"/>
              <a:gd name="adj2" fmla="val 497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Ваша задача сейчас, разбившись на группы, перечислить как можно больше опасных ситуаций, которые могут возникнуть у нас дома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214290"/>
            <a:ext cx="8215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ОПАСНЫЕ СИТУАЦИИ В ЖИЛИЩЕ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1" y="1071546"/>
          <a:ext cx="7739073" cy="447534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579691"/>
                <a:gridCol w="2579691"/>
                <a:gridCol w="2579691"/>
              </a:tblGrid>
              <a:tr h="6339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itchFamily="2" charset="-79"/>
                        </a:rPr>
                        <a:t>1 группа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itchFamily="2" charset="-79"/>
                        </a:rPr>
                        <a:t>«Кухня»</a:t>
                      </a:r>
                      <a:endParaRPr lang="ru-RU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itchFamily="2" charset="-79"/>
                        </a:rPr>
                        <a:t>2 группа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itchFamily="2" charset="-79"/>
                        </a:rPr>
                        <a:t>«Ванна»</a:t>
                      </a:r>
                      <a:endParaRPr lang="ru-RU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itchFamily="2" charset="-79"/>
                        </a:rPr>
                        <a:t>3 группа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itchFamily="2" charset="-79"/>
                        </a:rPr>
                        <a:t>«Комната»</a:t>
                      </a:r>
                      <a:endParaRPr lang="ru-RU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1769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1769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769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1769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769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1769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769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Users\1\Documents\ОБЖ\Картинки\image11637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68908"/>
            <a:ext cx="2214546" cy="3589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1\Documents\ОБЖ\0_8d6a8_c8c486d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0716"/>
            <a:ext cx="9178830" cy="6120444"/>
          </a:xfrm>
          <a:prstGeom prst="rect">
            <a:avLst/>
          </a:prstGeom>
          <a:noFill/>
        </p:spPr>
      </p:pic>
      <p:sp>
        <p:nvSpPr>
          <p:cNvPr id="14" name="Овальная выноска 13"/>
          <p:cNvSpPr/>
          <p:nvPr/>
        </p:nvSpPr>
        <p:spPr>
          <a:xfrm>
            <a:off x="785813" y="2286000"/>
            <a:ext cx="5000625" cy="1214438"/>
          </a:xfrm>
          <a:prstGeom prst="wedgeEllipseCallout">
            <a:avLst>
              <a:gd name="adj1" fmla="val 59473"/>
              <a:gd name="adj2" fmla="val 7774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Давайте систематизируем наши знания и заполним таблицу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0"/>
            <a:ext cx="7429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ИСТОЧНИКИ ОПАСНЫХ СИТУАЦИЙ В ЖИЛИЩЕ И ИХ ПРИЧИНЫ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000107"/>
          <a:ext cx="8501122" cy="471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5572164"/>
              </a:tblGrid>
              <a:tr h="9274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Источники опасных ситуаций в жилище</a:t>
                      </a:r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Их причины</a:t>
                      </a:r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anchor="ctr"/>
                </a:tc>
              </a:tr>
              <a:tr h="631243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anchor="ctr"/>
                </a:tc>
              </a:tr>
              <a:tr h="631243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anchor="ctr"/>
                </a:tc>
              </a:tr>
              <a:tr h="631243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anchor="ctr"/>
                </a:tc>
              </a:tr>
              <a:tr h="631243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anchor="ctr"/>
                </a:tc>
              </a:tr>
              <a:tr h="631243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anchor="ctr"/>
                </a:tc>
              </a:tr>
              <a:tr h="631243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anchor="ctr"/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5813" y="2632075"/>
            <a:ext cx="1785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Пожар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2938" y="3214686"/>
            <a:ext cx="26431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Поражение электрическим током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10" y="3857628"/>
            <a:ext cx="2071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Взрыв газа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910" y="4572008"/>
            <a:ext cx="2071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Затопление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472" y="5143512"/>
            <a:ext cx="29289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Отравление (газом или химическими веществами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8596" y="2000240"/>
            <a:ext cx="3071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Разрушение строительных конструкций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00430" y="2541588"/>
            <a:ext cx="5429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Неисправная электропроводка, техника, неосторожное обращение с огнем, утечка газа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29058" y="3214686"/>
            <a:ext cx="3643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Несоблюдение инструкций, неисправность в электротехнике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71783" y="3857628"/>
            <a:ext cx="60722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Неисправность газовой плиты, </a:t>
            </a:r>
            <a:r>
              <a:rPr lang="ru-RU" b="1" dirty="0" err="1">
                <a:latin typeface="Calibri" pitchFamily="34" charset="0"/>
              </a:rPr>
              <a:t>невыключенная</a:t>
            </a:r>
            <a:r>
              <a:rPr lang="ru-RU" b="1" dirty="0">
                <a:latin typeface="Calibri" pitchFamily="34" charset="0"/>
              </a:rPr>
              <a:t> плита, оставление рабочий плиты без присмотра 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57535" y="4429132"/>
            <a:ext cx="57864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Разрыв трубы, батареи; стиральная машина, оставленная без присмотра; незакрытый кран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71868" y="5072074"/>
            <a:ext cx="535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Неосторожное обращение, нарушение инструкций, нарушение правил хранения, халатность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143208" y="1928802"/>
            <a:ext cx="6000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Взрыв, землетрясение, аварии в подземных коммуникациях</a:t>
            </a:r>
          </a:p>
        </p:txBody>
      </p:sp>
      <p:pic>
        <p:nvPicPr>
          <p:cNvPr id="21" name="Picture 2" descr="C:\Users\1\Documents\ОБЖ\Картинки\image11637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268908"/>
            <a:ext cx="2214546" cy="3589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ocuments\ОБЖ\0_8d6a8_c8c486d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097220"/>
          </a:xfrm>
          <a:prstGeom prst="rect">
            <a:avLst/>
          </a:prstGeom>
          <a:noFill/>
        </p:spPr>
      </p:pic>
      <p:sp>
        <p:nvSpPr>
          <p:cNvPr id="14" name="Овальная выноска 13"/>
          <p:cNvSpPr/>
          <p:nvPr/>
        </p:nvSpPr>
        <p:spPr>
          <a:xfrm>
            <a:off x="3428992" y="1142984"/>
            <a:ext cx="5000625" cy="2214563"/>
          </a:xfrm>
          <a:prstGeom prst="wedgeEllipseCallout">
            <a:avLst>
              <a:gd name="adj1" fmla="val -57318"/>
              <a:gd name="adj2" fmla="val 497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Задумывались ли вы раньше о том, сколько опасных ситуаций может возникнуть у нас под боком, в нашем жилище?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500042"/>
            <a:ext cx="8358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Arial Black" pitchFamily="34" charset="0"/>
                <a:cs typeface="Tahoma" pitchFamily="34" charset="0"/>
              </a:rPr>
              <a:t>ОСНОВЫ  БЕЗОПАСНОГО ПОВЕДЕНИЯ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444D26"/>
                </a:outerShdw>
              </a:effectLst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1285860"/>
            <a:ext cx="4143375" cy="64293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ПРЕДВИДЕТЬ  ОПАСНОСТЬ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2357430"/>
            <a:ext cx="4714879" cy="6429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ПО ВОЗМОЖНОСТИ ИЗБЕГАТЬ ЕЕ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3357562"/>
            <a:ext cx="5572164" cy="6429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НЕОБХОДИМОСТИ ДЕЙСТВОВАТЬ</a:t>
            </a:r>
          </a:p>
        </p:txBody>
      </p:sp>
      <p:pic>
        <p:nvPicPr>
          <p:cNvPr id="1026" name="Picture 2" descr="C:\Users\1\Documents\ОБЖ\Картинки\znajka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38"/>
            <a:ext cx="1929019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9" grpId="0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ocuments\ОБЖ\0_8d6a8_c8c486d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463710" cy="5643602"/>
          </a:xfrm>
          <a:prstGeom prst="rect">
            <a:avLst/>
          </a:prstGeom>
          <a:noFill/>
        </p:spPr>
      </p:pic>
      <p:sp>
        <p:nvSpPr>
          <p:cNvPr id="14" name="Овальная выноска 13"/>
          <p:cNvSpPr/>
          <p:nvPr/>
        </p:nvSpPr>
        <p:spPr>
          <a:xfrm>
            <a:off x="3071802" y="1285860"/>
            <a:ext cx="5000625" cy="1571626"/>
          </a:xfrm>
          <a:prstGeom prst="wedgeEllipseCallout">
            <a:avLst>
              <a:gd name="adj1" fmla="val -57318"/>
              <a:gd name="adj2" fmla="val 497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Объясните пословицы и попробуйте проиллюстрировать ее примерами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5918" y="500042"/>
            <a:ext cx="5500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Arial Black" pitchFamily="34" charset="0"/>
                <a:cs typeface="Arial" pitchFamily="34" charset="0"/>
              </a:rPr>
              <a:t>ДОМАШНЕЕ ЗАДАНИЕ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5984" y="3643314"/>
            <a:ext cx="5002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</a:rPr>
              <a:t>«Огонь – друг и враг человека»</a:t>
            </a:r>
            <a:endParaRPr lang="ru-RU" sz="2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00166" y="3071810"/>
            <a:ext cx="6716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</a:rPr>
              <a:t>«Водой пожар тушат, а умом - предотвратят»</a:t>
            </a:r>
            <a:endParaRPr lang="ru-RU" sz="24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0" name="Picture 2" descr="C:\Users\1\Documents\ОБЖ\Картинки\znajka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38"/>
            <a:ext cx="1929019" cy="35004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4357694"/>
            <a:ext cx="3835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Читать в учебнике стр.10-13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ocuments\ОБЖ\0_8d6a8_c8c486d5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1965" y="-222154"/>
            <a:ext cx="9285965" cy="61918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2571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Повторим тему   прошлого урока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9199149"/>
              </p:ext>
            </p:extLst>
          </p:nvPr>
        </p:nvGraphicFramePr>
        <p:xfrm>
          <a:off x="2428860" y="4143380"/>
          <a:ext cx="5715040" cy="1496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7653"/>
                <a:gridCol w="2807387"/>
              </a:tblGrid>
              <a:tr h="10150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Источники опасности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Зоны повышенной опасности</a:t>
                      </a:r>
                      <a:endParaRPr lang="ru-RU" sz="2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130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00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00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8150167"/>
              </p:ext>
            </p:extLst>
          </p:nvPr>
        </p:nvGraphicFramePr>
        <p:xfrm>
          <a:off x="285720" y="928670"/>
          <a:ext cx="842968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84"/>
              </a:tblGrid>
              <a:tr h="207170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Транспорт;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переходы через железнодорожные и трамвайные пути; стадионы, места массовых развлечений; промышленное производство; концентрация правонарушений;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вокзалы, рынки; загрязнение окружающей среды; автомобильные трассы; железные дороги,  дворы, пустыри, заброшенные дома.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Овальная выноска 6"/>
          <p:cNvSpPr/>
          <p:nvPr/>
        </p:nvSpPr>
        <p:spPr>
          <a:xfrm>
            <a:off x="3214678" y="1000108"/>
            <a:ext cx="5072062" cy="2500313"/>
          </a:xfrm>
          <a:prstGeom prst="wedgeEllipseCallout">
            <a:avLst>
              <a:gd name="adj1" fmla="val -57576"/>
              <a:gd name="adj2" fmla="val 555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Здравствуйте! 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Снова с вами я - профессор Галилео!   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Вы, наверное, помните, что на прошлом уроке мы говорили о городе и его опасностях?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3286116" y="1857364"/>
            <a:ext cx="5072062" cy="2500313"/>
          </a:xfrm>
          <a:prstGeom prst="wedgeEllipseCallout">
            <a:avLst>
              <a:gd name="adj1" fmla="val -57576"/>
              <a:gd name="adj2" fmla="val 555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Отлично!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Тогда я вам предлагаю ответить на вопросы маленького теста</a:t>
            </a:r>
          </a:p>
        </p:txBody>
      </p:sp>
      <p:pic>
        <p:nvPicPr>
          <p:cNvPr id="9" name="Picture 2" descr="C:\Users\1\Documents\ОБЖ\Картинки\znajka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2086477" cy="3786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971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ocuments\ОБЖ\0_8d6a8_c8c486d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72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57150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проверка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1472" y="1071546"/>
          <a:ext cx="8215370" cy="492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8215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Источники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опасности</a:t>
                      </a:r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Зоны повышенной опасности</a:t>
                      </a:r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21535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21535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21535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21535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21535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14480" y="2000240"/>
            <a:ext cx="1785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cs typeface="Arial" charset="0"/>
              </a:rPr>
              <a:t>Транспорт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14414" y="2714620"/>
            <a:ext cx="3000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cs typeface="Arial" charset="0"/>
              </a:rPr>
              <a:t>Железные дороги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4414" y="3357562"/>
            <a:ext cx="2786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cs typeface="Arial" charset="0"/>
              </a:rPr>
              <a:t>Промышленное производство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538" y="4286256"/>
            <a:ext cx="32861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cs typeface="Arial" charset="0"/>
              </a:rPr>
              <a:t>Загрязнение окружающей среды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538" y="5072074"/>
            <a:ext cx="3286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cs typeface="Arial" charset="0"/>
              </a:rPr>
              <a:t>Концентрация правонарушений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29190" y="1785926"/>
            <a:ext cx="371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cs typeface="Arial" charset="0"/>
              </a:rPr>
              <a:t>Стадионы, места массовых развлечений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72132" y="2714620"/>
            <a:ext cx="2357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cs typeface="Arial" charset="0"/>
              </a:rPr>
              <a:t>Вокзалы, рынки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86380" y="3286124"/>
            <a:ext cx="30718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cs typeface="Arial" charset="0"/>
              </a:rPr>
              <a:t>Дворы, пустыри, </a:t>
            </a:r>
          </a:p>
          <a:p>
            <a:pPr algn="ctr"/>
            <a:r>
              <a:rPr lang="ru-RU" sz="2400" b="1" dirty="0">
                <a:cs typeface="Arial" charset="0"/>
              </a:rPr>
              <a:t>заброшенные дома</a:t>
            </a:r>
            <a:r>
              <a:rPr lang="ru-RU" sz="2400" b="1" dirty="0">
                <a:latin typeface="Calibri" pitchFamily="34" charset="0"/>
              </a:rPr>
              <a:t>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72132" y="4286256"/>
            <a:ext cx="24288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cs typeface="Arial" charset="0"/>
              </a:rPr>
              <a:t>Автомобильные трассы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00628" y="5072074"/>
            <a:ext cx="3571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cs typeface="Arial" charset="0"/>
              </a:rPr>
              <a:t>Переходы через железнодорожные и </a:t>
            </a:r>
          </a:p>
          <a:p>
            <a:pPr algn="ctr"/>
            <a:r>
              <a:rPr lang="ru-RU" sz="2000" b="1" dirty="0">
                <a:cs typeface="Arial" charset="0"/>
              </a:rPr>
              <a:t>трамвайные пути</a:t>
            </a:r>
          </a:p>
        </p:txBody>
      </p:sp>
      <p:pic>
        <p:nvPicPr>
          <p:cNvPr id="4098" name="Picture 2" descr="C:\Users\1\Documents\ОБЖ\Картинки\image11637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857628"/>
            <a:ext cx="1851293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1\Documents\ОБЖ\0_8d6a8_c8c486d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0716"/>
            <a:ext cx="9178830" cy="6120444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3214678" y="1500174"/>
            <a:ext cx="5072062" cy="2500313"/>
          </a:xfrm>
          <a:prstGeom prst="wedgeEllipseCallout">
            <a:avLst>
              <a:gd name="adj1" fmla="val -57576"/>
              <a:gd name="adj2" fmla="val 555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Ну, а теперь, разделившись на команды, попробуйте отгадать мою шараду!!!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Из предложенных слов составьте предложение и запишите его в тетрадь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086753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ПОВТОРИМ ТЕМУ ПРОШЛОГО УРОКА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13" y="2928938"/>
            <a:ext cx="1714500" cy="5000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71813" y="3571875"/>
            <a:ext cx="1714500" cy="5000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ПРЕДВИДЕТЬ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29188" y="2928938"/>
            <a:ext cx="1714500" cy="5000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ОПАСНЫЕ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29188" y="3571875"/>
            <a:ext cx="1714500" cy="5000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86563" y="2928938"/>
            <a:ext cx="1714500" cy="5000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86563" y="3571875"/>
            <a:ext cx="1714500" cy="5000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</a:t>
            </a:r>
          </a:p>
        </p:txBody>
      </p:sp>
      <p:pic>
        <p:nvPicPr>
          <p:cNvPr id="17" name="Picture 2" descr="C:\Users\1\Documents\ОБЖ\Картинки\znajka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2086477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0347E-6 C 0.0151 -0.04859 0.03038 -0.09718 0.00069 -0.11777 C -0.029 -0.1386 -0.14393 -0.14392 -0.17796 -0.12402 C -0.21181 -0.10389 -0.20782 -0.05114 -0.20348 0.00208 " pathEditMode="relative" rAng="0" ptsTypes="aa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7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208 C -0.00277 -0.0324 -0.0052 -0.06688 0.00365 -0.08841 C 0.01251 -0.10993 0.02101 -0.12034 0.05313 -0.12682 C 0.08525 -0.1333 0.17101 -0.14927 0.19636 -0.12798 C 0.22171 -0.10669 0.20365 -0.02037 0.20521 0.00116 " pathEditMode="relative" rAng="0" ptsTypes="aaaaA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7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347 C -0.0125 -0.07288 -0.02257 -0.14924 0.004 -0.18626 C 0.03056 -0.22328 0.12292 -0.23554 0.15677 -0.21934 C 0.19063 -0.20315 0.19879 -0.14623 0.20712 -0.08931 " pathEditMode="relative" rAng="0" ptsTypes="aaaA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12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94633E-6 C 0.01007 0.06917 0.02014 0.13833 -0.00174 0.1728 C -0.02361 0.20727 -0.07135 0.20056 -0.13125 0.20634 C -0.19115 0.21213 -0.31441 0.22554 -0.36076 0.2075 C -0.40712 0.18946 -0.40833 0.14389 -0.40955 0.09855 " pathEditMode="relative" rAng="0" ptsTypes="aaaaA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579 C 0.01336 0.0391 0.02708 0.07264 -0.00209 0.08929 C -0.03125 0.10595 -0.14115 0.11983 -0.175 0.10549 C -0.20886 0.09114 -0.2073 0.04719 -0.20556 0.00347 " pathEditMode="relative" rAng="0" ptsTypes="aaaA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0486 C -0.01649 0.04141 -0.02951 0.07819 0.00625 0.09762 C 0.04202 0.11705 0.14775 0.11913 0.21146 0.12191 C 0.27518 0.12469 0.35591 0.13325 0.38889 0.11381 C 0.42188 0.09438 0.40625 0.02406 0.40973 0.00602 " pathEditMode="relative" rAng="0" ptsTypes="aaaaA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ocuments\ОБЖ\0_8d6a8_c8c486d5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70" y="357166"/>
            <a:ext cx="8417160" cy="5612562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3214688" y="2000250"/>
            <a:ext cx="5072062" cy="2500313"/>
          </a:xfrm>
          <a:prstGeom prst="wedgeEllipseCallout">
            <a:avLst>
              <a:gd name="adj1" fmla="val -57576"/>
              <a:gd name="adj2" fmla="val 555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Молодцы!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Вы отлично справились с заданием!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А теперь послушайте стихи и ответьте мне – о чем сегодня пойдет речь?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 ЧЕМ ЭТИ СТИХИ?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3214688" y="2000250"/>
            <a:ext cx="5072062" cy="2500313"/>
          </a:xfrm>
          <a:prstGeom prst="wedgeEllipseCallout">
            <a:avLst>
              <a:gd name="adj1" fmla="val -57576"/>
              <a:gd name="adj2" fmla="val 555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Вот мой дом, моя квартира,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Здесь учусь, играю, сплю.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Вы ответьте мне, ребята,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В безопасности живу?</a:t>
            </a:r>
          </a:p>
        </p:txBody>
      </p:sp>
      <p:pic>
        <p:nvPicPr>
          <p:cNvPr id="7" name="Picture 2" descr="C:\Users\1\Documents\ОБЖ\Картинки\znajka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2165212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ОБЖ\0_8d6a8_c8c486d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70" y="357166"/>
            <a:ext cx="8417160" cy="56125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714356"/>
            <a:ext cx="3424238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ТЕМА УРОКА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1857364"/>
            <a:ext cx="4654550" cy="2041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1F497D"/>
                  </a:outerShdw>
                </a:effectLst>
                <a:latin typeface="Mistral" pitchFamily="66" charset="0"/>
                <a:cs typeface="Tahoma" pitchFamily="34" charset="0"/>
              </a:rPr>
              <a:t>ЖИЛИЩЕ ЧЕЛОВЕКА </a:t>
            </a:r>
          </a:p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1F497D"/>
                  </a:outerShdw>
                </a:effectLst>
                <a:latin typeface="Mistral" pitchFamily="66" charset="0"/>
                <a:cs typeface="Tahoma" pitchFamily="34" charset="0"/>
              </a:rPr>
              <a:t>И ОСОБЕННОСТИ </a:t>
            </a:r>
          </a:p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1F497D"/>
                  </a:outerShdw>
                </a:effectLst>
                <a:latin typeface="Mistral" pitchFamily="66" charset="0"/>
                <a:cs typeface="Tahoma" pitchFamily="34" charset="0"/>
              </a:rPr>
              <a:t>ЖИЗНЕОБЕСПЕЧЕНИЯ </a:t>
            </a:r>
          </a:p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1F497D"/>
                  </a:outerShdw>
                </a:effectLst>
                <a:latin typeface="Mistral" pitchFamily="66" charset="0"/>
                <a:cs typeface="Tahoma" pitchFamily="34" charset="0"/>
              </a:rPr>
              <a:t>ЖИЛИЩА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ОБЖ\0_8d6a8_c8c486d5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972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 ДРЕВНЕГО ЧЕЛОВЕКА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1\Documents\ОБЖ\nichego-ne-hochet-dela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000108"/>
            <a:ext cx="6131910" cy="4555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ocuments\ОБЖ\0_8d6a8_c8c486d5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0716"/>
            <a:ext cx="9178830" cy="61204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 ЧЕЛОВЕКА НАЧАЛА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ВЕКА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1\Documents\ОБЖ\111182834_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214422"/>
            <a:ext cx="6132479" cy="4071966"/>
          </a:xfrm>
          <a:prstGeom prst="rect">
            <a:avLst/>
          </a:prstGeom>
          <a:noFill/>
        </p:spPr>
      </p:pic>
      <p:pic>
        <p:nvPicPr>
          <p:cNvPr id="5" name="Рисунок 4" descr="утюг.gif"/>
          <p:cNvPicPr>
            <a:picLocks noChangeAspect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285720" y="3929066"/>
            <a:ext cx="1571625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3779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6" name="Рисунок 5" descr="лампа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714356"/>
            <a:ext cx="1382712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3779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  СОВРЕМЕННОГО  ЧЕЛОВЕКА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098" name="Picture 2" descr="C:\Users\1\Documents\ОБЖ\1417423213__mg_91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191250" cy="4124325"/>
          </a:xfrm>
          <a:prstGeom prst="rect">
            <a:avLst/>
          </a:prstGeom>
          <a:noFill/>
        </p:spPr>
      </p:pic>
      <p:pic>
        <p:nvPicPr>
          <p:cNvPr id="4099" name="Picture 3" descr="C:\Users\1\Documents\ОБЖ\kak-vybrat-televizo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2357422" cy="2504761"/>
          </a:xfrm>
          <a:prstGeom prst="rect">
            <a:avLst/>
          </a:prstGeom>
          <a:noFill/>
        </p:spPr>
      </p:pic>
      <p:pic>
        <p:nvPicPr>
          <p:cNvPr id="4100" name="Picture 4" descr="C:\Users\1\Documents\ОБЖ\pylesos_gorenje_vcm_1621_r.jpg"/>
          <p:cNvPicPr>
            <a:picLocks noChangeAspect="1" noChangeArrowheads="1"/>
          </p:cNvPicPr>
          <p:nvPr/>
        </p:nvPicPr>
        <p:blipFill>
          <a:blip r:embed="rId4" cstate="print"/>
          <a:srcRect l="22448" r="24490" b="-935"/>
          <a:stretch>
            <a:fillRect/>
          </a:stretch>
        </p:blipFill>
        <p:spPr bwMode="auto">
          <a:xfrm>
            <a:off x="357158" y="4286232"/>
            <a:ext cx="1857388" cy="2571768"/>
          </a:xfrm>
          <a:prstGeom prst="rect">
            <a:avLst/>
          </a:prstGeom>
          <a:noFill/>
        </p:spPr>
      </p:pic>
      <p:pic>
        <p:nvPicPr>
          <p:cNvPr id="4101" name="Picture 5" descr="C:\Users\1\Documents\ОБЖ\sm_electrolux.jpg"/>
          <p:cNvPicPr>
            <a:picLocks noChangeAspect="1" noChangeArrowheads="1"/>
          </p:cNvPicPr>
          <p:nvPr/>
        </p:nvPicPr>
        <p:blipFill>
          <a:blip r:embed="rId5"/>
          <a:srcRect l="15000" t="5000" r="12500" b="1250"/>
          <a:stretch>
            <a:fillRect/>
          </a:stretch>
        </p:blipFill>
        <p:spPr bwMode="auto">
          <a:xfrm>
            <a:off x="7072330" y="4429132"/>
            <a:ext cx="1878324" cy="2428868"/>
          </a:xfrm>
          <a:prstGeom prst="rect">
            <a:avLst/>
          </a:prstGeom>
          <a:noFill/>
        </p:spPr>
      </p:pic>
      <p:pic>
        <p:nvPicPr>
          <p:cNvPr id="4102" name="Picture 6" descr="C:\Users\1\Documents\ОБЖ\bea9e66609908d7beaa9b9198e7172a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4324" y="3071810"/>
            <a:ext cx="1209676" cy="120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4" name="Picture 8" descr="C:\Users\1\Documents\ОБЖ\1_pre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429000"/>
            <a:ext cx="1643074" cy="1391137"/>
          </a:xfrm>
          <a:prstGeom prst="rect">
            <a:avLst/>
          </a:prstGeom>
          <a:noFill/>
        </p:spPr>
      </p:pic>
      <p:pic>
        <p:nvPicPr>
          <p:cNvPr id="4105" name="Picture 9" descr="C:\Users\1\Documents\ОБЖ\163247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4627" y="1071546"/>
            <a:ext cx="2499373" cy="1909757"/>
          </a:xfrm>
          <a:prstGeom prst="rect">
            <a:avLst/>
          </a:prstGeom>
          <a:noFill/>
        </p:spPr>
      </p:pic>
      <p:pic>
        <p:nvPicPr>
          <p:cNvPr id="12" name="Рисунок 11" descr="УМЫВАЛЬНИК.gif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5210172"/>
            <a:ext cx="1624016" cy="1647828"/>
          </a:xfrm>
          <a:prstGeom prst="rect">
            <a:avLst/>
          </a:prstGeom>
          <a:noFill/>
          <a:ln>
            <a:noFill/>
          </a:ln>
          <a:effectLst>
            <a:outerShdw dist="103779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УНИТАЗ.gif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5214950"/>
            <a:ext cx="1308104" cy="1643050"/>
          </a:xfrm>
          <a:prstGeom prst="rect">
            <a:avLst/>
          </a:prstGeom>
          <a:noFill/>
          <a:ln>
            <a:noFill/>
          </a:ln>
          <a:effectLst>
            <a:outerShdw dist="103779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439</Words>
  <Application>Microsoft Office PowerPoint</Application>
  <PresentationFormat>Экран (4:3)</PresentationFormat>
  <Paragraphs>94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«Жилище человека и особенности его жизнеобеспечения» </vt:lpstr>
      <vt:lpstr>Повторим тему   прошлого урока</vt:lpstr>
      <vt:lpstr>проверка</vt:lpstr>
      <vt:lpstr>ПОВТОРИМ ТЕМУ ПРОШЛОГО УРОКА</vt:lpstr>
      <vt:lpstr>О ЧЕМ ЭТИ СТИХИ?</vt:lpstr>
      <vt:lpstr>ТЕМА УРОКА</vt:lpstr>
      <vt:lpstr>БЫТ ДРЕВНЕГО ЧЕЛОВЕКА </vt:lpstr>
      <vt:lpstr>БЫТ ЧЕЛОВЕКА НАЧАЛА XX ВЕКА </vt:lpstr>
      <vt:lpstr>БЫТ  СОВРЕМЕННОГО  ЧЕЛОВЕКА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«Жилище человека и особенности его жизнеобеспечения»        5 класс</dc:title>
  <dc:creator>1</dc:creator>
  <cp:lastModifiedBy>1</cp:lastModifiedBy>
  <cp:revision>25</cp:revision>
  <dcterms:created xsi:type="dcterms:W3CDTF">2017-09-22T11:33:41Z</dcterms:created>
  <dcterms:modified xsi:type="dcterms:W3CDTF">2017-10-03T17:15:54Z</dcterms:modified>
</cp:coreProperties>
</file>