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>
              <a:spcBef>
                <a:spcPts val="799"/>
              </a:spcBef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320"/>
            <a:ext cx="8229600" cy="5299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>
              <a:spcBef>
                <a:spcPts val="799"/>
              </a:spcBef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latin typeface="Calibri"/>
              </a:rPr>
              <a:t>Click to edit the title text format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Click to edit the outline text format</a:t>
            </a:r>
          </a:p>
          <a:p>
            <a:pPr marL="742680" lvl="1" indent="-285480">
              <a:spcBef>
                <a:spcPts val="7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Second Outline Level</a:t>
            </a:r>
          </a:p>
          <a:p>
            <a:pPr marL="1143000" lvl="2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Third Outline Level</a:t>
            </a:r>
          </a:p>
          <a:p>
            <a:pPr marL="1600200" lvl="3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Fourth Outline Level</a:t>
            </a:r>
          </a:p>
          <a:p>
            <a:pPr marL="2057400" lvl="4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Fifth Outline Level</a:t>
            </a:r>
          </a:p>
          <a:p>
            <a:pPr marL="2057400" lvl="5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Sixth Outline Level</a:t>
            </a:r>
          </a:p>
          <a:p>
            <a:pPr marL="2057400" lvl="6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Seventh Outline Level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456840" y="6356520"/>
            <a:ext cx="2133720" cy="36504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r>
              <a:rPr lang="en-US" sz="1200" b="0" strike="noStrike" spc="-1">
                <a:solidFill>
                  <a:srgbClr val="898989"/>
                </a:solidFill>
                <a:latin typeface="Calibri"/>
              </a:rPr>
              <a:t>&lt;date/time&gt;</a:t>
            </a:r>
            <a:endParaRPr lang="en-US" sz="1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840" cy="36504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6552720" y="6356520"/>
            <a:ext cx="2133720" cy="36504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r"/>
            <a:fld id="{E6D5243C-17E6-47CF-A293-E9923E04FFB6}" type="slidenum">
              <a:rPr lang="en-US" sz="1200" b="0" strike="noStrike" spc="-1">
                <a:solidFill>
                  <a:srgbClr val="898989"/>
                </a:solidFill>
                <a:latin typeface="Calibri"/>
              </a:rPr>
              <a:t>‹#›</a:t>
            </a:fld>
            <a:endParaRPr lang="en-US" sz="1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ustomShape 1"/>
          <p:cNvSpPr/>
          <p:nvPr/>
        </p:nvSpPr>
        <p:spPr>
          <a:xfrm>
            <a:off x="4356000" y="1484280"/>
            <a:ext cx="4643640" cy="38725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/>
            <a:r>
              <a:rPr lang="en-US" sz="2800" b="1" strike="noStrike" spc="-1">
                <a:solidFill>
                  <a:srgbClr val="000000"/>
                </a:solidFill>
                <a:latin typeface="Calibri"/>
              </a:rPr>
              <a:t>Презентация по ОБЖ </a:t>
            </a: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  <a:p>
            <a:pPr algn="ctr"/>
            <a:r>
              <a:rPr lang="en-US" sz="2800" b="1" strike="noStrike" spc="-1">
                <a:solidFill>
                  <a:srgbClr val="000000"/>
                </a:solidFill>
                <a:latin typeface="Calibri"/>
              </a:rPr>
              <a:t>7 класс</a:t>
            </a:r>
            <a:r>
              <a:rPr lang="en-US" sz="2400" b="1" strike="noStrike" spc="-1">
                <a:solidFill>
                  <a:srgbClr val="000000"/>
                </a:solidFill>
                <a:latin typeface="Calibri"/>
              </a:rPr>
              <a:t> 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algn="ctr">
              <a:lnSpc>
                <a:spcPct val="100000"/>
              </a:lnSpc>
            </a:pPr>
            <a:r>
              <a:rPr lang="en-US" sz="3200" b="1" strike="noStrike" spc="-1">
                <a:solidFill>
                  <a:srgbClr val="1F497D"/>
                </a:solidFill>
                <a:latin typeface="Broadway"/>
              </a:rPr>
              <a:t>   </a:t>
            </a:r>
            <a:r>
              <a:rPr lang="en-US" sz="3200" b="1" strike="noStrike" spc="-1">
                <a:solidFill>
                  <a:srgbClr val="A50021"/>
                </a:solidFill>
                <a:latin typeface="Broadway"/>
              </a:rPr>
              <a:t>«</a:t>
            </a:r>
            <a:r>
              <a:rPr lang="en-US" sz="2800" b="1" strike="noStrike" spc="-1">
                <a:solidFill>
                  <a:srgbClr val="A50021"/>
                </a:solidFill>
                <a:latin typeface="Broadway"/>
              </a:rPr>
              <a:t>Различные природные</a:t>
            </a: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  <a:p>
            <a:pPr algn="ctr">
              <a:lnSpc>
                <a:spcPct val="100000"/>
              </a:lnSpc>
            </a:pPr>
            <a:r>
              <a:rPr lang="en-US" sz="2800" b="1" strike="noStrike" spc="-1">
                <a:solidFill>
                  <a:srgbClr val="A50021"/>
                </a:solidFill>
                <a:latin typeface="Broadway"/>
              </a:rPr>
              <a:t>   явления и причины их  </a:t>
            </a: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  <a:p>
            <a:pPr algn="ctr">
              <a:lnSpc>
                <a:spcPct val="100000"/>
              </a:lnSpc>
            </a:pPr>
            <a:r>
              <a:rPr lang="en-US" sz="2800" b="1" strike="noStrike" spc="-1">
                <a:solidFill>
                  <a:srgbClr val="A50021"/>
                </a:solidFill>
                <a:latin typeface="Broadway"/>
              </a:rPr>
              <a:t>   возникновения.»</a:t>
            </a: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CustomShape 2"/>
          <p:cNvSpPr/>
          <p:nvPr/>
        </p:nvSpPr>
        <p:spPr>
          <a:xfrm>
            <a:off x="1257480" y="6165720"/>
            <a:ext cx="181822" cy="463846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>
            <a:spAutoFit/>
          </a:bodyPr>
          <a:lstStyle/>
          <a:p>
            <a:endParaRPr lang="en-US" sz="2400" b="0" strike="noStrike" spc="-1" dirty="0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43" name="Рисунок 9" descr="Рисунок1.JPG"/>
          <p:cNvPicPr/>
          <p:nvPr/>
        </p:nvPicPr>
        <p:blipFill>
          <a:blip r:embed="rId2"/>
          <a:stretch/>
        </p:blipFill>
        <p:spPr>
          <a:xfrm>
            <a:off x="0" y="1071720"/>
            <a:ext cx="4305240" cy="49528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CustomShape 1"/>
          <p:cNvSpPr/>
          <p:nvPr/>
        </p:nvSpPr>
        <p:spPr>
          <a:xfrm>
            <a:off x="29880" y="0"/>
            <a:ext cx="5923080" cy="611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>
            <a:spAutoFit/>
          </a:bodyPr>
          <a:lstStyle/>
          <a:p>
            <a:r>
              <a:rPr lang="en-US" sz="3400" b="1" strike="noStrike" spc="-1">
                <a:solidFill>
                  <a:srgbClr val="000000"/>
                </a:solidFill>
                <a:latin typeface="Calibri"/>
              </a:rPr>
              <a:t>Зоны </a:t>
            </a:r>
            <a:r>
              <a:rPr lang="en-US" sz="3400" b="1" strike="noStrike" spc="-1">
                <a:solidFill>
                  <a:srgbClr val="4F6228"/>
                </a:solidFill>
                <a:latin typeface="Calibri"/>
              </a:rPr>
              <a:t>сейсмической </a:t>
            </a:r>
            <a:r>
              <a:rPr lang="en-US" sz="3400" b="1" strike="noStrike" spc="-1">
                <a:solidFill>
                  <a:srgbClr val="953735"/>
                </a:solidFill>
                <a:latin typeface="Calibri"/>
              </a:rPr>
              <a:t>опасности</a:t>
            </a:r>
            <a:endParaRPr lang="en-US" sz="3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TextShape 2"/>
          <p:cNvSpPr txBox="1"/>
          <p:nvPr/>
        </p:nvSpPr>
        <p:spPr>
          <a:xfrm>
            <a:off x="4643280" y="714240"/>
            <a:ext cx="4500720" cy="585792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342720" indent="-342720">
              <a:spcBef>
                <a:spcPts val="598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Пятую часть территории Российской Федерации занимают зоны сейсмической опасности (зоны, где существует опасность землетрясений). По данным МЧС России, наиболее сейсмически опасными остаются территории Северного Кавказа, Сахалина, Камчатки и Курильских островов. </a:t>
            </a:r>
          </a:p>
          <a:p>
            <a:pPr marL="342720" indent="-342720">
              <a:spcBef>
                <a:spcPts val="598"/>
              </a:spcBef>
              <a:buClr>
                <a:srgbClr val="000000"/>
              </a:buClr>
              <a:buFont typeface="Arial"/>
              <a:buChar char="•"/>
            </a:pP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69" name="Рисунок 7" descr="Рисунок11.jpg"/>
          <p:cNvPicPr/>
          <p:nvPr/>
        </p:nvPicPr>
        <p:blipFill>
          <a:blip r:embed="rId2"/>
          <a:stretch/>
        </p:blipFill>
        <p:spPr>
          <a:xfrm>
            <a:off x="928800" y="928800"/>
            <a:ext cx="3571920" cy="5083200"/>
          </a:xfrm>
          <a:prstGeom prst="rect">
            <a:avLst/>
          </a:prstGeom>
          <a:ln w="9360">
            <a:solidFill>
              <a:srgbClr val="000000"/>
            </a:solidFill>
            <a:miter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CustomShape 1"/>
          <p:cNvSpPr/>
          <p:nvPr/>
        </p:nvSpPr>
        <p:spPr>
          <a:xfrm>
            <a:off x="29880" y="0"/>
            <a:ext cx="5923080" cy="611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>
            <a:spAutoFit/>
          </a:bodyPr>
          <a:lstStyle/>
          <a:p>
            <a:r>
              <a:rPr lang="en-US" sz="3400" b="1" strike="noStrike" spc="-1">
                <a:solidFill>
                  <a:srgbClr val="000000"/>
                </a:solidFill>
                <a:latin typeface="Calibri"/>
              </a:rPr>
              <a:t>Зоны </a:t>
            </a:r>
            <a:r>
              <a:rPr lang="en-US" sz="3400" b="1" strike="noStrike" spc="-1">
                <a:solidFill>
                  <a:srgbClr val="4F6228"/>
                </a:solidFill>
                <a:latin typeface="Calibri"/>
              </a:rPr>
              <a:t>сейсмической </a:t>
            </a:r>
            <a:r>
              <a:rPr lang="en-US" sz="3400" b="1" strike="noStrike" spc="-1">
                <a:solidFill>
                  <a:srgbClr val="953735"/>
                </a:solidFill>
                <a:latin typeface="Calibri"/>
              </a:rPr>
              <a:t>опасности</a:t>
            </a:r>
            <a:endParaRPr lang="en-US" sz="34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71" name="Рисунок 7" descr="Рисунок12.jpg"/>
          <p:cNvPicPr/>
          <p:nvPr/>
        </p:nvPicPr>
        <p:blipFill>
          <a:blip r:embed="rId2"/>
          <a:stretch/>
        </p:blipFill>
        <p:spPr>
          <a:xfrm>
            <a:off x="571680" y="571680"/>
            <a:ext cx="8224560" cy="6190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CustomShape 1"/>
          <p:cNvSpPr/>
          <p:nvPr/>
        </p:nvSpPr>
        <p:spPr>
          <a:xfrm>
            <a:off x="7920" y="0"/>
            <a:ext cx="2504880" cy="611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>
            <a:spAutoFit/>
          </a:bodyPr>
          <a:lstStyle/>
          <a:p>
            <a:r>
              <a:rPr lang="en-US" sz="3400" b="1" strike="noStrike" spc="-1">
                <a:solidFill>
                  <a:srgbClr val="000000"/>
                </a:solidFill>
                <a:latin typeface="Calibri"/>
              </a:rPr>
              <a:t>На</a:t>
            </a:r>
            <a:r>
              <a:rPr lang="en-US" sz="3400" b="1" strike="noStrike" spc="-1">
                <a:solidFill>
                  <a:srgbClr val="4F6228"/>
                </a:solidFill>
                <a:latin typeface="Calibri"/>
              </a:rPr>
              <a:t>вод</a:t>
            </a:r>
            <a:r>
              <a:rPr lang="en-US" sz="3400" b="1" strike="noStrike" spc="-1">
                <a:solidFill>
                  <a:srgbClr val="953735"/>
                </a:solidFill>
                <a:latin typeface="Calibri"/>
              </a:rPr>
              <a:t>нения</a:t>
            </a:r>
            <a:endParaRPr lang="en-US" sz="3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TextShape 2"/>
          <p:cNvSpPr txBox="1"/>
          <p:nvPr/>
        </p:nvSpPr>
        <p:spPr>
          <a:xfrm>
            <a:off x="4572000" y="714240"/>
            <a:ext cx="4572000" cy="585792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342720" indent="-342720">
              <a:spcBef>
                <a:spcPts val="598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Одними из наиболее часто повторяющихся стихийных бедствий являются наводнения. В России затоплению наводнениями подвержена территория общей площадью 400 тыс. кв. км. Ежегодно затапливается около 50 тыс. кв. км. </a:t>
            </a:r>
          </a:p>
          <a:p>
            <a:pPr marL="342720" indent="-342720">
              <a:spcBef>
                <a:spcPts val="598"/>
              </a:spcBef>
              <a:buClr>
                <a:srgbClr val="000000"/>
              </a:buClr>
              <a:buFont typeface="Arial"/>
              <a:buChar char="•"/>
            </a:pP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74" name="Рисунок 5" descr="Рисунок13.jpg"/>
          <p:cNvPicPr/>
          <p:nvPr/>
        </p:nvPicPr>
        <p:blipFill>
          <a:blip r:embed="rId2"/>
          <a:stretch/>
        </p:blipFill>
        <p:spPr>
          <a:xfrm>
            <a:off x="214200" y="857160"/>
            <a:ext cx="4286520" cy="25718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CustomShape 1"/>
          <p:cNvSpPr/>
          <p:nvPr/>
        </p:nvSpPr>
        <p:spPr>
          <a:xfrm>
            <a:off x="4320" y="0"/>
            <a:ext cx="1753200" cy="611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>
            <a:spAutoFit/>
          </a:bodyPr>
          <a:lstStyle/>
          <a:p>
            <a:r>
              <a:rPr lang="en-US" sz="3400" b="1" strike="noStrike" spc="-1">
                <a:solidFill>
                  <a:srgbClr val="000000"/>
                </a:solidFill>
                <a:latin typeface="Calibri"/>
              </a:rPr>
              <a:t>По</a:t>
            </a:r>
            <a:r>
              <a:rPr lang="en-US" sz="3400" b="1" strike="noStrike" spc="-1">
                <a:solidFill>
                  <a:srgbClr val="4F6228"/>
                </a:solidFill>
                <a:latin typeface="Calibri"/>
              </a:rPr>
              <a:t>жа</a:t>
            </a:r>
            <a:r>
              <a:rPr lang="en-US" sz="3400" b="1" strike="noStrike" spc="-1">
                <a:solidFill>
                  <a:srgbClr val="953735"/>
                </a:solidFill>
                <a:latin typeface="Calibri"/>
              </a:rPr>
              <a:t>ры</a:t>
            </a:r>
            <a:endParaRPr lang="en-US" sz="3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TextShape 2"/>
          <p:cNvSpPr txBox="1"/>
          <p:nvPr/>
        </p:nvSpPr>
        <p:spPr>
          <a:xfrm>
            <a:off x="213840" y="5143680"/>
            <a:ext cx="8929800" cy="142848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86000"/>
          </a:bodyPr>
          <a:lstStyle/>
          <a:p>
            <a:pPr marL="342720" indent="-342720">
              <a:spcBef>
                <a:spcPts val="598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Сложная пожарная обстановка постоянно складывается в лесах Российской Федерации в летние месяцы. В </a:t>
            </a: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20</a:t>
            </a:r>
            <a:r>
              <a:rPr lang="en-US" sz="1800" b="0" strike="noStrike" spc="-1">
                <a:solidFill>
                  <a:srgbClr val="000000"/>
                </a:solidFill>
                <a:latin typeface="Arial"/>
              </a:rPr>
              <a:t>11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 г. на территории России было зарегистрировано 32,5 тыс. лесных пожаров. </a:t>
            </a:r>
          </a:p>
          <a:p>
            <a:pPr marL="342720" indent="-342720">
              <a:spcBef>
                <a:spcPts val="598"/>
              </a:spcBef>
              <a:buClr>
                <a:srgbClr val="000000"/>
              </a:buClr>
              <a:buFont typeface="Arial"/>
              <a:buChar char="•"/>
            </a:pP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77" name="Рисунок 6" descr="Рисунок14.jpg"/>
          <p:cNvPicPr/>
          <p:nvPr/>
        </p:nvPicPr>
        <p:blipFill>
          <a:blip r:embed="rId2"/>
          <a:stretch/>
        </p:blipFill>
        <p:spPr>
          <a:xfrm>
            <a:off x="1643040" y="642960"/>
            <a:ext cx="5715000" cy="4286160"/>
          </a:xfrm>
          <a:prstGeom prst="rect">
            <a:avLst/>
          </a:prstGeom>
          <a:ln w="9360">
            <a:solidFill>
              <a:srgbClr val="000000"/>
            </a:solidFill>
            <a:miter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CustomShape 1"/>
          <p:cNvSpPr/>
          <p:nvPr/>
        </p:nvSpPr>
        <p:spPr>
          <a:xfrm>
            <a:off x="24480" y="0"/>
            <a:ext cx="7178760" cy="611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>
            <a:spAutoFit/>
          </a:bodyPr>
          <a:lstStyle/>
          <a:p>
            <a:r>
              <a:rPr lang="en-US" sz="3400" b="1" strike="noStrike" spc="-1">
                <a:solidFill>
                  <a:srgbClr val="000000"/>
                </a:solidFill>
                <a:latin typeface="Calibri"/>
              </a:rPr>
              <a:t>Систематизация </a:t>
            </a:r>
            <a:r>
              <a:rPr lang="en-US" sz="3400" b="1" strike="noStrike" spc="-1">
                <a:solidFill>
                  <a:srgbClr val="4F6228"/>
                </a:solidFill>
                <a:latin typeface="Calibri"/>
              </a:rPr>
              <a:t>природных </a:t>
            </a:r>
            <a:r>
              <a:rPr lang="en-US" sz="3400" b="1" strike="noStrike" spc="-1">
                <a:solidFill>
                  <a:srgbClr val="953735"/>
                </a:solidFill>
                <a:latin typeface="Calibri"/>
              </a:rPr>
              <a:t>явлений</a:t>
            </a:r>
            <a:endParaRPr lang="en-US" sz="3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TextShape 2"/>
          <p:cNvSpPr txBox="1"/>
          <p:nvPr/>
        </p:nvSpPr>
        <p:spPr>
          <a:xfrm>
            <a:off x="2857680" y="714240"/>
            <a:ext cx="6286320" cy="585792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97000"/>
          </a:bodyPr>
          <a:lstStyle/>
          <a:p>
            <a:pPr marL="342720" indent="-342720">
              <a:spcBef>
                <a:spcPts val="598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Различные природные явления, которые оказывают влияние на безопасность жизнедеятельности человека, по месту их возникновения можно разделить на: </a:t>
            </a:r>
          </a:p>
          <a:p>
            <a:pPr marL="342720" indent="-342720">
              <a:spcBef>
                <a:spcPts val="598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геологические (землетрясения, извержения вулканов, оползни, обвалы и снежные лавины); </a:t>
            </a:r>
          </a:p>
          <a:p>
            <a:pPr marL="342720" indent="-342720">
              <a:spcBef>
                <a:spcPts val="598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метеорологические (ураганы, бури, смерчи);</a:t>
            </a:r>
          </a:p>
          <a:p>
            <a:pPr marL="342720" indent="-342720">
              <a:spcBef>
                <a:spcPts val="598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 гидрологические (наводнения, сели, цунами); </a:t>
            </a:r>
          </a:p>
          <a:p>
            <a:pPr marL="342720" indent="-342720">
              <a:spcBef>
                <a:spcPts val="598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биологические (лесные и торфяные пожары, эпидемии, эпизоотии, эпифитотии); </a:t>
            </a:r>
          </a:p>
          <a:p>
            <a:pPr marL="342720" indent="-342720">
              <a:spcBef>
                <a:spcPts val="598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космические. </a:t>
            </a:r>
          </a:p>
          <a:p>
            <a:pPr marL="342720" indent="-342720">
              <a:spcBef>
                <a:spcPts val="598"/>
              </a:spcBef>
              <a:buClr>
                <a:srgbClr val="000000"/>
              </a:buClr>
              <a:buFont typeface="Arial"/>
              <a:buChar char="•"/>
            </a:pP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80" name="Рисунок 5" descr="iCAE6V47I.jpg"/>
          <p:cNvPicPr/>
          <p:nvPr/>
        </p:nvPicPr>
        <p:blipFill>
          <a:blip r:embed="rId2"/>
          <a:stretch/>
        </p:blipFill>
        <p:spPr>
          <a:xfrm>
            <a:off x="1000080" y="1571760"/>
            <a:ext cx="1785960" cy="1344600"/>
          </a:xfrm>
          <a:prstGeom prst="rect">
            <a:avLst/>
          </a:prstGeom>
          <a:ln w="9360">
            <a:solidFill>
              <a:srgbClr val="000000"/>
            </a:solidFill>
            <a:miter/>
          </a:ln>
        </p:spPr>
      </p:pic>
      <p:pic>
        <p:nvPicPr>
          <p:cNvPr id="81" name="Рисунок 9" descr="iCAS1P2OE.jpg"/>
          <p:cNvPicPr/>
          <p:nvPr/>
        </p:nvPicPr>
        <p:blipFill>
          <a:blip r:embed="rId3"/>
          <a:stretch/>
        </p:blipFill>
        <p:spPr>
          <a:xfrm>
            <a:off x="214200" y="4857840"/>
            <a:ext cx="1785960" cy="1346040"/>
          </a:xfrm>
          <a:prstGeom prst="rect">
            <a:avLst/>
          </a:prstGeom>
          <a:ln w="9360">
            <a:solidFill>
              <a:srgbClr val="000000"/>
            </a:solidFill>
            <a:miter/>
          </a:ln>
        </p:spPr>
      </p:pic>
      <p:pic>
        <p:nvPicPr>
          <p:cNvPr id="82" name="Рисунок 10" descr="iCAS2YLH5.jpg"/>
          <p:cNvPicPr/>
          <p:nvPr/>
        </p:nvPicPr>
        <p:blipFill>
          <a:blip r:embed="rId4"/>
          <a:stretch/>
        </p:blipFill>
        <p:spPr>
          <a:xfrm>
            <a:off x="142920" y="2786040"/>
            <a:ext cx="1803240" cy="1214640"/>
          </a:xfrm>
          <a:prstGeom prst="rect">
            <a:avLst/>
          </a:prstGeom>
          <a:ln w="9360">
            <a:solidFill>
              <a:srgbClr val="FFFFFF"/>
            </a:solidFill>
            <a:miter/>
          </a:ln>
        </p:spPr>
      </p:pic>
      <p:pic>
        <p:nvPicPr>
          <p:cNvPr id="83" name="Рисунок 3" descr="iCA33X9MZ.jpg"/>
          <p:cNvPicPr/>
          <p:nvPr/>
        </p:nvPicPr>
        <p:blipFill>
          <a:blip r:embed="rId5"/>
          <a:stretch/>
        </p:blipFill>
        <p:spPr>
          <a:xfrm>
            <a:off x="214200" y="571680"/>
            <a:ext cx="1785960" cy="1225440"/>
          </a:xfrm>
          <a:prstGeom prst="rect">
            <a:avLst/>
          </a:prstGeom>
          <a:ln w="9360">
            <a:solidFill>
              <a:srgbClr val="FFFFFF"/>
            </a:solidFill>
            <a:miter/>
          </a:ln>
        </p:spPr>
      </p:pic>
      <p:pic>
        <p:nvPicPr>
          <p:cNvPr id="84" name="Рисунок 6" descr="iCAHW6I84.jpg"/>
          <p:cNvPicPr/>
          <p:nvPr/>
        </p:nvPicPr>
        <p:blipFill>
          <a:blip r:embed="rId6"/>
          <a:stretch/>
        </p:blipFill>
        <p:spPr>
          <a:xfrm>
            <a:off x="1071720" y="3714840"/>
            <a:ext cx="1785960" cy="1346040"/>
          </a:xfrm>
          <a:prstGeom prst="rect">
            <a:avLst/>
          </a:prstGeom>
          <a:ln w="9360">
            <a:solidFill>
              <a:srgbClr val="FFFFFF"/>
            </a:solidFill>
            <a:miter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CustomShape 1"/>
          <p:cNvSpPr/>
          <p:nvPr/>
        </p:nvSpPr>
        <p:spPr>
          <a:xfrm>
            <a:off x="18000" y="0"/>
            <a:ext cx="3823200" cy="611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>
            <a:spAutoFit/>
          </a:bodyPr>
          <a:lstStyle/>
          <a:p>
            <a:r>
              <a:rPr lang="en-US" sz="3400" b="1" strike="noStrike" spc="-1">
                <a:solidFill>
                  <a:srgbClr val="000000"/>
                </a:solidFill>
                <a:latin typeface="Calibri"/>
              </a:rPr>
              <a:t>Вопросы </a:t>
            </a:r>
            <a:r>
              <a:rPr lang="en-US" sz="3400" b="1" strike="noStrike" spc="-1">
                <a:solidFill>
                  <a:srgbClr val="4F6228"/>
                </a:solidFill>
                <a:latin typeface="Calibri"/>
              </a:rPr>
              <a:t>и </a:t>
            </a:r>
            <a:r>
              <a:rPr lang="en-US" sz="3400" b="1" strike="noStrike" spc="-1">
                <a:solidFill>
                  <a:srgbClr val="953735"/>
                </a:solidFill>
                <a:latin typeface="Calibri"/>
              </a:rPr>
              <a:t>задания</a:t>
            </a:r>
            <a:endParaRPr lang="en-US" sz="3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6" name="TextShape 2"/>
          <p:cNvSpPr txBox="1"/>
          <p:nvPr/>
        </p:nvSpPr>
        <p:spPr>
          <a:xfrm>
            <a:off x="0" y="2285640"/>
            <a:ext cx="9144000" cy="40719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342720" indent="-342720">
              <a:spcBef>
                <a:spcPts val="598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Назовите оболочки Земли. </a:t>
            </a:r>
          </a:p>
          <a:p>
            <a:pPr marL="342720" indent="-342720">
              <a:spcBef>
                <a:spcPts val="598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Объясните, что является причиной возникновения различных природных явлений на Земле. </a:t>
            </a:r>
          </a:p>
          <a:p>
            <a:pPr marL="342720" indent="-342720">
              <a:spcBef>
                <a:spcPts val="598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З. Перечислите основные природные явления, которые оказывают влияние на безопасность жизнедеятельности человека. </a:t>
            </a:r>
          </a:p>
          <a:p>
            <a:pPr marL="342720" indent="-342720">
              <a:spcBef>
                <a:spcPts val="598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В дневник безопасности запишите наиболее характерные природные явления, которые случаются в регионе вашего проживания в различное время года. Коротко опишите их основные признаки и последствия, к которым они привели. </a:t>
            </a:r>
          </a:p>
          <a:p>
            <a:pPr marL="342720" indent="-342720">
              <a:spcBef>
                <a:spcPts val="598"/>
              </a:spcBef>
              <a:buClr>
                <a:srgbClr val="000000"/>
              </a:buClr>
              <a:buFont typeface="Arial"/>
              <a:buChar char="•"/>
            </a:pP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87" name="Рисунок 5" descr="Рисунок2.jpg"/>
          <p:cNvPicPr/>
          <p:nvPr/>
        </p:nvPicPr>
        <p:blipFill>
          <a:blip r:embed="rId2"/>
          <a:stretch/>
        </p:blipFill>
        <p:spPr>
          <a:xfrm>
            <a:off x="7500960" y="214200"/>
            <a:ext cx="1428840" cy="1305000"/>
          </a:xfrm>
          <a:prstGeom prst="rect">
            <a:avLst/>
          </a:prstGeom>
          <a:ln w="9360">
            <a:solidFill>
              <a:srgbClr val="7F7F7F"/>
            </a:solidFill>
            <a:miter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Рисунок 11" descr="1.JPG"/>
          <p:cNvPicPr/>
          <p:nvPr/>
        </p:nvPicPr>
        <p:blipFill>
          <a:blip r:embed="rId2"/>
          <a:stretch/>
        </p:blipFill>
        <p:spPr>
          <a:xfrm>
            <a:off x="2295360" y="0"/>
            <a:ext cx="6848640" cy="4600440"/>
          </a:xfrm>
          <a:prstGeom prst="rect">
            <a:avLst/>
          </a:prstGeom>
          <a:ln>
            <a:noFill/>
          </a:ln>
        </p:spPr>
      </p:pic>
      <p:sp>
        <p:nvSpPr>
          <p:cNvPr id="45" name="CustomShape 1"/>
          <p:cNvSpPr/>
          <p:nvPr/>
        </p:nvSpPr>
        <p:spPr>
          <a:xfrm>
            <a:off x="16200" y="0"/>
            <a:ext cx="3245760" cy="611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>
            <a:spAutoFit/>
          </a:bodyPr>
          <a:lstStyle/>
          <a:p>
            <a:r>
              <a:rPr lang="en-US" sz="3400" b="1" strike="noStrike" spc="-1">
                <a:solidFill>
                  <a:srgbClr val="000000"/>
                </a:solidFill>
                <a:latin typeface="Calibri"/>
              </a:rPr>
              <a:t>Строение </a:t>
            </a:r>
            <a:r>
              <a:rPr lang="en-US" sz="3400" b="1" strike="noStrike" spc="-1">
                <a:solidFill>
                  <a:srgbClr val="4F6228"/>
                </a:solidFill>
                <a:latin typeface="Calibri"/>
              </a:rPr>
              <a:t>Зем</a:t>
            </a:r>
            <a:r>
              <a:rPr lang="en-US" sz="3400" b="1" strike="noStrike" spc="-1">
                <a:solidFill>
                  <a:srgbClr val="953735"/>
                </a:solidFill>
                <a:latin typeface="Calibri"/>
              </a:rPr>
              <a:t>ли</a:t>
            </a:r>
            <a:endParaRPr lang="en-US" sz="3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6" name="TextShape 2"/>
          <p:cNvSpPr txBox="1"/>
          <p:nvPr/>
        </p:nvSpPr>
        <p:spPr>
          <a:xfrm>
            <a:off x="0" y="4500720"/>
            <a:ext cx="9144000" cy="235728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342720" indent="-342720">
              <a:spcBef>
                <a:spcPts val="598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Из курса географии вам известно, что Земля - это небольшое космическое тело, часть Солнечной системы. Земля состоит из нескольких оболочек, или сфер. В центре Земли находится ядро, которое окружено мантией. Верхняя, твердая оболочка Земли называется земной корой. Земная кора и верхняя часть мантии составляют оболочку которая называется </a:t>
            </a:r>
            <a:r>
              <a:rPr lang="en-US" sz="2400" b="1" i="1" strike="noStrike" spc="-1">
                <a:solidFill>
                  <a:srgbClr val="376092"/>
                </a:solidFill>
                <a:latin typeface="Calibri"/>
              </a:rPr>
              <a:t>литосферой</a:t>
            </a:r>
            <a:r>
              <a:rPr lang="en-US" sz="2400" b="1" strike="noStrike" spc="-1">
                <a:solidFill>
                  <a:srgbClr val="000000"/>
                </a:solidFill>
                <a:latin typeface="Calibri"/>
              </a:rPr>
              <a:t>. 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598"/>
              </a:spcBef>
              <a:buClr>
                <a:srgbClr val="000000"/>
              </a:buClr>
              <a:buFont typeface="Arial"/>
              <a:buChar char="•"/>
            </a:pP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CustomShape 1"/>
          <p:cNvSpPr/>
          <p:nvPr/>
        </p:nvSpPr>
        <p:spPr>
          <a:xfrm>
            <a:off x="3960" y="0"/>
            <a:ext cx="2280960" cy="611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>
            <a:spAutoFit/>
          </a:bodyPr>
          <a:lstStyle/>
          <a:p>
            <a:r>
              <a:rPr lang="en-US" sz="3400" b="1" strike="noStrike" spc="-1">
                <a:solidFill>
                  <a:srgbClr val="000000"/>
                </a:solidFill>
                <a:latin typeface="Calibri"/>
              </a:rPr>
              <a:t>Атм</a:t>
            </a:r>
            <a:r>
              <a:rPr lang="en-US" sz="3400" b="1" strike="noStrike" spc="-1">
                <a:solidFill>
                  <a:srgbClr val="4F6228"/>
                </a:solidFill>
                <a:latin typeface="Calibri"/>
              </a:rPr>
              <a:t>ос</a:t>
            </a:r>
            <a:r>
              <a:rPr lang="en-US" sz="3400" b="1" strike="noStrike" spc="-1">
                <a:solidFill>
                  <a:srgbClr val="953735"/>
                </a:solidFill>
                <a:latin typeface="Calibri"/>
              </a:rPr>
              <a:t>фера</a:t>
            </a:r>
            <a:endParaRPr lang="en-US" sz="3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8" name="TextShape 2"/>
          <p:cNvSpPr txBox="1"/>
          <p:nvPr/>
        </p:nvSpPr>
        <p:spPr>
          <a:xfrm>
            <a:off x="4957920" y="642600"/>
            <a:ext cx="4186080" cy="378612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342720" indent="-342720">
              <a:spcBef>
                <a:spcPts val="598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Самая верхняя, газовая оболочка нашей планеты называется атмосферой. </a:t>
            </a:r>
            <a:r>
              <a:rPr lang="en-US" sz="2400" b="1" i="1" strike="noStrike" spc="-1">
                <a:solidFill>
                  <a:srgbClr val="0070C0"/>
                </a:solidFill>
                <a:latin typeface="Calibri"/>
              </a:rPr>
              <a:t>Атмосфера</a:t>
            </a:r>
            <a:r>
              <a:rPr lang="en-US" sz="2400" b="1" strike="noStrike" spc="-1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- это самая легкая и наиболее подвижная оболочка, она находится в непрерывном взаимодействии с остальными оболочками Земли. </a:t>
            </a:r>
          </a:p>
          <a:p>
            <a:pPr marL="342720" indent="-342720">
              <a:spcBef>
                <a:spcPts val="598"/>
              </a:spcBef>
              <a:buClr>
                <a:srgbClr val="000000"/>
              </a:buClr>
              <a:buFont typeface="Arial"/>
              <a:buChar char="•"/>
            </a:pP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49" name="Рисунок 5" descr="Рисунок4.jpg"/>
          <p:cNvPicPr/>
          <p:nvPr/>
        </p:nvPicPr>
        <p:blipFill>
          <a:blip r:embed="rId2"/>
          <a:stretch/>
        </p:blipFill>
        <p:spPr>
          <a:xfrm>
            <a:off x="214200" y="642960"/>
            <a:ext cx="4762440" cy="3214800"/>
          </a:xfrm>
          <a:prstGeom prst="rect">
            <a:avLst/>
          </a:prstGeom>
          <a:ln w="9360">
            <a:solidFill>
              <a:srgbClr val="7F7F7F"/>
            </a:solidFill>
            <a:miter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CustomShape 1"/>
          <p:cNvSpPr/>
          <p:nvPr/>
        </p:nvSpPr>
        <p:spPr>
          <a:xfrm>
            <a:off x="2160" y="0"/>
            <a:ext cx="2454840" cy="611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>
            <a:spAutoFit/>
          </a:bodyPr>
          <a:lstStyle/>
          <a:p>
            <a:r>
              <a:rPr lang="en-US" sz="3400" b="1" strike="noStrike" spc="-1">
                <a:solidFill>
                  <a:srgbClr val="000000"/>
                </a:solidFill>
                <a:latin typeface="Calibri"/>
              </a:rPr>
              <a:t>Гидро</a:t>
            </a:r>
            <a:r>
              <a:rPr lang="en-US" sz="3400" b="1" strike="noStrike" spc="-1">
                <a:solidFill>
                  <a:srgbClr val="4F6228"/>
                </a:solidFill>
                <a:latin typeface="Calibri"/>
              </a:rPr>
              <a:t>с</a:t>
            </a:r>
            <a:r>
              <a:rPr lang="en-US" sz="3400" b="1" strike="noStrike" spc="-1">
                <a:solidFill>
                  <a:srgbClr val="953735"/>
                </a:solidFill>
                <a:latin typeface="Calibri"/>
              </a:rPr>
              <a:t>фера</a:t>
            </a:r>
            <a:endParaRPr lang="en-US" sz="3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TextShape 2"/>
          <p:cNvSpPr txBox="1"/>
          <p:nvPr/>
        </p:nvSpPr>
        <p:spPr>
          <a:xfrm>
            <a:off x="4572000" y="285840"/>
            <a:ext cx="4572000" cy="628632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97000"/>
          </a:bodyPr>
          <a:lstStyle/>
          <a:p>
            <a:pPr marL="342720" indent="-342720">
              <a:spcBef>
                <a:spcPts val="598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Все воды Земли, находящиеся в жидком, твердом и газообразном состоянии, составляют гидросферу. Мировой океан - главный хранитель воды. Облака на небе, дождь и снег, реки и озера, родники - все это частицы Мирового океана, лишь временно покинувшие его. </a:t>
            </a:r>
          </a:p>
          <a:p>
            <a:pPr marL="342720" indent="-342720">
              <a:spcBef>
                <a:spcPts val="598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Вода в нормальных земных условиях может находиться в трех состояниях: жидком, твердом, газообразном, что обеспечивает проникновение воды во все оболочки Земли. </a:t>
            </a:r>
          </a:p>
          <a:p>
            <a:pPr marL="342720" indent="-342720">
              <a:spcBef>
                <a:spcPts val="598"/>
              </a:spcBef>
              <a:buClr>
                <a:srgbClr val="000000"/>
              </a:buClr>
              <a:buFont typeface="Arial"/>
              <a:buChar char="•"/>
            </a:pP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52" name="Рисунок 5" descr="Рисунок5.jpg"/>
          <p:cNvPicPr/>
          <p:nvPr/>
        </p:nvPicPr>
        <p:blipFill>
          <a:blip r:embed="rId2"/>
          <a:stretch/>
        </p:blipFill>
        <p:spPr>
          <a:xfrm>
            <a:off x="214200" y="571680"/>
            <a:ext cx="3714840" cy="5124240"/>
          </a:xfrm>
          <a:prstGeom prst="rect">
            <a:avLst/>
          </a:prstGeom>
          <a:ln w="9360">
            <a:solidFill>
              <a:srgbClr val="17375E"/>
            </a:solidFill>
            <a:miter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CustomShape 1"/>
          <p:cNvSpPr/>
          <p:nvPr/>
        </p:nvSpPr>
        <p:spPr>
          <a:xfrm>
            <a:off x="12240" y="0"/>
            <a:ext cx="2025000" cy="611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>
            <a:spAutoFit/>
          </a:bodyPr>
          <a:lstStyle/>
          <a:p>
            <a:r>
              <a:rPr lang="en-US" sz="3400" b="1" strike="noStrike" spc="-1">
                <a:solidFill>
                  <a:srgbClr val="000000"/>
                </a:solidFill>
                <a:latin typeface="Calibri"/>
              </a:rPr>
              <a:t>Био</a:t>
            </a:r>
            <a:r>
              <a:rPr lang="en-US" sz="3400" b="1" strike="noStrike" spc="-1">
                <a:solidFill>
                  <a:srgbClr val="4F6228"/>
                </a:solidFill>
                <a:latin typeface="Calibri"/>
              </a:rPr>
              <a:t>с</a:t>
            </a:r>
            <a:r>
              <a:rPr lang="en-US" sz="3400" b="1" strike="noStrike" spc="-1">
                <a:solidFill>
                  <a:srgbClr val="953735"/>
                </a:solidFill>
                <a:latin typeface="Calibri"/>
              </a:rPr>
              <a:t>фера</a:t>
            </a:r>
            <a:endParaRPr lang="en-US" sz="3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4" name="TextShape 2"/>
          <p:cNvSpPr txBox="1"/>
          <p:nvPr/>
        </p:nvSpPr>
        <p:spPr>
          <a:xfrm>
            <a:off x="4643280" y="714240"/>
            <a:ext cx="4500720" cy="585792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97000"/>
          </a:bodyPr>
          <a:lstStyle/>
          <a:p>
            <a:pPr marL="342720" indent="-342720">
              <a:spcBef>
                <a:spcPts val="598"/>
              </a:spcBef>
              <a:buClr>
                <a:srgbClr val="376092"/>
              </a:buClr>
              <a:buFont typeface="Arial"/>
              <a:buChar char="•"/>
            </a:pPr>
            <a:r>
              <a:rPr lang="en-US" sz="2400" b="1" i="1" strike="noStrike" spc="-1">
                <a:solidFill>
                  <a:srgbClr val="376092"/>
                </a:solidFill>
                <a:latin typeface="Calibri"/>
              </a:rPr>
              <a:t>Биосфера</a:t>
            </a:r>
            <a:r>
              <a:rPr lang="en-US" sz="2400" b="1" strike="noStrike" spc="-1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- это область существования и жизнедеятельности всех живых организмов, населяющих Землю. Биосфера - область активной жизни, охватывающая нижнюю часть атмосферы, гидросферу и верхнюю часть литосферы. В биосфере живые организмы и среда их обитания органически связаны и взаимодействуют друг с другом, образуя целостную динамичную систему. </a:t>
            </a:r>
          </a:p>
          <a:p>
            <a:pPr marL="342720" indent="-342720">
              <a:spcBef>
                <a:spcPts val="598"/>
              </a:spcBef>
              <a:buClr>
                <a:srgbClr val="000000"/>
              </a:buClr>
              <a:buFont typeface="Arial"/>
              <a:buChar char="•"/>
            </a:pP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55" name="Рисунок 7" descr="Рисунок6.jpg"/>
          <p:cNvPicPr/>
          <p:nvPr/>
        </p:nvPicPr>
        <p:blipFill>
          <a:blip r:embed="rId2"/>
          <a:stretch/>
        </p:blipFill>
        <p:spPr>
          <a:xfrm>
            <a:off x="214200" y="714240"/>
            <a:ext cx="4286520" cy="27054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CustomShape 1"/>
          <p:cNvSpPr/>
          <p:nvPr/>
        </p:nvSpPr>
        <p:spPr>
          <a:xfrm>
            <a:off x="16920" y="0"/>
            <a:ext cx="8416440" cy="611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>
            <a:spAutoFit/>
          </a:bodyPr>
          <a:lstStyle/>
          <a:p>
            <a:r>
              <a:rPr lang="en-US" sz="3400" b="1" strike="noStrike" spc="-1">
                <a:solidFill>
                  <a:srgbClr val="000000"/>
                </a:solidFill>
                <a:latin typeface="Calibri"/>
              </a:rPr>
              <a:t>Геологические </a:t>
            </a:r>
            <a:r>
              <a:rPr lang="en-US" sz="3400" b="1" strike="noStrike" spc="-1">
                <a:solidFill>
                  <a:srgbClr val="4F6228"/>
                </a:solidFill>
                <a:latin typeface="Calibri"/>
              </a:rPr>
              <a:t>оболочки и геосферы </a:t>
            </a:r>
            <a:r>
              <a:rPr lang="en-US" sz="3400" b="1" strike="noStrike" spc="-1">
                <a:solidFill>
                  <a:srgbClr val="953735"/>
                </a:solidFill>
                <a:latin typeface="Calibri"/>
              </a:rPr>
              <a:t>Земли</a:t>
            </a:r>
            <a:endParaRPr lang="en-US" sz="34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57" name="Рисунок 11" descr="Рисунок7.gif"/>
          <p:cNvPicPr/>
          <p:nvPr/>
        </p:nvPicPr>
        <p:blipFill>
          <a:blip r:embed="rId2"/>
          <a:stretch/>
        </p:blipFill>
        <p:spPr>
          <a:xfrm>
            <a:off x="1000080" y="500040"/>
            <a:ext cx="7072200" cy="63723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CustomShape 1"/>
          <p:cNvSpPr/>
          <p:nvPr/>
        </p:nvSpPr>
        <p:spPr>
          <a:xfrm>
            <a:off x="28800" y="0"/>
            <a:ext cx="6211440" cy="611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>
            <a:spAutoFit/>
          </a:bodyPr>
          <a:lstStyle/>
          <a:p>
            <a:r>
              <a:rPr lang="en-US" sz="3400" b="1" strike="noStrike" spc="-1">
                <a:solidFill>
                  <a:srgbClr val="000000"/>
                </a:solidFill>
                <a:latin typeface="Calibri"/>
              </a:rPr>
              <a:t>Круговороты </a:t>
            </a:r>
            <a:r>
              <a:rPr lang="en-US" sz="3400" b="1" strike="noStrike" spc="-1">
                <a:solidFill>
                  <a:srgbClr val="4F6228"/>
                </a:solidFill>
                <a:latin typeface="Calibri"/>
              </a:rPr>
              <a:t>веществ и </a:t>
            </a:r>
            <a:r>
              <a:rPr lang="en-US" sz="3400" b="1" strike="noStrike" spc="-1">
                <a:solidFill>
                  <a:srgbClr val="953735"/>
                </a:solidFill>
                <a:latin typeface="Calibri"/>
              </a:rPr>
              <a:t>энергии</a:t>
            </a:r>
            <a:endParaRPr lang="en-US" sz="3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9" name="TextShape 2"/>
          <p:cNvSpPr txBox="1"/>
          <p:nvPr/>
        </p:nvSpPr>
        <p:spPr>
          <a:xfrm>
            <a:off x="213840" y="4929120"/>
            <a:ext cx="8929800" cy="16430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342720" indent="-342720">
              <a:spcBef>
                <a:spcPts val="598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В этих оболочках происходят различные круговороты веществ и энергии: круговороты и движения в земной коре (в литосфере), воздушные круговороты в атмосфере, круговороты воды и круговороты в, биосфере (биологические круговороты). </a:t>
            </a:r>
          </a:p>
          <a:p>
            <a:pPr marL="342720" indent="-342720">
              <a:spcBef>
                <a:spcPts val="598"/>
              </a:spcBef>
              <a:buClr>
                <a:srgbClr val="000000"/>
              </a:buClr>
              <a:buFont typeface="Arial"/>
              <a:buChar char="•"/>
            </a:pP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60" name="Рисунок 5" descr="Рисунок8.jpg"/>
          <p:cNvPicPr/>
          <p:nvPr/>
        </p:nvPicPr>
        <p:blipFill>
          <a:blip r:embed="rId2"/>
          <a:stretch/>
        </p:blipFill>
        <p:spPr>
          <a:xfrm>
            <a:off x="1357200" y="714240"/>
            <a:ext cx="6093000" cy="41436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CustomShape 1"/>
          <p:cNvSpPr/>
          <p:nvPr/>
        </p:nvSpPr>
        <p:spPr>
          <a:xfrm>
            <a:off x="28800" y="0"/>
            <a:ext cx="6211440" cy="611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>
            <a:spAutoFit/>
          </a:bodyPr>
          <a:lstStyle/>
          <a:p>
            <a:r>
              <a:rPr lang="en-US" sz="3400" b="1" strike="noStrike" spc="-1">
                <a:solidFill>
                  <a:srgbClr val="000000"/>
                </a:solidFill>
                <a:latin typeface="Calibri"/>
              </a:rPr>
              <a:t>Круговороты </a:t>
            </a:r>
            <a:r>
              <a:rPr lang="en-US" sz="3400" b="1" strike="noStrike" spc="-1">
                <a:solidFill>
                  <a:srgbClr val="4F6228"/>
                </a:solidFill>
                <a:latin typeface="Calibri"/>
              </a:rPr>
              <a:t>веществ и </a:t>
            </a:r>
            <a:r>
              <a:rPr lang="en-US" sz="3400" b="1" strike="noStrike" spc="-1">
                <a:solidFill>
                  <a:srgbClr val="953735"/>
                </a:solidFill>
                <a:latin typeface="Calibri"/>
              </a:rPr>
              <a:t>энергии</a:t>
            </a:r>
            <a:endParaRPr lang="en-US" sz="3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TextShape 2"/>
          <p:cNvSpPr txBox="1"/>
          <p:nvPr/>
        </p:nvSpPr>
        <p:spPr>
          <a:xfrm>
            <a:off x="5428800" y="714240"/>
            <a:ext cx="3714840" cy="585792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342720" indent="-342720">
              <a:spcBef>
                <a:spcPts val="598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Круговороты характеризуют жизнь нашей планеты в процессе ее развития и сопровождаются различными природными явлениями, оказывающими существенное влияние на безопасность жизнедеятельности человека. </a:t>
            </a:r>
          </a:p>
          <a:p>
            <a:pPr marL="342720" indent="-342720">
              <a:spcBef>
                <a:spcPts val="598"/>
              </a:spcBef>
              <a:buClr>
                <a:srgbClr val="000000"/>
              </a:buClr>
              <a:buFont typeface="Arial"/>
              <a:buChar char="•"/>
            </a:pP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63" name="Рисунок 7" descr="Рисунок9.jpg"/>
          <p:cNvPicPr/>
          <p:nvPr/>
        </p:nvPicPr>
        <p:blipFill>
          <a:blip r:embed="rId2"/>
          <a:stretch/>
        </p:blipFill>
        <p:spPr>
          <a:xfrm>
            <a:off x="303120" y="928800"/>
            <a:ext cx="5054760" cy="3571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CustomShape 1"/>
          <p:cNvSpPr/>
          <p:nvPr/>
        </p:nvSpPr>
        <p:spPr>
          <a:xfrm>
            <a:off x="24840" y="0"/>
            <a:ext cx="5784480" cy="611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>
            <a:spAutoFit/>
          </a:bodyPr>
          <a:lstStyle/>
          <a:p>
            <a:r>
              <a:rPr lang="en-US" sz="3400" b="1" strike="noStrike" spc="-1">
                <a:solidFill>
                  <a:srgbClr val="000000"/>
                </a:solidFill>
                <a:latin typeface="Calibri"/>
              </a:rPr>
              <a:t>Опасные </a:t>
            </a:r>
            <a:r>
              <a:rPr lang="en-US" sz="3400" b="1" strike="noStrike" spc="-1">
                <a:solidFill>
                  <a:srgbClr val="4F6228"/>
                </a:solidFill>
                <a:latin typeface="Calibri"/>
              </a:rPr>
              <a:t>природные </a:t>
            </a:r>
            <a:r>
              <a:rPr lang="en-US" sz="3400" b="1" strike="noStrike" spc="-1">
                <a:solidFill>
                  <a:srgbClr val="953735"/>
                </a:solidFill>
                <a:latin typeface="Calibri"/>
              </a:rPr>
              <a:t>явления</a:t>
            </a:r>
            <a:endParaRPr lang="en-US" sz="3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TextShape 2"/>
          <p:cNvSpPr txBox="1"/>
          <p:nvPr/>
        </p:nvSpPr>
        <p:spPr>
          <a:xfrm>
            <a:off x="4572000" y="714240"/>
            <a:ext cx="4572000" cy="585792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342720" indent="-342720">
              <a:spcBef>
                <a:spcPts val="598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На территории России наблюдается более З0 видов опасных природных явлений. Наиболее разрушительными из них являются: </a:t>
            </a:r>
          </a:p>
          <a:p>
            <a:pPr marL="342720" indent="-342720">
              <a:spcBef>
                <a:spcPts val="598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наводнения, </a:t>
            </a:r>
          </a:p>
          <a:p>
            <a:pPr marL="342720" indent="-342720">
              <a:spcBef>
                <a:spcPts val="598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землетрясения, </a:t>
            </a:r>
          </a:p>
          <a:p>
            <a:pPr marL="342720" indent="-342720">
              <a:spcBef>
                <a:spcPts val="598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оползни, </a:t>
            </a:r>
          </a:p>
          <a:p>
            <a:pPr marL="342720" indent="-342720">
              <a:spcBef>
                <a:spcPts val="598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сели, </a:t>
            </a:r>
          </a:p>
          <a:p>
            <a:pPr marL="342720" indent="-342720">
              <a:spcBef>
                <a:spcPts val="598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снежные лавины, </a:t>
            </a:r>
          </a:p>
          <a:p>
            <a:pPr marL="342720" indent="-342720">
              <a:spcBef>
                <a:spcPts val="598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ураганы, </a:t>
            </a:r>
          </a:p>
          <a:p>
            <a:pPr marL="342720" indent="-342720">
              <a:spcBef>
                <a:spcPts val="598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штормовые ветры, </a:t>
            </a:r>
          </a:p>
          <a:p>
            <a:pPr marL="342720" indent="-342720">
              <a:spcBef>
                <a:spcPts val="598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смерчи и другие природные явления. </a:t>
            </a:r>
          </a:p>
          <a:p>
            <a:pPr marL="342720" indent="-342720">
              <a:spcBef>
                <a:spcPts val="598"/>
              </a:spcBef>
              <a:buClr>
                <a:srgbClr val="000000"/>
              </a:buClr>
              <a:buFont typeface="Arial"/>
              <a:buChar char="•"/>
            </a:pP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66" name="Рисунок 8" descr="Рисунок10.jpg"/>
          <p:cNvPicPr/>
          <p:nvPr/>
        </p:nvPicPr>
        <p:blipFill>
          <a:blip r:embed="rId2"/>
          <a:stretch/>
        </p:blipFill>
        <p:spPr>
          <a:xfrm>
            <a:off x="500040" y="857160"/>
            <a:ext cx="3971880" cy="5342040"/>
          </a:xfrm>
          <a:prstGeom prst="rect">
            <a:avLst/>
          </a:prstGeom>
          <a:ln w="9360">
            <a:solidFill>
              <a:srgbClr val="17375E"/>
            </a:solidFill>
            <a:miter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</TotalTime>
  <Words>594</Words>
  <Application>Microsoft Office PowerPoint</Application>
  <PresentationFormat>Экран (4:3)</PresentationFormat>
  <Paragraphs>50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subject/>
  <dc:creator>svg</dc:creator>
  <dc:description/>
  <cp:lastModifiedBy>Пользователь</cp:lastModifiedBy>
  <cp:revision>34</cp:revision>
  <dcterms:created xsi:type="dcterms:W3CDTF">2011-09-01T08:06:30Z</dcterms:created>
  <dcterms:modified xsi:type="dcterms:W3CDTF">2020-09-02T10:46:35Z</dcterms:modified>
  <dc:language>en-US</dc:language>
</cp:coreProperties>
</file>