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3F6A1-2F27-4AED-943B-440A19943AD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2E993-183F-4B64-8DE6-72516AFE0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0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E993-183F-4B64-8DE6-72516AFE0E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8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E1DA970-B0E2-4C1A-94CC-964A175F4767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EBF18D-3BC5-44B4-B896-0988C211F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88;&#1072;&#1074;&#1080;&#1090;&#1077;&#1083;&#1100;&#1089;&#1090;&#1074;&#1086;.&#1088;&#1092;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mchs.gov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orguefile.com/" TargetMode="External"/><Relationship Id="rId5" Type="http://schemas.openxmlformats.org/officeDocument/2006/relationships/hyperlink" Target="http://www.yandex.ru/" TargetMode="External"/><Relationship Id="rId4" Type="http://schemas.openxmlformats.org/officeDocument/2006/relationships/hyperlink" Target="http://64.mchs.gov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96" y="2957493"/>
            <a:ext cx="1021262" cy="99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56183"/>
            <a:ext cx="1155014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836712"/>
            <a:ext cx="5976664" cy="1584176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Мчс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России - федеральный орган управления в области защиты населения и территорий от </a:t>
            </a:r>
            <a:r>
              <a:rPr lang="ru-RU" sz="2400" b="1" dirty="0" err="1" smtClean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чс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преподаватель </a:t>
            </a:r>
            <a:r>
              <a:rPr lang="ru-RU" sz="1400" b="1" dirty="0" smtClean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ОБЖ</a:t>
            </a:r>
            <a:br>
              <a:rPr lang="ru-RU" sz="1400" b="1" dirty="0" smtClean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400" b="1" dirty="0" smtClean="0">
                <a:solidFill>
                  <a:schemeClr val="bg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Деев В. С. </a:t>
            </a:r>
            <a:endParaRPr lang="ru-RU" sz="2000" b="1" dirty="0">
              <a:solidFill>
                <a:schemeClr val="bg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1619672" cy="1152128"/>
          </a:xfrm>
          <a:prstGeom prst="roundRect">
            <a:avLst>
              <a:gd name="adj" fmla="val 195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75856" y="188640"/>
            <a:ext cx="5652120" cy="461665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«</a:t>
            </a:r>
            <a:r>
              <a:rPr lang="ru-RU" sz="2400" b="1" i="1" dirty="0">
                <a:solidFill>
                  <a:schemeClr val="bg1"/>
                </a:solidFill>
              </a:rPr>
              <a:t>Предотвращение. Спасение. Помощь»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4442"/>
            <a:ext cx="1155014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5" y="2994442"/>
            <a:ext cx="1190456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77982"/>
            <a:ext cx="1021262" cy="99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23854"/>
            <a:ext cx="1155014" cy="91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36" y="3964419"/>
            <a:ext cx="1023829" cy="991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29" y="4969746"/>
            <a:ext cx="1023829" cy="999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70" y="980729"/>
            <a:ext cx="1406901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57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04856" cy="5544616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solidFill>
                  <a:schemeClr val="tx1"/>
                </a:solidFill>
              </a:rPr>
              <a:t>В зависимости от масштабов распространения и тяжести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2600" b="1" dirty="0" smtClean="0">
                <a:solidFill>
                  <a:schemeClr val="tx1"/>
                </a:solidFill>
              </a:rPr>
              <a:t>последствий </a:t>
            </a:r>
            <a:r>
              <a:rPr lang="ru-RU" sz="2600" b="1" dirty="0">
                <a:solidFill>
                  <a:schemeClr val="tx1"/>
                </a:solidFill>
              </a:rPr>
              <a:t>ЧС </a:t>
            </a:r>
            <a:r>
              <a:rPr lang="ru-RU" sz="2600" b="1" dirty="0" smtClean="0">
                <a:solidFill>
                  <a:schemeClr val="tx1"/>
                </a:solidFill>
              </a:rPr>
              <a:t>может быть :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* ЛОКАЛЬНОЙ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* </a:t>
            </a:r>
            <a:r>
              <a:rPr lang="ru-RU" sz="2000" b="1" dirty="0" smtClean="0">
                <a:solidFill>
                  <a:schemeClr val="tx1"/>
                </a:solidFill>
              </a:rPr>
              <a:t>МЕСТНОЙ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* </a:t>
            </a:r>
            <a:r>
              <a:rPr lang="ru-RU" sz="2000" b="1" dirty="0" smtClean="0">
                <a:solidFill>
                  <a:schemeClr val="tx1"/>
                </a:solidFill>
              </a:rPr>
              <a:t>ТЕРРИТОРИАЛЬНОЙ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-      * </a:t>
            </a:r>
            <a:r>
              <a:rPr lang="ru-RU" sz="2000" b="1" dirty="0" smtClean="0">
                <a:solidFill>
                  <a:schemeClr val="tx1"/>
                </a:solidFill>
              </a:rPr>
              <a:t>РЕГИОНАЛЬНОЙ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* ФЕДЕРАЛЬНОЙ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* ГЛОБАЛЬНОЙ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590995"/>
          </a:xfrm>
          <a:solidFill>
            <a:srgbClr val="C000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/>
              <a:t>Масштабы распространения ЧС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1844346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872208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376264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61" y="3068960"/>
            <a:ext cx="1793771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088232" cy="1440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2304256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5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85392"/>
            <a:ext cx="9144000" cy="5472608"/>
          </a:xfr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На федеральном уровне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   - МЧС России;</a:t>
            </a:r>
          </a:p>
          <a:p>
            <a:pPr algn="l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межрегиональном </a:t>
            </a:r>
            <a:r>
              <a:rPr lang="ru-RU" sz="2000" b="1" dirty="0" smtClean="0">
                <a:solidFill>
                  <a:schemeClr val="tx1"/>
                </a:solidFill>
              </a:rPr>
              <a:t>уровне 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1900" b="1" dirty="0" smtClean="0">
                <a:solidFill>
                  <a:schemeClr val="tx1"/>
                </a:solidFill>
              </a:rPr>
              <a:t>территориальные </a:t>
            </a:r>
            <a:r>
              <a:rPr lang="ru-RU" sz="1900" b="1" dirty="0">
                <a:solidFill>
                  <a:schemeClr val="tx1"/>
                </a:solidFill>
              </a:rPr>
              <a:t>органы МЧС </a:t>
            </a:r>
            <a:r>
              <a:rPr lang="ru-RU" sz="1900" b="1" dirty="0" smtClean="0">
                <a:solidFill>
                  <a:schemeClr val="tx1"/>
                </a:solidFill>
              </a:rPr>
              <a:t>России, РЦ по  </a:t>
            </a:r>
          </a:p>
          <a:p>
            <a:pPr algn="l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                                                делам ГОЧС </a:t>
            </a:r>
            <a:r>
              <a:rPr lang="ru-RU" sz="1900" b="1" dirty="0">
                <a:solidFill>
                  <a:schemeClr val="tx1"/>
                </a:solidFill>
              </a:rPr>
              <a:t>и ликвидации последствий </a:t>
            </a:r>
            <a:r>
              <a:rPr lang="ru-RU" sz="1900" b="1" dirty="0" smtClean="0">
                <a:solidFill>
                  <a:schemeClr val="tx1"/>
                </a:solidFill>
              </a:rPr>
              <a:t>стихийных</a:t>
            </a:r>
          </a:p>
          <a:p>
            <a:pPr algn="l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                                                бедствий</a:t>
            </a:r>
            <a:r>
              <a:rPr lang="ru-RU" sz="1900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региональном уро</a:t>
            </a:r>
            <a:r>
              <a:rPr lang="ru-RU" sz="2000" dirty="0">
                <a:solidFill>
                  <a:schemeClr val="tx1"/>
                </a:solidFill>
              </a:rPr>
              <a:t>вне </a:t>
            </a:r>
            <a:r>
              <a:rPr lang="ru-RU" sz="1900" dirty="0" smtClean="0">
                <a:solidFill>
                  <a:schemeClr val="tx1"/>
                </a:solidFill>
              </a:rPr>
              <a:t>       </a:t>
            </a:r>
            <a:r>
              <a:rPr lang="ru-RU" sz="1900" b="1" dirty="0" smtClean="0">
                <a:solidFill>
                  <a:schemeClr val="tx1"/>
                </a:solidFill>
              </a:rPr>
              <a:t>- Главные управления по делам ГОЧС субъектов РФ;</a:t>
            </a:r>
          </a:p>
          <a:p>
            <a:pPr algn="l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муниципальном </a:t>
            </a:r>
            <a:r>
              <a:rPr lang="ru-RU" sz="2000" b="1" dirty="0" smtClean="0">
                <a:solidFill>
                  <a:schemeClr val="tx1"/>
                </a:solidFill>
              </a:rPr>
              <a:t>уровне</a:t>
            </a:r>
            <a:r>
              <a:rPr lang="ru-RU" sz="1900" b="1" dirty="0" smtClean="0">
                <a:solidFill>
                  <a:schemeClr val="tx1"/>
                </a:solidFill>
              </a:rPr>
              <a:t>     - управления (штабы) по делам ГОЧС местного </a:t>
            </a:r>
          </a:p>
          <a:p>
            <a:pPr algn="l"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                                                 </a:t>
            </a:r>
            <a:r>
              <a:rPr lang="ru-RU" sz="1900" b="1" dirty="0" smtClean="0">
                <a:solidFill>
                  <a:schemeClr val="tx1"/>
                </a:solidFill>
              </a:rPr>
              <a:t>самоуправления;</a:t>
            </a:r>
          </a:p>
          <a:p>
            <a:pPr algn="l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объектовом уровне </a:t>
            </a:r>
            <a:r>
              <a:rPr lang="ru-RU" sz="1900" b="1" dirty="0" smtClean="0">
                <a:solidFill>
                  <a:schemeClr val="tx1"/>
                </a:solidFill>
              </a:rPr>
              <a:t>           </a:t>
            </a:r>
            <a:r>
              <a:rPr lang="ru-RU" sz="1900" dirty="0" smtClean="0">
                <a:solidFill>
                  <a:schemeClr val="tx1"/>
                </a:solidFill>
              </a:rPr>
              <a:t>- </a:t>
            </a:r>
            <a:r>
              <a:rPr lang="ru-RU" sz="1900" b="1" dirty="0" smtClean="0">
                <a:solidFill>
                  <a:schemeClr val="tx1"/>
                </a:solidFill>
              </a:rPr>
              <a:t>структурные </a:t>
            </a:r>
            <a:r>
              <a:rPr lang="ru-RU" sz="1900" b="1" dirty="0">
                <a:solidFill>
                  <a:schemeClr val="tx1"/>
                </a:solidFill>
              </a:rPr>
              <a:t>подразделения организаций</a:t>
            </a:r>
            <a:r>
              <a:rPr lang="ru-RU" sz="1900" b="1" dirty="0" smtClean="0">
                <a:solidFill>
                  <a:schemeClr val="tx1"/>
                </a:solidFill>
              </a:rPr>
              <a:t>,</a:t>
            </a:r>
          </a:p>
          <a:p>
            <a:pPr algn="l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                                                уполномоченных   </a:t>
            </a:r>
            <a:r>
              <a:rPr lang="ru-RU" sz="1900" b="1" dirty="0">
                <a:solidFill>
                  <a:schemeClr val="tx1"/>
                </a:solidFill>
              </a:rPr>
              <a:t>на решение задач в области 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                                                защиты  населения </a:t>
            </a:r>
            <a:r>
              <a:rPr lang="ru-RU" sz="1900" b="1" dirty="0">
                <a:solidFill>
                  <a:schemeClr val="tx1"/>
                </a:solidFill>
              </a:rPr>
              <a:t>и </a:t>
            </a:r>
            <a:r>
              <a:rPr lang="ru-RU" sz="1900" b="1" dirty="0" smtClean="0">
                <a:solidFill>
                  <a:schemeClr val="tx1"/>
                </a:solidFill>
              </a:rPr>
              <a:t>территории </a:t>
            </a:r>
            <a:r>
              <a:rPr lang="ru-RU" sz="1900" b="1" dirty="0">
                <a:solidFill>
                  <a:schemeClr val="tx1"/>
                </a:solidFill>
              </a:rPr>
              <a:t>от ЧС и (или) </a:t>
            </a:r>
            <a:endParaRPr lang="ru-RU" sz="1900" b="1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                                                гражданской обороны</a:t>
            </a:r>
            <a:r>
              <a:rPr lang="ru-RU" sz="1900" b="1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12820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b="1" dirty="0"/>
              <a:t>Постоянно действующие органы управления РСЧС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520280" cy="1898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928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6048672"/>
          </a:xfr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l"/>
            <a:endParaRPr lang="ru-RU" sz="2200" dirty="0" smtClean="0"/>
          </a:p>
          <a:p>
            <a:pPr algn="l"/>
            <a:endParaRPr lang="ru-RU" sz="2200" dirty="0"/>
          </a:p>
          <a:p>
            <a:pPr algn="l"/>
            <a:endParaRPr lang="ru-RU" sz="2200" dirty="0" smtClean="0"/>
          </a:p>
          <a:p>
            <a:pPr algn="l"/>
            <a:endParaRPr lang="ru-RU" sz="3700" dirty="0" smtClean="0"/>
          </a:p>
          <a:p>
            <a:pPr algn="l"/>
            <a:r>
              <a:rPr lang="ru-RU" sz="4900" b="1" dirty="0" smtClean="0"/>
              <a:t>1.Северо-западный регион. </a:t>
            </a:r>
            <a:r>
              <a:rPr lang="ru-RU" sz="4900" b="1" dirty="0"/>
              <a:t>центр – г. </a:t>
            </a:r>
            <a:r>
              <a:rPr lang="ru-RU" sz="4900" b="1" dirty="0" smtClean="0"/>
              <a:t>С-Петербург</a:t>
            </a:r>
            <a:r>
              <a:rPr lang="ru-RU" sz="3700" b="1" dirty="0" smtClean="0"/>
              <a:t>  </a:t>
            </a:r>
            <a:r>
              <a:rPr lang="ru-RU" sz="4900" b="1" dirty="0" smtClean="0"/>
              <a:t>5 Уральский </a:t>
            </a:r>
            <a:r>
              <a:rPr lang="ru-RU" sz="4900" b="1" dirty="0"/>
              <a:t>региональный центр – г. Екатеринбург</a:t>
            </a:r>
          </a:p>
          <a:p>
            <a:pPr algn="l"/>
            <a:r>
              <a:rPr lang="ru-RU" sz="4900" b="1" dirty="0" smtClean="0"/>
              <a:t>2.Центральный </a:t>
            </a:r>
            <a:r>
              <a:rPr lang="ru-RU" sz="4900" b="1" dirty="0"/>
              <a:t>региональный центр – г. Москва     </a:t>
            </a:r>
            <a:r>
              <a:rPr lang="ru-RU" sz="4900" b="1" dirty="0" smtClean="0"/>
              <a:t>6. Сибирский </a:t>
            </a:r>
            <a:r>
              <a:rPr lang="ru-RU" sz="4900" b="1" dirty="0"/>
              <a:t>региональный центр – г. Красноярск</a:t>
            </a:r>
          </a:p>
          <a:p>
            <a:pPr algn="l"/>
            <a:r>
              <a:rPr lang="ru-RU" sz="4900" b="1" dirty="0" smtClean="0"/>
              <a:t>3.Южный регион. </a:t>
            </a:r>
            <a:r>
              <a:rPr lang="ru-RU" sz="4900" b="1" dirty="0"/>
              <a:t>центр – г. Ростов-на-Дону </a:t>
            </a:r>
            <a:r>
              <a:rPr lang="ru-RU" sz="4900" b="1" dirty="0" smtClean="0"/>
              <a:t>    7.Дальневосточный </a:t>
            </a:r>
            <a:r>
              <a:rPr lang="ru-RU" sz="4900" b="1" dirty="0"/>
              <a:t>региональный центр – г. Хабаровск</a:t>
            </a:r>
          </a:p>
          <a:p>
            <a:pPr algn="l"/>
            <a:r>
              <a:rPr lang="ru-RU" sz="4900" b="1" dirty="0" smtClean="0"/>
              <a:t>4.Северо-Кавказский </a:t>
            </a:r>
            <a:r>
              <a:rPr lang="ru-RU" sz="4900" b="1" dirty="0"/>
              <a:t>региональный центр – г. Железноводск</a:t>
            </a:r>
          </a:p>
          <a:p>
            <a:endParaRPr lang="ru-RU" sz="25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609" y="1"/>
            <a:ext cx="8204448" cy="980728"/>
          </a:xfrm>
          <a:solidFill>
            <a:srgbClr val="0070C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2400" b="1" dirty="0" smtClean="0"/>
              <a:t>РЦ МЧС РФ </a:t>
            </a:r>
            <a:r>
              <a:rPr lang="ru-RU" sz="2400" b="1" dirty="0"/>
              <a:t>по делам </a:t>
            </a:r>
            <a:r>
              <a:rPr lang="ru-RU" sz="2400" b="1" dirty="0" smtClean="0"/>
              <a:t>ГОЧС и </a:t>
            </a:r>
            <a:r>
              <a:rPr lang="ru-RU" sz="2400" b="1" dirty="0"/>
              <a:t>предотвращения последствий стихийных бедствий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360039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97807"/>
            <a:ext cx="729148" cy="997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61" y="2348880"/>
            <a:ext cx="1296144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3717032"/>
            <a:ext cx="811535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61" y="4005064"/>
            <a:ext cx="864096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1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047030"/>
            <a:ext cx="7878922" cy="5622330"/>
          </a:xfr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Национальный </a:t>
            </a:r>
            <a:r>
              <a:rPr lang="ru-RU" sz="2000" b="1" dirty="0">
                <a:solidFill>
                  <a:schemeClr val="tx1"/>
                </a:solidFill>
              </a:rPr>
              <a:t>центр управления в кризисных </a:t>
            </a:r>
            <a:r>
              <a:rPr lang="ru-RU" sz="2000" b="1" dirty="0" smtClean="0">
                <a:solidFill>
                  <a:schemeClr val="tx1"/>
                </a:solidFill>
              </a:rPr>
              <a:t>ситуациях</a:t>
            </a:r>
          </a:p>
          <a:p>
            <a:pPr marL="342900" indent="-342900" algn="l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2.    </a:t>
            </a:r>
            <a:r>
              <a:rPr lang="ru-RU" sz="2000" b="1" dirty="0">
                <a:solidFill>
                  <a:schemeClr val="tx1"/>
                </a:solidFill>
              </a:rPr>
              <a:t>Центральный аэромобильный </a:t>
            </a:r>
            <a:r>
              <a:rPr lang="ru-RU" sz="2000" b="1" dirty="0" smtClean="0">
                <a:solidFill>
                  <a:schemeClr val="tx1"/>
                </a:solidFill>
              </a:rPr>
              <a:t>спасательный</a:t>
            </a:r>
          </a:p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</a:t>
            </a:r>
            <a:r>
              <a:rPr lang="ru-RU" sz="2000" b="1" dirty="0">
                <a:solidFill>
                  <a:schemeClr val="tx1"/>
                </a:solidFill>
              </a:rPr>
              <a:t>отряд МЧС России (</a:t>
            </a:r>
            <a:r>
              <a:rPr lang="ru-RU" sz="2000" b="1" dirty="0" err="1">
                <a:solidFill>
                  <a:schemeClr val="tx1"/>
                </a:solidFill>
              </a:rPr>
              <a:t>Центроспас</a:t>
            </a:r>
            <a:r>
              <a:rPr lang="ru-RU" sz="2000" b="1" dirty="0" smtClean="0">
                <a:solidFill>
                  <a:schemeClr val="tx1"/>
                </a:solidFill>
              </a:rPr>
              <a:t>) 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</a:rPr>
              <a:t>.    </a:t>
            </a:r>
            <a:r>
              <a:rPr lang="ru-RU" sz="2400" b="1" dirty="0">
                <a:solidFill>
                  <a:schemeClr val="tx1"/>
                </a:solidFill>
              </a:rPr>
              <a:t>Поисково-спасательные </a:t>
            </a:r>
            <a:r>
              <a:rPr lang="ru-RU" sz="2400" b="1" dirty="0" smtClean="0">
                <a:solidFill>
                  <a:schemeClr val="tx1"/>
                </a:solidFill>
              </a:rPr>
              <a:t>службы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4</a:t>
            </a:r>
            <a:r>
              <a:rPr lang="ru-RU" dirty="0" smtClean="0">
                <a:solidFill>
                  <a:schemeClr val="tx1"/>
                </a:solidFill>
              </a:rPr>
              <a:t>.    </a:t>
            </a:r>
            <a:r>
              <a:rPr lang="ru-RU" sz="2000" b="1" dirty="0">
                <a:solidFill>
                  <a:schemeClr val="tx1"/>
                </a:solidFill>
              </a:rPr>
              <a:t>Центр по проведению операций особого риска «Лидер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132440" cy="663003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b="1" dirty="0"/>
              <a:t>Силы и средства РСЧС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584176" cy="1073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2800"/>
            <a:ext cx="1584176" cy="99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1656184" cy="949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01736"/>
            <a:ext cx="1907704" cy="1357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568952" cy="6264696"/>
          </a:xfr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sz="2000" b="1" dirty="0">
                <a:solidFill>
                  <a:schemeClr val="tx1"/>
                </a:solidFill>
              </a:rPr>
              <a:t>Мобильные сводные отряды частей войск ГО </a:t>
            </a:r>
            <a:r>
              <a:rPr lang="ru-RU" sz="2000" b="1" dirty="0" smtClean="0">
                <a:solidFill>
                  <a:schemeClr val="tx1"/>
                </a:solidFill>
              </a:rPr>
              <a:t>РФ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sz="2000" b="1" dirty="0">
                <a:solidFill>
                  <a:schemeClr val="tx1"/>
                </a:solidFill>
              </a:rPr>
              <a:t>Отдельные вертолетные отряды и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отдельные </a:t>
            </a:r>
            <a:r>
              <a:rPr lang="ru-RU" sz="2000" b="1" dirty="0">
                <a:solidFill>
                  <a:schemeClr val="tx1"/>
                </a:solidFill>
              </a:rPr>
              <a:t>смешанные авиационные эскадрильи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7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sz="2000" b="1" dirty="0">
                <a:solidFill>
                  <a:schemeClr val="tx1"/>
                </a:solidFill>
              </a:rPr>
              <a:t>Региональные специализированные </a:t>
            </a:r>
            <a:r>
              <a:rPr lang="ru-RU" sz="2000" b="1" dirty="0" smtClean="0">
                <a:solidFill>
                  <a:schemeClr val="tx1"/>
                </a:solidFill>
              </a:rPr>
              <a:t>отряды</a:t>
            </a:r>
          </a:p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</a:t>
            </a:r>
            <a:r>
              <a:rPr lang="ru-RU" sz="2000" b="1" dirty="0">
                <a:solidFill>
                  <a:schemeClr val="tx1"/>
                </a:solidFill>
              </a:rPr>
              <a:t>по тушению крупных пожаров ГПС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8. </a:t>
            </a:r>
            <a:r>
              <a:rPr lang="ru-RU" sz="2000" b="1" dirty="0">
                <a:solidFill>
                  <a:schemeClr val="tx1"/>
                </a:solidFill>
              </a:rPr>
              <a:t>Силы и средства наблюдения и контроля 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94347"/>
            <a:ext cx="1091835" cy="1162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86" y="2132856"/>
            <a:ext cx="1286081" cy="1286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27" y="3780039"/>
            <a:ext cx="1120239" cy="1089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29" y="5253705"/>
            <a:ext cx="1286082" cy="12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784976" cy="5400600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dirty="0">
                <a:hlinkClick r:id="rId2"/>
              </a:rPr>
              <a:t>http://www.mchs.gov.ru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ru-RU" dirty="0" err="1">
                <a:hlinkClick r:id="rId3"/>
              </a:rPr>
              <a:t>правительство.рф</a:t>
            </a:r>
            <a:r>
              <a:rPr lang="ru-RU" dirty="0" smtClean="0">
                <a:hlinkClick r:id="rId3"/>
              </a:rPr>
              <a:t>/#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hlinkClick r:id="rId4"/>
              </a:rPr>
              <a:t>http://64.mchs.gov.ru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>
                <a:hlinkClick r:id="rId5"/>
              </a:rPr>
              <a:t>http://www.yandex.ru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>
                <a:hlinkClick r:id="rId6"/>
              </a:rPr>
              <a:t>www.morguefile.com</a:t>
            </a: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r>
              <a:rPr lang="ru-RU" dirty="0" smtClean="0"/>
              <a:t>Положение о Министерстве Российской Федерации по делам гражданской обороны, чрезвычайным ситуациям и ликвидации последствий стихийных бедствий. Указ Президента РФ от 11 июля 2004 года № 868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«Гражданская оборона» </a:t>
            </a:r>
            <a:r>
              <a:rPr lang="ru-RU" dirty="0"/>
              <a:t>В. Г. Атаманюк, Л. Г. </a:t>
            </a:r>
            <a:r>
              <a:rPr lang="ru-RU" dirty="0" err="1"/>
              <a:t>Ширшев</a:t>
            </a:r>
            <a:r>
              <a:rPr lang="ru-RU" dirty="0"/>
              <a:t>, Н. И. Акимов, </a:t>
            </a:r>
            <a:r>
              <a:rPr lang="ru-RU" dirty="0" smtClean="0"/>
              <a:t>Москва</a:t>
            </a:r>
            <a:r>
              <a:rPr lang="ru-RU" dirty="0"/>
              <a:t>, </a:t>
            </a:r>
            <a:r>
              <a:rPr lang="ru-RU" dirty="0" smtClean="0"/>
              <a:t>«Высшая школа», </a:t>
            </a:r>
            <a:r>
              <a:rPr lang="ru-RU" dirty="0"/>
              <a:t>1986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ru-RU" dirty="0" smtClean="0"/>
              <a:t>Закон </a:t>
            </a:r>
            <a:r>
              <a:rPr lang="ru-RU" dirty="0"/>
              <a:t>Правительства РФ 21 декабря 1994 г </a:t>
            </a:r>
            <a:r>
              <a:rPr lang="ru-RU" dirty="0" smtClean="0"/>
              <a:t>«О </a:t>
            </a:r>
            <a:r>
              <a:rPr lang="ru-RU" dirty="0"/>
              <a:t>защите населения и </a:t>
            </a:r>
            <a:r>
              <a:rPr lang="ru-RU" dirty="0" smtClean="0"/>
              <a:t> территорий </a:t>
            </a:r>
            <a:r>
              <a:rPr lang="ru-RU" dirty="0"/>
              <a:t>от </a:t>
            </a:r>
            <a:r>
              <a:rPr lang="ru-RU" dirty="0" smtClean="0"/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чрезвычайных </a:t>
            </a:r>
            <a:r>
              <a:rPr lang="ru-RU" dirty="0"/>
              <a:t>ситуаций природного и </a:t>
            </a:r>
            <a:r>
              <a:rPr lang="ru-RU" dirty="0" smtClean="0"/>
              <a:t>техногенного характера»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AutoNum type="arabicPeriod" startAt="9"/>
            </a:pPr>
            <a:r>
              <a:rPr lang="ru-RU" dirty="0" smtClean="0"/>
              <a:t>Постановление Совета министров РСФСР от 27 декабря 1990г «Об образовании Российского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/>
              <a:t>корпуса спасателей на правах государственного </a:t>
            </a:r>
            <a:r>
              <a:rPr lang="ru-RU" dirty="0" smtClean="0"/>
              <a:t>комитета </a:t>
            </a:r>
            <a:r>
              <a:rPr lang="ru-RU" dirty="0"/>
              <a:t>РСФСР, а также формировании </a:t>
            </a:r>
            <a:endParaRPr lang="ru-RU" dirty="0" smtClean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единой государственно-общественной </a:t>
            </a:r>
            <a:r>
              <a:rPr lang="ru-RU" dirty="0"/>
              <a:t>системы прогнозирования, предотвращения и </a:t>
            </a:r>
            <a:endParaRPr lang="ru-RU" dirty="0" smtClean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ликвидации  последствий </a:t>
            </a:r>
            <a:r>
              <a:rPr lang="ru-RU" dirty="0"/>
              <a:t>чрезвычайных </a:t>
            </a:r>
            <a:r>
              <a:rPr lang="ru-RU" dirty="0" smtClean="0"/>
              <a:t>ситуаций»</a:t>
            </a:r>
            <a:endParaRPr lang="ru-RU" dirty="0"/>
          </a:p>
          <a:p>
            <a:pPr algn="l">
              <a:spcAft>
                <a:spcPts val="0"/>
              </a:spcAft>
            </a:pPr>
            <a:endParaRPr lang="ru-RU" dirty="0"/>
          </a:p>
          <a:p>
            <a:pPr marL="342900" indent="-342900" algn="l">
              <a:buFont typeface="+mj-lt"/>
              <a:buAutoNum type="arabicPeriod"/>
            </a:pP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endParaRPr lang="ru-RU" dirty="0" smtClean="0"/>
          </a:p>
          <a:p>
            <a:pPr algn="l"/>
            <a:endParaRPr lang="ru-RU" dirty="0"/>
          </a:p>
          <a:p>
            <a:pPr marL="342900" indent="-342900" algn="l">
              <a:buFont typeface="+mj-lt"/>
              <a:buAutoNum type="arabicPeriod"/>
            </a:pPr>
            <a:endParaRPr lang="ru-RU" dirty="0" smtClean="0"/>
          </a:p>
          <a:p>
            <a:pPr marL="342900" indent="-342900" algn="l">
              <a:buFont typeface="+mj-lt"/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037977"/>
          </a:xfrm>
          <a:solidFill>
            <a:srgbClr val="00B05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2800" b="1" dirty="0"/>
              <a:t>Список используемых интернет ресурсов и литературы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93" y="928670"/>
            <a:ext cx="2057890" cy="20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47030"/>
            <a:ext cx="8175852" cy="5694338"/>
          </a:xfrm>
        </p:spPr>
        <p:txBody>
          <a:bodyPr/>
          <a:lstStyle/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b="1" spc="0" dirty="0">
                <a:solidFill>
                  <a:schemeClr val="tx1"/>
                </a:solidFill>
              </a:rPr>
              <a:t>История создания МЧС </a:t>
            </a:r>
            <a:r>
              <a:rPr lang="ru-RU" sz="2800" b="1" spc="0" dirty="0" smtClean="0">
                <a:solidFill>
                  <a:schemeClr val="tx1"/>
                </a:solidFill>
              </a:rPr>
              <a:t>России</a:t>
            </a: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b="1" spc="0" dirty="0" smtClean="0">
                <a:solidFill>
                  <a:schemeClr val="tx1"/>
                </a:solidFill>
              </a:rPr>
              <a:t>Основные задачи </a:t>
            </a:r>
            <a:r>
              <a:rPr lang="ru-RU" sz="2800" b="1" spc="0" dirty="0">
                <a:solidFill>
                  <a:schemeClr val="tx1"/>
                </a:solidFill>
              </a:rPr>
              <a:t>МЧС </a:t>
            </a:r>
            <a:r>
              <a:rPr lang="ru-RU" sz="2800" b="1" spc="0" dirty="0" smtClean="0">
                <a:solidFill>
                  <a:schemeClr val="tx1"/>
                </a:solidFill>
              </a:rPr>
              <a:t>России</a:t>
            </a: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b="1" spc="0" dirty="0" smtClean="0">
                <a:solidFill>
                  <a:schemeClr val="tx1"/>
                </a:solidFill>
              </a:rPr>
              <a:t>Организационная структура </a:t>
            </a:r>
            <a:r>
              <a:rPr lang="ru-RU" sz="2800" b="1" spc="0" dirty="0">
                <a:solidFill>
                  <a:schemeClr val="tx1"/>
                </a:solidFill>
              </a:rPr>
              <a:t>МЧС </a:t>
            </a:r>
            <a:r>
              <a:rPr lang="ru-RU" sz="2800" b="1" spc="0" dirty="0" smtClean="0">
                <a:solidFill>
                  <a:schemeClr val="tx1"/>
                </a:solidFill>
              </a:rPr>
              <a:t>России</a:t>
            </a: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b="1" spc="0" dirty="0" smtClean="0">
                <a:solidFill>
                  <a:schemeClr val="tx1"/>
                </a:solidFill>
              </a:rPr>
              <a:t>Структуры </a:t>
            </a:r>
            <a:r>
              <a:rPr lang="ru-RU" sz="2800" b="1" spc="0" dirty="0">
                <a:solidFill>
                  <a:schemeClr val="tx1"/>
                </a:solidFill>
              </a:rPr>
              <a:t>МЧС </a:t>
            </a:r>
            <a:r>
              <a:rPr lang="ru-RU" sz="2800" b="1" spc="0" dirty="0" smtClean="0">
                <a:solidFill>
                  <a:schemeClr val="tx1"/>
                </a:solidFill>
              </a:rPr>
              <a:t>в системе органов управления</a:t>
            </a: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b="1" spc="0" dirty="0" smtClean="0">
                <a:solidFill>
                  <a:schemeClr val="tx1"/>
                </a:solidFill>
              </a:rPr>
              <a:t>Режимы </a:t>
            </a:r>
            <a:r>
              <a:rPr lang="ru-RU" sz="2800" b="1" spc="0" dirty="0">
                <a:solidFill>
                  <a:schemeClr val="tx1"/>
                </a:solidFill>
              </a:rPr>
              <a:t>функционирования </a:t>
            </a:r>
            <a:r>
              <a:rPr lang="ru-RU" sz="2800" b="1" spc="0" dirty="0" smtClean="0">
                <a:solidFill>
                  <a:schemeClr val="tx1"/>
                </a:solidFill>
              </a:rPr>
              <a:t>РСЧС</a:t>
            </a:r>
            <a:endParaRPr lang="ru-RU" sz="2800" b="1" spc="0" dirty="0">
              <a:solidFill>
                <a:schemeClr val="tx1"/>
              </a:solidFill>
            </a:endParaRP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b="1" spc="0" dirty="0">
                <a:solidFill>
                  <a:schemeClr val="tx1"/>
                </a:solidFill>
              </a:rPr>
              <a:t>Постоянно действующие органы управления </a:t>
            </a:r>
            <a:r>
              <a:rPr lang="ru-RU" sz="2800" b="1" spc="0" dirty="0" smtClean="0">
                <a:solidFill>
                  <a:schemeClr val="tx1"/>
                </a:solidFill>
              </a:rPr>
              <a:t>РСЧС</a:t>
            </a:r>
            <a:endParaRPr lang="ru-RU" sz="2800" b="1" spc="0" dirty="0">
              <a:solidFill>
                <a:schemeClr val="tx1"/>
              </a:solidFill>
            </a:endParaRPr>
          </a:p>
          <a:p>
            <a:pPr marL="514350" lvl="0" indent="-514350" algn="l">
              <a:spcAft>
                <a:spcPts val="1200"/>
              </a:spcAft>
              <a:buClrTx/>
              <a:buFont typeface="+mj-lt"/>
              <a:buAutoNum type="arabicPeriod"/>
            </a:pPr>
            <a:r>
              <a:rPr lang="ru-RU" sz="2800" b="1" spc="0" dirty="0">
                <a:solidFill>
                  <a:schemeClr val="tx1"/>
                </a:solidFill>
              </a:rPr>
              <a:t>Силы и средства РСЧС </a:t>
            </a:r>
            <a:r>
              <a:rPr lang="ru-RU" sz="2800" b="1" spc="0" dirty="0" smtClean="0">
                <a:solidFill>
                  <a:schemeClr val="tx1"/>
                </a:solidFill>
              </a:rPr>
              <a:t>России</a:t>
            </a:r>
            <a:endParaRPr lang="ru-RU" sz="2800" b="1" spc="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090" y="1"/>
            <a:ext cx="7772400" cy="908720"/>
          </a:xfrm>
        </p:spPr>
        <p:txBody>
          <a:bodyPr/>
          <a:lstStyle/>
          <a:p>
            <a:r>
              <a:rPr lang="ru-RU" b="1" smtClean="0"/>
              <a:t>учебные </a:t>
            </a:r>
            <a:r>
              <a:rPr lang="ru-RU" b="1" dirty="0" smtClean="0"/>
              <a:t>вопросы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568952" cy="1800200"/>
          </a:xfrm>
        </p:spPr>
        <p:txBody>
          <a:bodyPr>
            <a:normAutofit/>
          </a:bodyPr>
          <a:lstStyle/>
          <a:p>
            <a:r>
              <a:rPr lang="ru-RU" sz="2000" b="1" spc="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МЧС - федеральный орган по обеспечению  безопасности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  населения и  государства при различных  катастрофах, 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а  также  центр,  организующий необходимые исследования и 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интегрирующий достижения науки и техники, мировой опыт в этой</a:t>
            </a:r>
            <a:b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b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области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01698" y="43558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Здание МЧС России в Москве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47030"/>
            <a:ext cx="8485036" cy="5622330"/>
          </a:xfrm>
          <a:solidFill>
            <a:srgbClr val="0070C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000" b="1" u="sng" dirty="0">
                <a:solidFill>
                  <a:schemeClr val="tx1"/>
                </a:solidFill>
              </a:rPr>
              <a:t>27 декабря 1990 года</a:t>
            </a:r>
            <a:r>
              <a:rPr lang="ru-RU" sz="2000" b="1" dirty="0">
                <a:solidFill>
                  <a:schemeClr val="tx1"/>
                </a:solidFill>
              </a:rPr>
              <a:t> был создан российской корпус спасателей на правах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государственного </a:t>
            </a:r>
            <a:r>
              <a:rPr lang="ru-RU" sz="2000" b="1" dirty="0">
                <a:solidFill>
                  <a:schemeClr val="tx1"/>
                </a:solidFill>
              </a:rPr>
              <a:t>комитета </a:t>
            </a:r>
            <a:r>
              <a:rPr lang="ru-RU" sz="2000" b="1" dirty="0" smtClean="0">
                <a:solidFill>
                  <a:schemeClr val="tx1"/>
                </a:solidFill>
              </a:rPr>
              <a:t>РСФСР</a:t>
            </a:r>
          </a:p>
          <a:p>
            <a:pPr algn="l"/>
            <a:r>
              <a:rPr lang="ru-RU" sz="2000" b="1" u="sng" dirty="0" smtClean="0">
                <a:solidFill>
                  <a:schemeClr val="tx1"/>
                </a:solidFill>
              </a:rPr>
              <a:t>17 </a:t>
            </a:r>
            <a:r>
              <a:rPr lang="ru-RU" sz="2000" b="1" u="sng" dirty="0">
                <a:solidFill>
                  <a:schemeClr val="tx1"/>
                </a:solidFill>
              </a:rPr>
              <a:t>апреля 1991 </a:t>
            </a:r>
            <a:r>
              <a:rPr lang="ru-RU" sz="2000" b="1" u="sng" dirty="0" smtClean="0">
                <a:solidFill>
                  <a:schemeClr val="tx1"/>
                </a:solidFill>
              </a:rPr>
              <a:t>года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Сергей Шойгу был назначен председателем </a:t>
            </a:r>
            <a:r>
              <a:rPr lang="ru-RU" sz="2000" b="1" dirty="0" smtClean="0">
                <a:solidFill>
                  <a:schemeClr val="tx1"/>
                </a:solidFill>
              </a:rPr>
              <a:t>российского корпуса спасателей</a:t>
            </a:r>
            <a:endParaRPr lang="ru-RU" sz="2000" b="1" dirty="0">
              <a:solidFill>
                <a:schemeClr val="tx1"/>
              </a:solidFill>
            </a:endParaRPr>
          </a:p>
          <a:p>
            <a:pPr algn="l"/>
            <a:r>
              <a:rPr lang="ru-RU" sz="2000" b="1" u="sng" dirty="0">
                <a:solidFill>
                  <a:schemeClr val="tx1"/>
                </a:solidFill>
              </a:rPr>
              <a:t>19 ноября 1991 года</a:t>
            </a:r>
            <a:r>
              <a:rPr lang="ru-RU" sz="2000" b="1" dirty="0">
                <a:solidFill>
                  <a:schemeClr val="tx1"/>
                </a:solidFill>
              </a:rPr>
              <a:t> был создан Государственный комитет по делам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гражданской </a:t>
            </a:r>
            <a:r>
              <a:rPr lang="ru-RU" sz="2000" b="1" dirty="0">
                <a:solidFill>
                  <a:schemeClr val="tx1"/>
                </a:solidFill>
              </a:rPr>
              <a:t>обороны, чрезвычайным ситуациям </a:t>
            </a:r>
            <a:r>
              <a:rPr lang="ru-RU" sz="2000" b="1" dirty="0" smtClean="0">
                <a:solidFill>
                  <a:schemeClr val="tx1"/>
                </a:solidFill>
              </a:rPr>
              <a:t>и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2000" b="1" dirty="0">
                <a:solidFill>
                  <a:schemeClr val="tx1"/>
                </a:solidFill>
              </a:rPr>
              <a:t>ликвидации последствий стихийных </a:t>
            </a:r>
            <a:r>
              <a:rPr lang="ru-RU" sz="2000" b="1" dirty="0" smtClean="0">
                <a:solidFill>
                  <a:schemeClr val="tx1"/>
                </a:solidFill>
              </a:rPr>
              <a:t>бедствий (ГКЧС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РСФСР) </a:t>
            </a:r>
          </a:p>
          <a:p>
            <a:pPr algn="l"/>
            <a:r>
              <a:rPr lang="ru-RU" sz="2000" b="1" u="sng" dirty="0" smtClean="0">
                <a:solidFill>
                  <a:schemeClr val="tx1"/>
                </a:solidFill>
              </a:rPr>
              <a:t>10 января 1994 года</a:t>
            </a:r>
            <a:r>
              <a:rPr lang="ru-RU" sz="2000" b="1" dirty="0" smtClean="0">
                <a:solidFill>
                  <a:schemeClr val="tx1"/>
                </a:solidFill>
              </a:rPr>
              <a:t>  ГКЧС России был преобразован в Министерство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Российской Федерации по делам гражданской обороны,                   чрезвычайным ситуациям и ликвидации последствий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стихийных бедствий (МЧС России</a:t>
            </a:r>
            <a:r>
              <a:rPr lang="ru-RU" sz="2000" dirty="0" smtClean="0">
                <a:solidFill>
                  <a:schemeClr val="tx1"/>
                </a:solidFill>
              </a:rPr>
              <a:t>)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618382"/>
            <a:ext cx="7772400" cy="1470025"/>
          </a:xfrm>
        </p:spPr>
        <p:txBody>
          <a:bodyPr/>
          <a:lstStyle/>
          <a:p>
            <a:r>
              <a:rPr lang="ru-RU" b="1" cap="none" spc="0" dirty="0" smtClean="0"/>
              <a:t>ИСТОРИЯ СОЗДАНИЯ МЧС РОССИИ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5081174"/>
            <a:ext cx="2160239" cy="150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7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333" y="4581128"/>
            <a:ext cx="2520280" cy="235458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 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728" y="-153183"/>
            <a:ext cx="7772400" cy="1470025"/>
          </a:xfrm>
        </p:spPr>
        <p:txBody>
          <a:bodyPr/>
          <a:lstStyle/>
          <a:p>
            <a:r>
              <a:rPr lang="ru-RU" b="1" dirty="0" smtClean="0"/>
              <a:t>Организационная Структура МЧС России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3830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583264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b="1" dirty="0">
                <a:solidFill>
                  <a:schemeClr val="tx1"/>
                </a:solidFill>
              </a:rPr>
              <a:t>мер по организации и ведению ГО, защите населения и территорий от ЧС и пожаров, а также мер по чрезвычайному гуманитарному реагированию, в </a:t>
            </a:r>
            <a:r>
              <a:rPr lang="ru-RU" sz="2000" b="1" dirty="0" smtClean="0">
                <a:solidFill>
                  <a:schemeClr val="tx1"/>
                </a:solidFill>
              </a:rPr>
              <a:t>том числе </a:t>
            </a:r>
            <a:r>
              <a:rPr lang="ru-RU" sz="2000" b="1" dirty="0">
                <a:solidFill>
                  <a:schemeClr val="tx1"/>
                </a:solidFill>
              </a:rPr>
              <a:t>за пределами </a:t>
            </a:r>
            <a:r>
              <a:rPr lang="ru-RU" sz="2000" b="1" dirty="0" smtClean="0">
                <a:solidFill>
                  <a:schemeClr val="tx1"/>
                </a:solidFill>
              </a:rPr>
              <a:t>страны;</a:t>
            </a:r>
            <a:endParaRPr lang="ru-RU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b="1" dirty="0">
                <a:solidFill>
                  <a:schemeClr val="tx1"/>
                </a:solidFill>
              </a:rPr>
              <a:t>нормативного регулирования, специальных, разрешительных, надзорных и контрольных функций по вопросам, отнесенным к компетенции МЧС России;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b="1" dirty="0">
                <a:solidFill>
                  <a:schemeClr val="tx1"/>
                </a:solidFill>
              </a:rPr>
              <a:t>управления в области ГО и защиты населения и территорий от ЧС, обеспечения пожарной безопасности, а также координация деятельности федеральных органов исполнительной власти в указанной области;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b="1" dirty="0">
                <a:solidFill>
                  <a:schemeClr val="tx1"/>
                </a:solidFill>
              </a:rPr>
              <a:t>сбора и обработки информации в области ГО, защиты населения и территорий  от ЧС, обеспечения пожарной безопасности, а также обмена этой </a:t>
            </a:r>
            <a:r>
              <a:rPr lang="ru-RU" sz="2000" b="1" dirty="0" smtClean="0">
                <a:solidFill>
                  <a:schemeClr val="tx1"/>
                </a:solidFill>
              </a:rPr>
              <a:t>информации;</a:t>
            </a:r>
            <a:endParaRPr lang="ru-RU" sz="2000" b="1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реализация государственной политики в области ГО, защиты населения и территорий от ЧС, обеспечения пожарной безопасности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618382"/>
            <a:ext cx="7772400" cy="1470025"/>
          </a:xfrm>
        </p:spPr>
        <p:txBody>
          <a:bodyPr/>
          <a:lstStyle/>
          <a:p>
            <a:r>
              <a:rPr lang="ru-RU" b="1" dirty="0" smtClean="0"/>
              <a:t>Основные Задачи МЧС России: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701060" cy="5400600"/>
          </a:xfrm>
          <a:solidFill>
            <a:srgbClr val="7030A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МЧС </a:t>
            </a:r>
            <a:r>
              <a:rPr lang="ru-RU" sz="2000" b="1" dirty="0">
                <a:solidFill>
                  <a:schemeClr val="tx1"/>
                </a:solidFill>
              </a:rPr>
              <a:t>Российской Федерации, возглавил созданную в апреле 1992 </a:t>
            </a:r>
            <a:r>
              <a:rPr lang="ru-RU" sz="2000" b="1" dirty="0" smtClean="0">
                <a:solidFill>
                  <a:schemeClr val="tx1"/>
                </a:solidFill>
              </a:rPr>
              <a:t>года Российскую </a:t>
            </a:r>
            <a:r>
              <a:rPr lang="ru-RU" sz="2000" b="1" dirty="0">
                <a:solidFill>
                  <a:schemeClr val="tx1"/>
                </a:solidFill>
              </a:rPr>
              <a:t>систему предупреждения и действий в чрезвычайных ситуациях (РСЧС</a:t>
            </a:r>
            <a:r>
              <a:rPr lang="ru-RU" sz="2000" b="1" dirty="0" smtClean="0">
                <a:solidFill>
                  <a:schemeClr val="tx1"/>
                </a:solidFill>
              </a:rPr>
              <a:t>). </a:t>
            </a:r>
            <a:endParaRPr lang="ru-RU" sz="2000" b="1" dirty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   РСЧС </a:t>
            </a:r>
            <a:r>
              <a:rPr lang="ru-RU" sz="2000" b="1" dirty="0">
                <a:solidFill>
                  <a:schemeClr val="tx1"/>
                </a:solidFill>
              </a:rPr>
              <a:t>получила возможность решать проблему безопасности населения и производств комплексно, путем проведения единой государственной политики в этой </a:t>
            </a:r>
            <a:r>
              <a:rPr lang="ru-RU" sz="2000" b="1" dirty="0" smtClean="0">
                <a:solidFill>
                  <a:schemeClr val="tx1"/>
                </a:solidFill>
              </a:rPr>
              <a:t>области.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124744"/>
          </a:xfrm>
          <a:solidFill>
            <a:srgbClr val="00B05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dirty="0"/>
              <a:t>  </a:t>
            </a:r>
            <a:r>
              <a:rPr lang="ru-RU" b="1" dirty="0" smtClean="0"/>
              <a:t>Структуры </a:t>
            </a:r>
            <a:r>
              <a:rPr lang="ru-RU" b="1" dirty="0"/>
              <a:t>МЧС В СИСТЕМЕ ОРГАНОВ УПРАВЛЕНИЯ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7" y="3859873"/>
            <a:ext cx="1726504" cy="246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59873"/>
            <a:ext cx="2571750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2571750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07" y="4725144"/>
            <a:ext cx="2563774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5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47030"/>
            <a:ext cx="8845076" cy="5694338"/>
          </a:xfrm>
          <a:solidFill>
            <a:srgbClr val="0070C0"/>
          </a:solidFill>
          <a:ln>
            <a:solidFill>
              <a:srgbClr val="FFFF00"/>
            </a:solidFill>
          </a:ln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предупреждение </a:t>
            </a:r>
            <a:r>
              <a:rPr lang="ru-RU" sz="2800" b="1" dirty="0">
                <a:solidFill>
                  <a:schemeClr val="tx1"/>
                </a:solidFill>
              </a:rPr>
              <a:t>возникновения </a:t>
            </a:r>
            <a:r>
              <a:rPr lang="ru-RU" sz="2800" b="1" dirty="0" smtClean="0">
                <a:solidFill>
                  <a:schemeClr val="tx1"/>
                </a:solidFill>
              </a:rPr>
              <a:t>ЧС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снижение </a:t>
            </a:r>
            <a:r>
              <a:rPr lang="ru-RU" sz="2800" b="1" dirty="0">
                <a:solidFill>
                  <a:schemeClr val="tx1"/>
                </a:solidFill>
              </a:rPr>
              <a:t>потерь и ущерба от </a:t>
            </a:r>
            <a:r>
              <a:rPr lang="ru-RU" sz="2800" b="1" dirty="0" smtClean="0">
                <a:solidFill>
                  <a:schemeClr val="tx1"/>
                </a:solidFill>
              </a:rPr>
              <a:t>ЧС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ликвидация </a:t>
            </a:r>
            <a:r>
              <a:rPr lang="ru-RU" sz="2800" b="1" dirty="0">
                <a:solidFill>
                  <a:schemeClr val="tx1"/>
                </a:solidFill>
              </a:rPr>
              <a:t>последствий </a:t>
            </a:r>
            <a:r>
              <a:rPr lang="ru-RU" sz="2800" b="1" dirty="0" smtClean="0">
                <a:solidFill>
                  <a:schemeClr val="tx1"/>
                </a:solidFill>
              </a:rPr>
              <a:t>ЧС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568952" cy="792088"/>
          </a:xfr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/>
              <a:t>Основные функции РСЧС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857760"/>
            <a:ext cx="2448272" cy="1800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285860"/>
            <a:ext cx="2448272" cy="167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520280" cy="1530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0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557044" cy="5688632"/>
          </a:xfrm>
          <a:solidFill>
            <a:srgbClr val="7030A0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Режим </a:t>
            </a:r>
            <a:r>
              <a:rPr lang="ru-RU" sz="2400" b="1" dirty="0">
                <a:solidFill>
                  <a:schemeClr val="tx1"/>
                </a:solidFill>
              </a:rPr>
              <a:t>повседневной деятельности – функционирует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при </a:t>
            </a:r>
            <a:r>
              <a:rPr lang="ru-RU" sz="2400" b="1" dirty="0">
                <a:solidFill>
                  <a:schemeClr val="tx1"/>
                </a:solidFill>
              </a:rPr>
              <a:t>отсутствии </a:t>
            </a:r>
            <a:r>
              <a:rPr lang="ru-RU" sz="2400" b="1" dirty="0" smtClean="0">
                <a:solidFill>
                  <a:schemeClr val="tx1"/>
                </a:solidFill>
              </a:rPr>
              <a:t>ЧС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Режим </a:t>
            </a:r>
            <a:r>
              <a:rPr lang="ru-RU" sz="2400" b="1" dirty="0">
                <a:solidFill>
                  <a:schemeClr val="tx1"/>
                </a:solidFill>
              </a:rPr>
              <a:t>повышенной готовности – вводится при угрозе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возникновения ЧС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Режим </a:t>
            </a:r>
            <a:r>
              <a:rPr lang="ru-RU" sz="2400" b="1" dirty="0">
                <a:solidFill>
                  <a:schemeClr val="tx1"/>
                </a:solidFill>
              </a:rPr>
              <a:t>ЧС – вводится при возникновении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ликвидации </a:t>
            </a:r>
            <a:r>
              <a:rPr lang="ru-RU" sz="2400" b="1" dirty="0" smtClean="0">
                <a:solidFill>
                  <a:schemeClr val="tx1"/>
                </a:solidFill>
              </a:rPr>
              <a:t>ЧС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88424" cy="663003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b="1" dirty="0"/>
              <a:t>Режимы функционирования РСЧС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1"/>
            <a:ext cx="924196" cy="930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84368" y="2132856"/>
            <a:ext cx="1080119" cy="792088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29000"/>
            <a:ext cx="1080119" cy="936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12360" y="5085184"/>
            <a:ext cx="1152129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320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709</TotalTime>
  <Words>783</Words>
  <Application>Microsoft Office PowerPoint</Application>
  <PresentationFormat>Экран (4:3)</PresentationFormat>
  <Paragraphs>166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Мчс России - федеральный орган управления в области защиты населения и территорий от чс преподаватель ОБЖ Деев В. С. </vt:lpstr>
      <vt:lpstr>учебные вопросы</vt:lpstr>
      <vt:lpstr>Презентация PowerPoint</vt:lpstr>
      <vt:lpstr>ИСТОРИЯ СОЗДАНИЯ МЧС РОССИИ</vt:lpstr>
      <vt:lpstr>Организационная Структура МЧС России</vt:lpstr>
      <vt:lpstr>Основные Задачи МЧС России:</vt:lpstr>
      <vt:lpstr>  Структуры МЧС В СИСТЕМЕ ОРГАНОВ УПРАВЛЕНИЯ</vt:lpstr>
      <vt:lpstr>Основные функции РСЧС</vt:lpstr>
      <vt:lpstr>Режимы функционирования РСЧС</vt:lpstr>
      <vt:lpstr>Масштабы распространения ЧС</vt:lpstr>
      <vt:lpstr>Постоянно действующие органы управления РСЧС</vt:lpstr>
      <vt:lpstr>РЦ МЧС РФ по делам ГОЧС и предотвращения последствий стихийных бедствий</vt:lpstr>
      <vt:lpstr>Силы и средства РСЧС России</vt:lpstr>
      <vt:lpstr>Презентация PowerPoint</vt:lpstr>
      <vt:lpstr>Список используемых интернет ресурсов и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96</cp:revision>
  <dcterms:created xsi:type="dcterms:W3CDTF">2011-12-29T11:33:03Z</dcterms:created>
  <dcterms:modified xsi:type="dcterms:W3CDTF">2020-11-16T07:06:35Z</dcterms:modified>
</cp:coreProperties>
</file>