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74" r:id="rId2"/>
    <p:sldId id="258" r:id="rId3"/>
    <p:sldId id="259" r:id="rId4"/>
    <p:sldId id="260" r:id="rId5"/>
    <p:sldId id="262" r:id="rId6"/>
    <p:sldId id="261" r:id="rId7"/>
    <p:sldId id="263" r:id="rId8"/>
    <p:sldId id="264" r:id="rId9"/>
    <p:sldId id="265" r:id="rId10"/>
    <p:sldId id="266" r:id="rId11"/>
    <p:sldId id="267" r:id="rId12"/>
    <p:sldId id="270" r:id="rId13"/>
    <p:sldId id="268" r:id="rId14"/>
    <p:sldId id="269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3F6A1-2F27-4AED-943B-440A19943AD5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A2E993-183F-4B64-8DE6-72516AFE0E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900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A2E993-183F-4B64-8DE6-72516AFE0E6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980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DA970-B0E2-4C1A-94CC-964A175F4767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BF18D-3BC5-44B4-B896-0988C211F2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DA970-B0E2-4C1A-94CC-964A175F4767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BF18D-3BC5-44B4-B896-0988C211F2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DA970-B0E2-4C1A-94CC-964A175F4767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BF18D-3BC5-44B4-B896-0988C211F2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DA970-B0E2-4C1A-94CC-964A175F4767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BF18D-3BC5-44B4-B896-0988C211F2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DA970-B0E2-4C1A-94CC-964A175F4767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BF18D-3BC5-44B4-B896-0988C211F2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DA970-B0E2-4C1A-94CC-964A175F4767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BF18D-3BC5-44B4-B896-0988C211F2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DA970-B0E2-4C1A-94CC-964A175F4767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BF18D-3BC5-44B4-B896-0988C211F2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DA970-B0E2-4C1A-94CC-964A175F4767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BF18D-3BC5-44B4-B896-0988C211F2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DA970-B0E2-4C1A-94CC-964A175F4767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BF18D-3BC5-44B4-B896-0988C211F2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DA970-B0E2-4C1A-94CC-964A175F4767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BF18D-3BC5-44B4-B896-0988C211F2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DA970-B0E2-4C1A-94CC-964A175F4767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BF18D-3BC5-44B4-B896-0988C211F2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8E1DA970-B0E2-4C1A-94CC-964A175F4767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9DEBF18D-3BC5-44B4-B896-0988C211F24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microsoft.com/office/2007/relationships/hdphoto" Target="../media/hdphoto1.wdp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jpeg"/><Relationship Id="rId5" Type="http://schemas.openxmlformats.org/officeDocument/2006/relationships/image" Target="../media/image7.png"/><Relationship Id="rId10" Type="http://schemas.openxmlformats.org/officeDocument/2006/relationships/image" Target="../media/image12.jpe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44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&#1087;&#1088;&#1072;&#1074;&#1080;&#1090;&#1077;&#1083;&#1100;&#1089;&#1090;&#1074;&#1086;.&#1088;&#1092;/" TargetMode="External"/><Relationship Id="rId7" Type="http://schemas.openxmlformats.org/officeDocument/2006/relationships/image" Target="../media/image18.png"/><Relationship Id="rId2" Type="http://schemas.openxmlformats.org/officeDocument/2006/relationships/hyperlink" Target="http://www.mchs.gov.ru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morguefile.com/" TargetMode="External"/><Relationship Id="rId5" Type="http://schemas.openxmlformats.org/officeDocument/2006/relationships/hyperlink" Target="http://www.yandex.ru/" TargetMode="External"/><Relationship Id="rId4" Type="http://schemas.openxmlformats.org/officeDocument/2006/relationships/hyperlink" Target="http://64.mchs.gov.r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324528" cy="6858000"/>
          </a:xfrm>
          <a:prstGeom prst="rect">
            <a:avLst/>
          </a:prstGeom>
          <a:noFill/>
          <a:ln w="57150">
            <a:solidFill>
              <a:srgbClr val="7030A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796" y="2957493"/>
            <a:ext cx="1021262" cy="9917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956183"/>
            <a:ext cx="1155014" cy="9178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836712"/>
            <a:ext cx="5976664" cy="1584176"/>
          </a:xfrm>
          <a:solidFill>
            <a:srgbClr val="FFC000"/>
          </a:solidFill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400" b="1" dirty="0" err="1" smtClean="0">
                <a:solidFill>
                  <a:schemeClr val="bg2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Мчс</a:t>
            </a:r>
            <a:r>
              <a:rPr lang="ru-RU" sz="2400" b="1" dirty="0" smtClean="0">
                <a:solidFill>
                  <a:schemeClr val="bg2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России - федеральный орган управления в области защиты населения и территорий от </a:t>
            </a:r>
            <a:r>
              <a:rPr lang="ru-RU" sz="2400" b="1" dirty="0" err="1" smtClean="0">
                <a:solidFill>
                  <a:schemeClr val="bg2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чс</a:t>
            </a:r>
            <a:r>
              <a:rPr lang="ru-RU" sz="2400" b="1" dirty="0" smtClean="0">
                <a:solidFill>
                  <a:schemeClr val="bg2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1400" b="1" dirty="0" smtClean="0">
                <a:solidFill>
                  <a:schemeClr val="bg2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преподаватель </a:t>
            </a:r>
            <a:r>
              <a:rPr lang="ru-RU" sz="1400" b="1" dirty="0" smtClean="0">
                <a:solidFill>
                  <a:schemeClr val="bg2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ОБЖ</a:t>
            </a:r>
            <a:br>
              <a:rPr lang="ru-RU" sz="1400" b="1" dirty="0" smtClean="0">
                <a:solidFill>
                  <a:schemeClr val="bg2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1400" b="1" dirty="0" smtClean="0">
                <a:solidFill>
                  <a:schemeClr val="bg2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Деев В. С. </a:t>
            </a:r>
            <a:endParaRPr lang="ru-RU" sz="2000" b="1" dirty="0">
              <a:solidFill>
                <a:schemeClr val="bg2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1619672" cy="1152128"/>
          </a:xfrm>
          <a:prstGeom prst="roundRect">
            <a:avLst>
              <a:gd name="adj" fmla="val 19588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275856" y="188640"/>
            <a:ext cx="5652120" cy="461665"/>
          </a:xfrm>
          <a:prstGeom prst="rect">
            <a:avLst/>
          </a:prstGeom>
          <a:solidFill>
            <a:srgbClr val="FF0000"/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ru-RU" sz="2400" b="1" i="1" dirty="0" smtClean="0">
                <a:solidFill>
                  <a:schemeClr val="bg1"/>
                </a:solidFill>
              </a:rPr>
              <a:t>«</a:t>
            </a:r>
            <a:r>
              <a:rPr lang="ru-RU" sz="2400" b="1" i="1" dirty="0">
                <a:solidFill>
                  <a:schemeClr val="bg1"/>
                </a:solidFill>
              </a:rPr>
              <a:t>Предотвращение. Спасение. Помощь»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994442"/>
            <a:ext cx="1155014" cy="9178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85" y="2994442"/>
            <a:ext cx="1190456" cy="9178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977982"/>
            <a:ext cx="1021262" cy="9917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923854"/>
            <a:ext cx="1155014" cy="9178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036" y="3964419"/>
            <a:ext cx="1023829" cy="9917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229" y="4969746"/>
            <a:ext cx="1023829" cy="9998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570" y="980729"/>
            <a:ext cx="1406901" cy="13681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77578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124744"/>
            <a:ext cx="7704856" cy="5544616"/>
          </a:xfrm>
          <a:solidFill>
            <a:schemeClr val="accent1">
              <a:lumMod val="60000"/>
              <a:lumOff val="40000"/>
            </a:schemeClr>
          </a:solidFill>
          <a:ln>
            <a:solidFill>
              <a:srgbClr val="FFFF00"/>
            </a:solidFill>
          </a:ln>
        </p:spPr>
        <p:txBody>
          <a:bodyPr>
            <a:normAutofit fontScale="92500" lnSpcReduction="20000"/>
          </a:bodyPr>
          <a:lstStyle/>
          <a:p>
            <a:pPr>
              <a:spcAft>
                <a:spcPts val="0"/>
              </a:spcAft>
            </a:pPr>
            <a:r>
              <a:rPr lang="ru-RU" sz="2600" b="1" dirty="0">
                <a:solidFill>
                  <a:schemeClr val="tx1"/>
                </a:solidFill>
              </a:rPr>
              <a:t>В зависимости от масштабов распространения и тяжести </a:t>
            </a:r>
            <a:endParaRPr lang="ru-RU" sz="2600" b="1" dirty="0" smtClean="0">
              <a:solidFill>
                <a:schemeClr val="tx1"/>
              </a:solidFill>
            </a:endParaRPr>
          </a:p>
          <a:p>
            <a:pPr>
              <a:spcAft>
                <a:spcPts val="0"/>
              </a:spcAft>
            </a:pPr>
            <a:r>
              <a:rPr lang="ru-RU" sz="2600" b="1" dirty="0" smtClean="0">
                <a:solidFill>
                  <a:schemeClr val="tx1"/>
                </a:solidFill>
              </a:rPr>
              <a:t>последствий </a:t>
            </a:r>
            <a:r>
              <a:rPr lang="ru-RU" sz="2600" b="1" dirty="0">
                <a:solidFill>
                  <a:schemeClr val="tx1"/>
                </a:solidFill>
              </a:rPr>
              <a:t>ЧС </a:t>
            </a:r>
            <a:r>
              <a:rPr lang="ru-RU" sz="2600" b="1" dirty="0" smtClean="0">
                <a:solidFill>
                  <a:schemeClr val="tx1"/>
                </a:solidFill>
              </a:rPr>
              <a:t>может быть :</a:t>
            </a:r>
            <a:r>
              <a:rPr lang="ru-RU" sz="2000" dirty="0" smtClean="0">
                <a:solidFill>
                  <a:schemeClr val="tx1"/>
                </a:solidFill>
              </a:rPr>
              <a:t>:</a:t>
            </a:r>
            <a:endParaRPr lang="ru-RU" sz="2000" dirty="0">
              <a:solidFill>
                <a:schemeClr val="tx1"/>
              </a:solidFill>
            </a:endParaRPr>
          </a:p>
          <a:p>
            <a:pPr algn="l"/>
            <a:endParaRPr lang="ru-RU" sz="2000" dirty="0" smtClean="0">
              <a:solidFill>
                <a:schemeClr val="tx1"/>
              </a:solidFill>
            </a:endParaRPr>
          </a:p>
          <a:p>
            <a:pPr algn="l"/>
            <a:r>
              <a:rPr lang="ru-RU" sz="2000" b="1" dirty="0" smtClean="0">
                <a:solidFill>
                  <a:schemeClr val="tx1"/>
                </a:solidFill>
              </a:rPr>
              <a:t>* ЛОКАЛЬНОЙ</a:t>
            </a:r>
          </a:p>
          <a:p>
            <a:pPr algn="l"/>
            <a:endParaRPr lang="ru-RU" sz="2000" dirty="0" smtClean="0">
              <a:solidFill>
                <a:schemeClr val="tx1"/>
              </a:solidFill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</a:rPr>
              <a:t>                                                                    * </a:t>
            </a:r>
            <a:r>
              <a:rPr lang="ru-RU" sz="2000" b="1" dirty="0" smtClean="0">
                <a:solidFill>
                  <a:schemeClr val="tx1"/>
                </a:solidFill>
              </a:rPr>
              <a:t>МЕСТНОЙ</a:t>
            </a:r>
          </a:p>
          <a:p>
            <a:pPr algn="l"/>
            <a:endParaRPr lang="ru-RU" sz="2000" dirty="0" smtClean="0">
              <a:solidFill>
                <a:schemeClr val="tx1"/>
              </a:solidFill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</a:rPr>
              <a:t>* </a:t>
            </a:r>
            <a:r>
              <a:rPr lang="ru-RU" sz="2000" b="1" dirty="0" smtClean="0">
                <a:solidFill>
                  <a:schemeClr val="tx1"/>
                </a:solidFill>
              </a:rPr>
              <a:t>ТЕРРИТОРИАЛЬНОЙ</a:t>
            </a:r>
          </a:p>
          <a:p>
            <a:pPr algn="l"/>
            <a:endParaRPr lang="ru-RU" sz="2000" dirty="0" smtClean="0">
              <a:solidFill>
                <a:schemeClr val="tx1"/>
              </a:solidFill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</a:rPr>
              <a:t>                                                          -      * </a:t>
            </a:r>
            <a:r>
              <a:rPr lang="ru-RU" sz="2000" b="1" dirty="0" smtClean="0">
                <a:solidFill>
                  <a:schemeClr val="tx1"/>
                </a:solidFill>
              </a:rPr>
              <a:t>РЕГИОНАЛЬНОЙ</a:t>
            </a:r>
          </a:p>
          <a:p>
            <a:pPr algn="l"/>
            <a:endParaRPr lang="ru-RU" sz="2000" dirty="0" smtClean="0">
              <a:solidFill>
                <a:schemeClr val="tx1"/>
              </a:solidFill>
            </a:endParaRPr>
          </a:p>
          <a:p>
            <a:pPr algn="l"/>
            <a:r>
              <a:rPr lang="ru-RU" sz="2000" b="1" dirty="0" smtClean="0">
                <a:solidFill>
                  <a:schemeClr val="tx1"/>
                </a:solidFill>
              </a:rPr>
              <a:t>* ФЕДЕРАЛЬНОЙ</a:t>
            </a:r>
          </a:p>
          <a:p>
            <a:pPr algn="l"/>
            <a:endParaRPr lang="ru-RU" sz="2000" dirty="0" smtClean="0">
              <a:solidFill>
                <a:schemeClr val="tx1"/>
              </a:solidFill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</a:rPr>
              <a:t>                                                                  </a:t>
            </a:r>
            <a:r>
              <a:rPr lang="ru-RU" sz="2000" b="1" dirty="0" smtClean="0">
                <a:solidFill>
                  <a:schemeClr val="tx1"/>
                </a:solidFill>
              </a:rPr>
              <a:t>* ГЛОБАЛЬНОЙ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590995"/>
          </a:xfrm>
          <a:solidFill>
            <a:srgbClr val="C00000"/>
          </a:solidFill>
          <a:ln>
            <a:solidFill>
              <a:srgbClr val="FFFF00"/>
            </a:solidFill>
          </a:ln>
        </p:spPr>
        <p:txBody>
          <a:bodyPr/>
          <a:lstStyle/>
          <a:p>
            <a:r>
              <a:rPr lang="ru-RU" b="1" dirty="0" smtClean="0"/>
              <a:t>Масштабы распространения ЧС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16631"/>
            <a:ext cx="924196" cy="930399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844824"/>
            <a:ext cx="1844346" cy="129614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077072"/>
            <a:ext cx="1872208" cy="136815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276872"/>
            <a:ext cx="2376264" cy="187220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6261" y="3068960"/>
            <a:ext cx="1793771" cy="172819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229200"/>
            <a:ext cx="2088232" cy="144016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725144"/>
            <a:ext cx="2304256" cy="187220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056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385392"/>
            <a:ext cx="9144000" cy="5472608"/>
          </a:xfrm>
          <a:solidFill>
            <a:schemeClr val="accent6">
              <a:lumMod val="50000"/>
            </a:schemeClr>
          </a:solidFill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pPr algn="l"/>
            <a:r>
              <a:rPr lang="ru-RU" sz="2000" b="1" dirty="0">
                <a:solidFill>
                  <a:schemeClr val="tx1"/>
                </a:solidFill>
              </a:rPr>
              <a:t>На федеральном уровне</a:t>
            </a:r>
            <a:r>
              <a:rPr lang="ru-RU" sz="1900" b="1" dirty="0">
                <a:solidFill>
                  <a:schemeClr val="tx1"/>
                </a:solidFill>
              </a:rPr>
              <a:t> </a:t>
            </a:r>
            <a:r>
              <a:rPr lang="ru-RU" sz="1900" b="1" dirty="0" smtClean="0">
                <a:solidFill>
                  <a:schemeClr val="tx1"/>
                </a:solidFill>
              </a:rPr>
              <a:t>         - МЧС России;</a:t>
            </a:r>
          </a:p>
          <a:p>
            <a:pPr algn="l">
              <a:spcAft>
                <a:spcPts val="0"/>
              </a:spcAft>
            </a:pPr>
            <a:r>
              <a:rPr lang="ru-RU" sz="2000" b="1" dirty="0" smtClean="0">
                <a:solidFill>
                  <a:schemeClr val="tx1"/>
                </a:solidFill>
              </a:rPr>
              <a:t>На </a:t>
            </a:r>
            <a:r>
              <a:rPr lang="ru-RU" sz="2000" b="1" dirty="0">
                <a:solidFill>
                  <a:schemeClr val="tx1"/>
                </a:solidFill>
              </a:rPr>
              <a:t>межрегиональном </a:t>
            </a:r>
            <a:r>
              <a:rPr lang="ru-RU" sz="2000" b="1" dirty="0" smtClean="0">
                <a:solidFill>
                  <a:schemeClr val="tx1"/>
                </a:solidFill>
              </a:rPr>
              <a:t>уровне  </a:t>
            </a:r>
            <a:r>
              <a:rPr lang="ru-RU" sz="2000" dirty="0" smtClean="0">
                <a:solidFill>
                  <a:schemeClr val="tx1"/>
                </a:solidFill>
              </a:rPr>
              <a:t>- </a:t>
            </a:r>
            <a:r>
              <a:rPr lang="ru-RU" sz="1900" b="1" dirty="0" smtClean="0">
                <a:solidFill>
                  <a:schemeClr val="tx1"/>
                </a:solidFill>
              </a:rPr>
              <a:t>территориальные </a:t>
            </a:r>
            <a:r>
              <a:rPr lang="ru-RU" sz="1900" b="1" dirty="0">
                <a:solidFill>
                  <a:schemeClr val="tx1"/>
                </a:solidFill>
              </a:rPr>
              <a:t>органы МЧС </a:t>
            </a:r>
            <a:r>
              <a:rPr lang="ru-RU" sz="1900" b="1" dirty="0" smtClean="0">
                <a:solidFill>
                  <a:schemeClr val="tx1"/>
                </a:solidFill>
              </a:rPr>
              <a:t>России, РЦ по  </a:t>
            </a:r>
          </a:p>
          <a:p>
            <a:pPr algn="l">
              <a:spcAft>
                <a:spcPts val="0"/>
              </a:spcAft>
            </a:pPr>
            <a:r>
              <a:rPr lang="ru-RU" sz="1900" b="1" dirty="0">
                <a:solidFill>
                  <a:schemeClr val="tx1"/>
                </a:solidFill>
              </a:rPr>
              <a:t> </a:t>
            </a:r>
            <a:r>
              <a:rPr lang="ru-RU" sz="1900" b="1" dirty="0" smtClean="0">
                <a:solidFill>
                  <a:schemeClr val="tx1"/>
                </a:solidFill>
              </a:rPr>
              <a:t>                                                      делам ГОЧС </a:t>
            </a:r>
            <a:r>
              <a:rPr lang="ru-RU" sz="1900" b="1" dirty="0">
                <a:solidFill>
                  <a:schemeClr val="tx1"/>
                </a:solidFill>
              </a:rPr>
              <a:t>и ликвидации последствий </a:t>
            </a:r>
            <a:r>
              <a:rPr lang="ru-RU" sz="1900" b="1" dirty="0" smtClean="0">
                <a:solidFill>
                  <a:schemeClr val="tx1"/>
                </a:solidFill>
              </a:rPr>
              <a:t>стихийных</a:t>
            </a:r>
          </a:p>
          <a:p>
            <a:pPr algn="l">
              <a:spcAft>
                <a:spcPts val="0"/>
              </a:spcAft>
            </a:pPr>
            <a:r>
              <a:rPr lang="ru-RU" sz="1900" b="1" dirty="0">
                <a:solidFill>
                  <a:schemeClr val="tx1"/>
                </a:solidFill>
              </a:rPr>
              <a:t> </a:t>
            </a:r>
            <a:r>
              <a:rPr lang="ru-RU" sz="1900" b="1" dirty="0" smtClean="0">
                <a:solidFill>
                  <a:schemeClr val="tx1"/>
                </a:solidFill>
              </a:rPr>
              <a:t>                                                      бедствий</a:t>
            </a:r>
            <a:r>
              <a:rPr lang="ru-RU" sz="1900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ru-RU" sz="2000" b="1" dirty="0" smtClean="0">
                <a:solidFill>
                  <a:schemeClr val="tx1"/>
                </a:solidFill>
              </a:rPr>
              <a:t>На </a:t>
            </a:r>
            <a:r>
              <a:rPr lang="ru-RU" sz="2000" b="1" dirty="0">
                <a:solidFill>
                  <a:schemeClr val="tx1"/>
                </a:solidFill>
              </a:rPr>
              <a:t>региональном уро</a:t>
            </a:r>
            <a:r>
              <a:rPr lang="ru-RU" sz="2000" dirty="0">
                <a:solidFill>
                  <a:schemeClr val="tx1"/>
                </a:solidFill>
              </a:rPr>
              <a:t>вне </a:t>
            </a:r>
            <a:r>
              <a:rPr lang="ru-RU" sz="1900" dirty="0" smtClean="0">
                <a:solidFill>
                  <a:schemeClr val="tx1"/>
                </a:solidFill>
              </a:rPr>
              <a:t>       </a:t>
            </a:r>
            <a:r>
              <a:rPr lang="ru-RU" sz="1900" b="1" dirty="0" smtClean="0">
                <a:solidFill>
                  <a:schemeClr val="tx1"/>
                </a:solidFill>
              </a:rPr>
              <a:t>- Главные управления по делам ГОЧС субъектов РФ;</a:t>
            </a:r>
          </a:p>
          <a:p>
            <a:pPr algn="l">
              <a:spcAft>
                <a:spcPts val="0"/>
              </a:spcAft>
            </a:pPr>
            <a:r>
              <a:rPr lang="ru-RU" sz="2000" b="1" dirty="0" smtClean="0">
                <a:solidFill>
                  <a:schemeClr val="tx1"/>
                </a:solidFill>
              </a:rPr>
              <a:t>На </a:t>
            </a:r>
            <a:r>
              <a:rPr lang="ru-RU" sz="2000" b="1" dirty="0">
                <a:solidFill>
                  <a:schemeClr val="tx1"/>
                </a:solidFill>
              </a:rPr>
              <a:t>муниципальном </a:t>
            </a:r>
            <a:r>
              <a:rPr lang="ru-RU" sz="2000" b="1" dirty="0" smtClean="0">
                <a:solidFill>
                  <a:schemeClr val="tx1"/>
                </a:solidFill>
              </a:rPr>
              <a:t>уровне</a:t>
            </a:r>
            <a:r>
              <a:rPr lang="ru-RU" sz="1900" b="1" dirty="0" smtClean="0">
                <a:solidFill>
                  <a:schemeClr val="tx1"/>
                </a:solidFill>
              </a:rPr>
              <a:t>     - управления (штабы) по делам ГОЧС местного </a:t>
            </a:r>
          </a:p>
          <a:p>
            <a:pPr algn="l">
              <a:spcAft>
                <a:spcPts val="0"/>
              </a:spcAft>
            </a:pPr>
            <a:r>
              <a:rPr lang="ru-RU" sz="1900" dirty="0">
                <a:solidFill>
                  <a:schemeClr val="tx1"/>
                </a:solidFill>
              </a:rPr>
              <a:t> </a:t>
            </a:r>
            <a:r>
              <a:rPr lang="ru-RU" sz="1900" dirty="0" smtClean="0">
                <a:solidFill>
                  <a:schemeClr val="tx1"/>
                </a:solidFill>
              </a:rPr>
              <a:t>                                                      </a:t>
            </a:r>
            <a:r>
              <a:rPr lang="ru-RU" sz="1900" b="1" dirty="0" smtClean="0">
                <a:solidFill>
                  <a:schemeClr val="tx1"/>
                </a:solidFill>
              </a:rPr>
              <a:t>самоуправления;</a:t>
            </a:r>
          </a:p>
          <a:p>
            <a:pPr algn="l">
              <a:spcAft>
                <a:spcPts val="0"/>
              </a:spcAft>
            </a:pPr>
            <a:r>
              <a:rPr lang="ru-RU" sz="2000" b="1" dirty="0" smtClean="0">
                <a:solidFill>
                  <a:schemeClr val="tx1"/>
                </a:solidFill>
              </a:rPr>
              <a:t>На </a:t>
            </a:r>
            <a:r>
              <a:rPr lang="ru-RU" sz="2000" b="1" dirty="0">
                <a:solidFill>
                  <a:schemeClr val="tx1"/>
                </a:solidFill>
              </a:rPr>
              <a:t>объектовом уровне </a:t>
            </a:r>
            <a:r>
              <a:rPr lang="ru-RU" sz="1900" b="1" dirty="0" smtClean="0">
                <a:solidFill>
                  <a:schemeClr val="tx1"/>
                </a:solidFill>
              </a:rPr>
              <a:t>           </a:t>
            </a:r>
            <a:r>
              <a:rPr lang="ru-RU" sz="1900" dirty="0" smtClean="0">
                <a:solidFill>
                  <a:schemeClr val="tx1"/>
                </a:solidFill>
              </a:rPr>
              <a:t>- </a:t>
            </a:r>
            <a:r>
              <a:rPr lang="ru-RU" sz="1900" b="1" dirty="0" smtClean="0">
                <a:solidFill>
                  <a:schemeClr val="tx1"/>
                </a:solidFill>
              </a:rPr>
              <a:t>структурные </a:t>
            </a:r>
            <a:r>
              <a:rPr lang="ru-RU" sz="1900" b="1" dirty="0">
                <a:solidFill>
                  <a:schemeClr val="tx1"/>
                </a:solidFill>
              </a:rPr>
              <a:t>подразделения организаций</a:t>
            </a:r>
            <a:r>
              <a:rPr lang="ru-RU" sz="1900" b="1" dirty="0" smtClean="0">
                <a:solidFill>
                  <a:schemeClr val="tx1"/>
                </a:solidFill>
              </a:rPr>
              <a:t>,</a:t>
            </a:r>
          </a:p>
          <a:p>
            <a:pPr algn="l">
              <a:spcAft>
                <a:spcPts val="0"/>
              </a:spcAft>
            </a:pPr>
            <a:r>
              <a:rPr lang="ru-RU" sz="1900" b="1" dirty="0">
                <a:solidFill>
                  <a:schemeClr val="tx1"/>
                </a:solidFill>
              </a:rPr>
              <a:t> </a:t>
            </a:r>
            <a:r>
              <a:rPr lang="ru-RU" sz="1900" b="1" dirty="0" smtClean="0">
                <a:solidFill>
                  <a:schemeClr val="tx1"/>
                </a:solidFill>
              </a:rPr>
              <a:t>                                                      уполномоченных   </a:t>
            </a:r>
            <a:r>
              <a:rPr lang="ru-RU" sz="1900" b="1" dirty="0">
                <a:solidFill>
                  <a:schemeClr val="tx1"/>
                </a:solidFill>
              </a:rPr>
              <a:t>на решение задач в области </a:t>
            </a:r>
            <a:r>
              <a:rPr lang="ru-RU" sz="1900" b="1" dirty="0" smtClean="0">
                <a:solidFill>
                  <a:schemeClr val="tx1"/>
                </a:solidFill>
              </a:rPr>
              <a:t> </a:t>
            </a:r>
          </a:p>
          <a:p>
            <a:pPr algn="l">
              <a:spcAft>
                <a:spcPts val="0"/>
              </a:spcAft>
            </a:pPr>
            <a:r>
              <a:rPr lang="ru-RU" sz="1900" b="1" dirty="0">
                <a:solidFill>
                  <a:schemeClr val="tx1"/>
                </a:solidFill>
              </a:rPr>
              <a:t> </a:t>
            </a:r>
            <a:r>
              <a:rPr lang="ru-RU" sz="1900" b="1" dirty="0" smtClean="0">
                <a:solidFill>
                  <a:schemeClr val="tx1"/>
                </a:solidFill>
              </a:rPr>
              <a:t>                                                      защиты  населения </a:t>
            </a:r>
            <a:r>
              <a:rPr lang="ru-RU" sz="1900" b="1" dirty="0">
                <a:solidFill>
                  <a:schemeClr val="tx1"/>
                </a:solidFill>
              </a:rPr>
              <a:t>и </a:t>
            </a:r>
            <a:r>
              <a:rPr lang="ru-RU" sz="1900" b="1" dirty="0" smtClean="0">
                <a:solidFill>
                  <a:schemeClr val="tx1"/>
                </a:solidFill>
              </a:rPr>
              <a:t>территории </a:t>
            </a:r>
            <a:r>
              <a:rPr lang="ru-RU" sz="1900" b="1" dirty="0">
                <a:solidFill>
                  <a:schemeClr val="tx1"/>
                </a:solidFill>
              </a:rPr>
              <a:t>от ЧС и (или) </a:t>
            </a:r>
            <a:endParaRPr lang="ru-RU" sz="1900" b="1" dirty="0" smtClean="0">
              <a:solidFill>
                <a:schemeClr val="tx1"/>
              </a:solidFill>
            </a:endParaRPr>
          </a:p>
          <a:p>
            <a:pPr algn="l">
              <a:spcAft>
                <a:spcPts val="0"/>
              </a:spcAft>
            </a:pPr>
            <a:r>
              <a:rPr lang="ru-RU" sz="1900" b="1" dirty="0">
                <a:solidFill>
                  <a:schemeClr val="tx1"/>
                </a:solidFill>
              </a:rPr>
              <a:t> </a:t>
            </a:r>
            <a:r>
              <a:rPr lang="ru-RU" sz="1900" b="1" dirty="0" smtClean="0">
                <a:solidFill>
                  <a:schemeClr val="tx1"/>
                </a:solidFill>
              </a:rPr>
              <a:t>                                                      гражданской обороны</a:t>
            </a:r>
            <a:r>
              <a:rPr lang="ru-RU" sz="1900" b="1" dirty="0">
                <a:solidFill>
                  <a:schemeClr val="tx1"/>
                </a:solidFill>
              </a:rPr>
              <a:t>.</a:t>
            </a:r>
          </a:p>
          <a:p>
            <a:pPr algn="l"/>
            <a:endParaRPr lang="ru-RU" sz="19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1128202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rgbClr val="FFFF00"/>
            </a:solidFill>
          </a:ln>
        </p:spPr>
        <p:txBody>
          <a:bodyPr/>
          <a:lstStyle/>
          <a:p>
            <a:r>
              <a:rPr lang="ru-RU" b="1" dirty="0"/>
              <a:t>Постоянно действующие органы управления РСЧС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16631"/>
            <a:ext cx="924196" cy="9303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653136"/>
            <a:ext cx="2520280" cy="18986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9282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268760"/>
            <a:ext cx="9144000" cy="6048672"/>
          </a:xfrm>
          <a:solidFill>
            <a:schemeClr val="accent1">
              <a:lumMod val="50000"/>
            </a:schemeClr>
          </a:solidFill>
          <a:ln>
            <a:solidFill>
              <a:srgbClr val="FFFF00"/>
            </a:solidFill>
          </a:ln>
        </p:spPr>
        <p:txBody>
          <a:bodyPr>
            <a:normAutofit fontScale="325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algn="l"/>
            <a:endParaRPr lang="ru-RU" sz="2200" dirty="0" smtClean="0"/>
          </a:p>
          <a:p>
            <a:pPr algn="l"/>
            <a:endParaRPr lang="ru-RU" sz="2200" dirty="0"/>
          </a:p>
          <a:p>
            <a:pPr algn="l"/>
            <a:endParaRPr lang="ru-RU" sz="2200" dirty="0" smtClean="0"/>
          </a:p>
          <a:p>
            <a:pPr algn="l"/>
            <a:endParaRPr lang="ru-RU" sz="3700" dirty="0" smtClean="0"/>
          </a:p>
          <a:p>
            <a:pPr algn="l"/>
            <a:r>
              <a:rPr lang="ru-RU" sz="4900" b="1" dirty="0" smtClean="0"/>
              <a:t>1.Северо-западный регион. </a:t>
            </a:r>
            <a:r>
              <a:rPr lang="ru-RU" sz="4900" b="1" dirty="0"/>
              <a:t>центр – г. </a:t>
            </a:r>
            <a:r>
              <a:rPr lang="ru-RU" sz="4900" b="1" dirty="0" smtClean="0"/>
              <a:t>С-Петербург</a:t>
            </a:r>
            <a:r>
              <a:rPr lang="ru-RU" sz="3700" b="1" dirty="0" smtClean="0"/>
              <a:t>  </a:t>
            </a:r>
            <a:r>
              <a:rPr lang="ru-RU" sz="4900" b="1" dirty="0" smtClean="0"/>
              <a:t>5 Уральский </a:t>
            </a:r>
            <a:r>
              <a:rPr lang="ru-RU" sz="4900" b="1" dirty="0"/>
              <a:t>региональный центр – г. Екатеринбург</a:t>
            </a:r>
          </a:p>
          <a:p>
            <a:pPr algn="l"/>
            <a:r>
              <a:rPr lang="ru-RU" sz="4900" b="1" dirty="0" smtClean="0"/>
              <a:t>2.Центральный </a:t>
            </a:r>
            <a:r>
              <a:rPr lang="ru-RU" sz="4900" b="1" dirty="0"/>
              <a:t>региональный центр – г. Москва     </a:t>
            </a:r>
            <a:r>
              <a:rPr lang="ru-RU" sz="4900" b="1" dirty="0" smtClean="0"/>
              <a:t>6. Сибирский </a:t>
            </a:r>
            <a:r>
              <a:rPr lang="ru-RU" sz="4900" b="1" dirty="0"/>
              <a:t>региональный центр – г. Красноярск</a:t>
            </a:r>
          </a:p>
          <a:p>
            <a:pPr algn="l"/>
            <a:r>
              <a:rPr lang="ru-RU" sz="4900" b="1" dirty="0" smtClean="0"/>
              <a:t>3.Южный регион. </a:t>
            </a:r>
            <a:r>
              <a:rPr lang="ru-RU" sz="4900" b="1" dirty="0"/>
              <a:t>центр – г. Ростов-на-Дону </a:t>
            </a:r>
            <a:r>
              <a:rPr lang="ru-RU" sz="4900" b="1" dirty="0" smtClean="0"/>
              <a:t>    7.Дальневосточный </a:t>
            </a:r>
            <a:r>
              <a:rPr lang="ru-RU" sz="4900" b="1" dirty="0"/>
              <a:t>региональный центр – г. Хабаровск</a:t>
            </a:r>
          </a:p>
          <a:p>
            <a:pPr algn="l"/>
            <a:r>
              <a:rPr lang="ru-RU" sz="4900" b="1" dirty="0" smtClean="0"/>
              <a:t>4.Северо-Кавказский </a:t>
            </a:r>
            <a:r>
              <a:rPr lang="ru-RU" sz="4900" b="1" dirty="0"/>
              <a:t>региональный центр – г. Железноводск</a:t>
            </a:r>
          </a:p>
          <a:p>
            <a:endParaRPr lang="ru-RU" sz="25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4609" y="1"/>
            <a:ext cx="8204448" cy="980728"/>
          </a:xfrm>
          <a:solidFill>
            <a:srgbClr val="0070C0"/>
          </a:solidFill>
          <a:ln>
            <a:solidFill>
              <a:srgbClr val="FFFF00"/>
            </a:solidFill>
          </a:ln>
        </p:spPr>
        <p:txBody>
          <a:bodyPr/>
          <a:lstStyle/>
          <a:p>
            <a:r>
              <a:rPr lang="ru-RU" sz="2400" b="1" dirty="0" smtClean="0"/>
              <a:t>РЦ МЧС РФ </a:t>
            </a:r>
            <a:r>
              <a:rPr lang="ru-RU" sz="2400" b="1" dirty="0"/>
              <a:t>по делам </a:t>
            </a:r>
            <a:r>
              <a:rPr lang="ru-RU" sz="2400" b="1" dirty="0" smtClean="0"/>
              <a:t>ГОЧС и </a:t>
            </a:r>
            <a:r>
              <a:rPr lang="ru-RU" sz="2400" b="1" dirty="0"/>
              <a:t>предотвращения последствий стихийных бедствий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16631"/>
            <a:ext cx="924196" cy="930399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3"/>
            <a:ext cx="9144000" cy="3600399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tx1"/>
            </a:solidFill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097807"/>
            <a:ext cx="729148" cy="9974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8761" y="2348880"/>
            <a:ext cx="1296144" cy="129614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2" y="3717032"/>
            <a:ext cx="811535" cy="10081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8761" y="4005064"/>
            <a:ext cx="864096" cy="9361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217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047030"/>
            <a:ext cx="7878922" cy="5622330"/>
          </a:xfrm>
          <a:solidFill>
            <a:schemeClr val="accent1">
              <a:lumMod val="75000"/>
            </a:schemeClr>
          </a:solidFill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pPr marL="342900" indent="-342900" algn="l">
              <a:buAutoNum type="arabicPeriod"/>
            </a:pPr>
            <a:endParaRPr lang="ru-RU" dirty="0" smtClean="0">
              <a:solidFill>
                <a:schemeClr val="tx1"/>
              </a:solidFill>
            </a:endParaRPr>
          </a:p>
          <a:p>
            <a:pPr marL="342900" indent="-342900" algn="l">
              <a:buAutoNum type="arabicPeriod"/>
            </a:pPr>
            <a:endParaRPr lang="ru-RU" dirty="0" smtClean="0">
              <a:solidFill>
                <a:schemeClr val="tx1"/>
              </a:solidFill>
            </a:endParaRPr>
          </a:p>
          <a:p>
            <a:pPr marL="342900" indent="-342900" algn="l">
              <a:buAutoNum type="arabicPeriod"/>
            </a:pPr>
            <a:r>
              <a:rPr lang="ru-RU" sz="2000" b="1" dirty="0" smtClean="0">
                <a:solidFill>
                  <a:schemeClr val="tx1"/>
                </a:solidFill>
              </a:rPr>
              <a:t>Национальный </a:t>
            </a:r>
            <a:r>
              <a:rPr lang="ru-RU" sz="2000" b="1" dirty="0">
                <a:solidFill>
                  <a:schemeClr val="tx1"/>
                </a:solidFill>
              </a:rPr>
              <a:t>центр управления в кризисных </a:t>
            </a:r>
            <a:r>
              <a:rPr lang="ru-RU" sz="2000" b="1" dirty="0" smtClean="0">
                <a:solidFill>
                  <a:schemeClr val="tx1"/>
                </a:solidFill>
              </a:rPr>
              <a:t>ситуациях</a:t>
            </a:r>
          </a:p>
          <a:p>
            <a:pPr marL="342900" indent="-342900" algn="l"/>
            <a:endParaRPr lang="ru-RU" dirty="0" smtClean="0">
              <a:solidFill>
                <a:schemeClr val="tx1"/>
              </a:solidFill>
            </a:endParaRPr>
          </a:p>
          <a:p>
            <a:pPr marL="342900" indent="-342900" algn="l">
              <a:buAutoNum type="arabicPeriod"/>
            </a:pPr>
            <a:endParaRPr lang="ru-RU" dirty="0">
              <a:solidFill>
                <a:schemeClr val="tx1"/>
              </a:solidFill>
            </a:endParaRPr>
          </a:p>
          <a:p>
            <a:pPr algn="l">
              <a:spcAft>
                <a:spcPts val="0"/>
              </a:spcAft>
            </a:pPr>
            <a:r>
              <a:rPr lang="ru-RU" dirty="0" smtClean="0">
                <a:solidFill>
                  <a:schemeClr val="tx1"/>
                </a:solidFill>
              </a:rPr>
              <a:t>2.    </a:t>
            </a:r>
            <a:r>
              <a:rPr lang="ru-RU" sz="2000" b="1" dirty="0">
                <a:solidFill>
                  <a:schemeClr val="tx1"/>
                </a:solidFill>
              </a:rPr>
              <a:t>Центральный аэромобильный </a:t>
            </a:r>
            <a:r>
              <a:rPr lang="ru-RU" sz="2000" b="1" dirty="0" smtClean="0">
                <a:solidFill>
                  <a:schemeClr val="tx1"/>
                </a:solidFill>
              </a:rPr>
              <a:t>спасательный</a:t>
            </a:r>
          </a:p>
          <a:p>
            <a:pPr algn="l">
              <a:spcAft>
                <a:spcPts val="0"/>
              </a:spcAft>
            </a:pP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      </a:t>
            </a:r>
            <a:r>
              <a:rPr lang="ru-RU" sz="2000" b="1" dirty="0">
                <a:solidFill>
                  <a:schemeClr val="tx1"/>
                </a:solidFill>
              </a:rPr>
              <a:t>отряд МЧС России (</a:t>
            </a:r>
            <a:r>
              <a:rPr lang="ru-RU" sz="2000" b="1" dirty="0" err="1">
                <a:solidFill>
                  <a:schemeClr val="tx1"/>
                </a:solidFill>
              </a:rPr>
              <a:t>Центроспас</a:t>
            </a:r>
            <a:r>
              <a:rPr lang="ru-RU" sz="2000" b="1" dirty="0" smtClean="0">
                <a:solidFill>
                  <a:schemeClr val="tx1"/>
                </a:solidFill>
              </a:rPr>
              <a:t>) </a:t>
            </a:r>
          </a:p>
          <a:p>
            <a:pPr algn="l"/>
            <a:endParaRPr lang="ru-RU" dirty="0" smtClean="0">
              <a:solidFill>
                <a:schemeClr val="tx1"/>
              </a:solidFill>
            </a:endParaRPr>
          </a:p>
          <a:p>
            <a:pPr algn="l"/>
            <a:endParaRPr lang="ru-RU" dirty="0" smtClean="0">
              <a:solidFill>
                <a:schemeClr val="tx1"/>
              </a:solidFill>
            </a:endParaRP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3</a:t>
            </a:r>
            <a:r>
              <a:rPr lang="ru-RU" sz="2400" b="1" dirty="0" smtClean="0">
                <a:solidFill>
                  <a:schemeClr val="tx1"/>
                </a:solidFill>
              </a:rPr>
              <a:t>.    </a:t>
            </a:r>
            <a:r>
              <a:rPr lang="ru-RU" sz="2400" b="1" dirty="0">
                <a:solidFill>
                  <a:schemeClr val="tx1"/>
                </a:solidFill>
              </a:rPr>
              <a:t>Поисково-спасательные </a:t>
            </a:r>
            <a:r>
              <a:rPr lang="ru-RU" sz="2400" b="1" dirty="0" smtClean="0">
                <a:solidFill>
                  <a:schemeClr val="tx1"/>
                </a:solidFill>
              </a:rPr>
              <a:t>службы</a:t>
            </a:r>
            <a:endParaRPr lang="ru-RU" b="1" dirty="0" smtClean="0">
              <a:solidFill>
                <a:schemeClr val="tx1"/>
              </a:solidFill>
            </a:endParaRPr>
          </a:p>
          <a:p>
            <a:pPr algn="l"/>
            <a:endParaRPr lang="ru-RU" dirty="0" smtClean="0">
              <a:solidFill>
                <a:schemeClr val="tx1"/>
              </a:solidFill>
            </a:endParaRPr>
          </a:p>
          <a:p>
            <a:pPr algn="l"/>
            <a:endParaRPr lang="ru-RU" dirty="0" smtClean="0">
              <a:solidFill>
                <a:schemeClr val="tx1"/>
              </a:solidFill>
            </a:endParaRPr>
          </a:p>
          <a:p>
            <a:pPr algn="l"/>
            <a:r>
              <a:rPr lang="ru-RU" dirty="0">
                <a:solidFill>
                  <a:schemeClr val="tx1"/>
                </a:solidFill>
              </a:rPr>
              <a:t>4</a:t>
            </a:r>
            <a:r>
              <a:rPr lang="ru-RU" dirty="0" smtClean="0">
                <a:solidFill>
                  <a:schemeClr val="tx1"/>
                </a:solidFill>
              </a:rPr>
              <a:t>.    </a:t>
            </a:r>
            <a:r>
              <a:rPr lang="ru-RU" sz="2000" b="1" dirty="0">
                <a:solidFill>
                  <a:schemeClr val="tx1"/>
                </a:solidFill>
              </a:rPr>
              <a:t>Центр по проведению операций особого риска «Лидер</a:t>
            </a:r>
            <a:r>
              <a:rPr lang="ru-RU" sz="2000" b="1" dirty="0" smtClean="0">
                <a:solidFill>
                  <a:schemeClr val="tx1"/>
                </a:solidFill>
              </a:rPr>
              <a:t>»</a:t>
            </a:r>
            <a:endParaRPr lang="ru-RU" b="1" dirty="0" smtClean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88640"/>
            <a:ext cx="8132440" cy="663003"/>
          </a:xfrm>
          <a:blipFill>
            <a:blip r:embed="rId2" cstate="print"/>
            <a:tile tx="0" ty="0" sx="100000" sy="100000" flip="none" algn="tl"/>
          </a:blipFill>
          <a:ln>
            <a:solidFill>
              <a:srgbClr val="FFFF00"/>
            </a:solidFill>
          </a:ln>
        </p:spPr>
        <p:txBody>
          <a:bodyPr/>
          <a:lstStyle/>
          <a:p>
            <a:r>
              <a:rPr lang="ru-RU" b="1" dirty="0"/>
              <a:t>Силы и средства РСЧС России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16631"/>
            <a:ext cx="924196" cy="9303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556792"/>
            <a:ext cx="1584176" cy="10737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2862800"/>
            <a:ext cx="1584176" cy="9993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077072"/>
            <a:ext cx="1656184" cy="9498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201736"/>
            <a:ext cx="1907704" cy="135726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860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404664"/>
            <a:ext cx="8568952" cy="6264696"/>
          </a:xfrm>
          <a:solidFill>
            <a:schemeClr val="accent3">
              <a:lumMod val="50000"/>
            </a:schemeClr>
          </a:solidFill>
          <a:ln>
            <a:solidFill>
              <a:srgbClr val="FFFF00"/>
            </a:solidFill>
          </a:ln>
        </p:spPr>
        <p:txBody>
          <a:bodyPr/>
          <a:lstStyle/>
          <a:p>
            <a:pPr algn="l"/>
            <a:endParaRPr lang="ru-RU" dirty="0" smtClean="0"/>
          </a:p>
          <a:p>
            <a:pPr algn="l"/>
            <a:endParaRPr lang="ru-RU" dirty="0"/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5</a:t>
            </a:r>
            <a:r>
              <a:rPr lang="ru-RU" b="1" dirty="0">
                <a:solidFill>
                  <a:schemeClr val="tx1"/>
                </a:solidFill>
              </a:rPr>
              <a:t>. </a:t>
            </a:r>
            <a:r>
              <a:rPr lang="ru-RU" sz="2000" b="1" dirty="0">
                <a:solidFill>
                  <a:schemeClr val="tx1"/>
                </a:solidFill>
              </a:rPr>
              <a:t>Мобильные сводные отряды частей войск ГО </a:t>
            </a:r>
            <a:r>
              <a:rPr lang="ru-RU" sz="2000" b="1" dirty="0" smtClean="0">
                <a:solidFill>
                  <a:schemeClr val="tx1"/>
                </a:solidFill>
              </a:rPr>
              <a:t>РФ</a:t>
            </a:r>
          </a:p>
          <a:p>
            <a:pPr algn="l"/>
            <a:endParaRPr lang="ru-RU" dirty="0">
              <a:solidFill>
                <a:schemeClr val="tx1"/>
              </a:solidFill>
            </a:endParaRPr>
          </a:p>
          <a:p>
            <a:pPr algn="l"/>
            <a:endParaRPr lang="ru-RU" dirty="0" smtClean="0">
              <a:solidFill>
                <a:schemeClr val="tx1"/>
              </a:solidFill>
            </a:endParaRPr>
          </a:p>
          <a:p>
            <a:pPr algn="l">
              <a:spcAft>
                <a:spcPts val="0"/>
              </a:spcAft>
            </a:pPr>
            <a:r>
              <a:rPr lang="ru-RU" dirty="0" smtClean="0">
                <a:solidFill>
                  <a:schemeClr val="tx1"/>
                </a:solidFill>
              </a:rPr>
              <a:t>6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sz="2000" b="1" dirty="0">
                <a:solidFill>
                  <a:schemeClr val="tx1"/>
                </a:solidFill>
              </a:rPr>
              <a:t>Отдельные вертолетные отряды и </a:t>
            </a:r>
            <a:endParaRPr lang="ru-RU" sz="2000" b="1" dirty="0" smtClean="0">
              <a:solidFill>
                <a:schemeClr val="tx1"/>
              </a:solidFill>
            </a:endParaRPr>
          </a:p>
          <a:p>
            <a:pPr algn="l">
              <a:spcAft>
                <a:spcPts val="0"/>
              </a:spcAft>
            </a:pP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   отдельные </a:t>
            </a:r>
            <a:r>
              <a:rPr lang="ru-RU" sz="2000" b="1" dirty="0">
                <a:solidFill>
                  <a:schemeClr val="tx1"/>
                </a:solidFill>
              </a:rPr>
              <a:t>смешанные авиационные эскадрильи</a:t>
            </a:r>
          </a:p>
          <a:p>
            <a:pPr algn="l"/>
            <a:endParaRPr lang="ru-RU" dirty="0" smtClean="0">
              <a:solidFill>
                <a:schemeClr val="tx1"/>
              </a:solidFill>
            </a:endParaRPr>
          </a:p>
          <a:p>
            <a:pPr algn="l"/>
            <a:endParaRPr lang="ru-RU" dirty="0" smtClean="0">
              <a:solidFill>
                <a:schemeClr val="tx1"/>
              </a:solidFill>
            </a:endParaRPr>
          </a:p>
          <a:p>
            <a:pPr algn="l">
              <a:spcAft>
                <a:spcPts val="0"/>
              </a:spcAft>
            </a:pPr>
            <a:r>
              <a:rPr lang="ru-RU" dirty="0" smtClean="0">
                <a:solidFill>
                  <a:schemeClr val="tx1"/>
                </a:solidFill>
              </a:rPr>
              <a:t>7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sz="2000" b="1" dirty="0">
                <a:solidFill>
                  <a:schemeClr val="tx1"/>
                </a:solidFill>
              </a:rPr>
              <a:t>Региональные специализированные </a:t>
            </a:r>
            <a:r>
              <a:rPr lang="ru-RU" sz="2000" b="1" dirty="0" smtClean="0">
                <a:solidFill>
                  <a:schemeClr val="tx1"/>
                </a:solidFill>
              </a:rPr>
              <a:t>отряды</a:t>
            </a:r>
          </a:p>
          <a:p>
            <a:pPr algn="l">
              <a:spcAft>
                <a:spcPts val="0"/>
              </a:spcAft>
            </a:pP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   </a:t>
            </a:r>
            <a:r>
              <a:rPr lang="ru-RU" sz="2000" b="1" dirty="0">
                <a:solidFill>
                  <a:schemeClr val="tx1"/>
                </a:solidFill>
              </a:rPr>
              <a:t>по тушению крупных пожаров ГПС</a:t>
            </a:r>
          </a:p>
          <a:p>
            <a:pPr algn="l"/>
            <a:endParaRPr lang="ru-RU" dirty="0" smtClean="0">
              <a:solidFill>
                <a:schemeClr val="tx1"/>
              </a:solidFill>
            </a:endParaRPr>
          </a:p>
          <a:p>
            <a:pPr algn="l"/>
            <a:endParaRPr lang="ru-RU" dirty="0" smtClean="0">
              <a:solidFill>
                <a:schemeClr val="tx1"/>
              </a:solidFill>
            </a:endParaRPr>
          </a:p>
          <a:p>
            <a:pPr algn="l"/>
            <a:endParaRPr lang="ru-RU" dirty="0">
              <a:solidFill>
                <a:schemeClr val="tx1"/>
              </a:solidFill>
            </a:endParaRPr>
          </a:p>
          <a:p>
            <a:pPr algn="l"/>
            <a:r>
              <a:rPr lang="ru-RU" dirty="0">
                <a:solidFill>
                  <a:schemeClr val="tx1"/>
                </a:solidFill>
              </a:rPr>
              <a:t>8. </a:t>
            </a:r>
            <a:r>
              <a:rPr lang="ru-RU" sz="2000" b="1" dirty="0">
                <a:solidFill>
                  <a:schemeClr val="tx1"/>
                </a:solidFill>
              </a:rPr>
              <a:t>Силы и средства наблюдения и контроля </a:t>
            </a:r>
          </a:p>
          <a:p>
            <a:pPr algn="l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16631"/>
            <a:ext cx="924196" cy="930399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794347"/>
            <a:ext cx="1091835" cy="11626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986" y="2132856"/>
            <a:ext cx="1286081" cy="128608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1827" y="3780039"/>
            <a:ext cx="1120239" cy="10891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729" y="5253705"/>
            <a:ext cx="1286082" cy="128608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2561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1268760"/>
            <a:ext cx="8784976" cy="5400600"/>
          </a:xfrm>
          <a:solidFill>
            <a:srgbClr val="002060"/>
          </a:solidFill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en-US" dirty="0">
                <a:hlinkClick r:id="rId2"/>
              </a:rPr>
              <a:t>http://www.mchs.gov.ru</a:t>
            </a:r>
            <a:r>
              <a:rPr lang="en-US" dirty="0" smtClean="0">
                <a:hlinkClick r:id="rId2"/>
              </a:rPr>
              <a:t>/</a:t>
            </a:r>
            <a:endParaRPr lang="ru-RU" dirty="0" smtClean="0"/>
          </a:p>
          <a:p>
            <a:pPr marL="342900" indent="-342900" algn="l">
              <a:buFont typeface="+mj-lt"/>
              <a:buAutoNum type="arabicPeriod"/>
            </a:pPr>
            <a:r>
              <a:rPr lang="en-US" dirty="0">
                <a:hlinkClick r:id="rId3"/>
              </a:rPr>
              <a:t>http://</a:t>
            </a:r>
            <a:r>
              <a:rPr lang="ru-RU" dirty="0" err="1">
                <a:hlinkClick r:id="rId3"/>
              </a:rPr>
              <a:t>правительство.рф</a:t>
            </a:r>
            <a:r>
              <a:rPr lang="ru-RU" dirty="0" smtClean="0">
                <a:hlinkClick r:id="rId3"/>
              </a:rPr>
              <a:t>/#</a:t>
            </a:r>
            <a:endParaRPr lang="ru-RU" dirty="0" smtClean="0"/>
          </a:p>
          <a:p>
            <a:pPr marL="342900" indent="-342900" algn="l">
              <a:buFont typeface="+mj-lt"/>
              <a:buAutoNum type="arabicPeriod"/>
            </a:pPr>
            <a:r>
              <a:rPr lang="en-US" dirty="0">
                <a:hlinkClick r:id="rId4"/>
              </a:rPr>
              <a:t>http://64.mchs.gov.ru</a:t>
            </a:r>
            <a:r>
              <a:rPr lang="en-US" dirty="0" smtClean="0">
                <a:hlinkClick r:id="rId4"/>
              </a:rPr>
              <a:t>/</a:t>
            </a:r>
            <a:endParaRPr lang="ru-RU" dirty="0" smtClean="0"/>
          </a:p>
          <a:p>
            <a:pPr marL="342900" indent="-342900" algn="l">
              <a:buFont typeface="+mj-lt"/>
              <a:buAutoNum type="arabicPeriod"/>
            </a:pPr>
            <a:r>
              <a:rPr lang="en-US" dirty="0">
                <a:hlinkClick r:id="rId5"/>
              </a:rPr>
              <a:t>http://www.yandex.ru</a:t>
            </a:r>
            <a:r>
              <a:rPr lang="en-US" dirty="0" smtClean="0">
                <a:hlinkClick r:id="rId5"/>
              </a:rPr>
              <a:t>/</a:t>
            </a:r>
            <a:endParaRPr lang="ru-RU" dirty="0" smtClean="0"/>
          </a:p>
          <a:p>
            <a:pPr marL="342900" indent="-342900" algn="l">
              <a:buFont typeface="+mj-lt"/>
              <a:buAutoNum type="arabicPeriod"/>
            </a:pPr>
            <a:r>
              <a:rPr lang="en-US" dirty="0" smtClean="0">
                <a:hlinkClick r:id="rId6"/>
              </a:rPr>
              <a:t>www.morguefile.com</a:t>
            </a:r>
            <a:endParaRPr lang="ru-RU" dirty="0" smtClean="0"/>
          </a:p>
          <a:p>
            <a:pPr marL="342900" indent="-342900" algn="l">
              <a:buFont typeface="+mj-lt"/>
              <a:buAutoNum type="arabicPeriod"/>
            </a:pPr>
            <a:r>
              <a:rPr lang="ru-RU" dirty="0" smtClean="0"/>
              <a:t>Положение о Министерстве Российской Федерации по делам гражданской обороны, чрезвычайным ситуациям и ликвидации последствий стихийных бедствий. Указ Президента РФ от 11 июля 2004 года № 868</a:t>
            </a: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dirty="0" smtClean="0"/>
              <a:t>«Гражданская оборона» </a:t>
            </a:r>
            <a:r>
              <a:rPr lang="ru-RU" dirty="0"/>
              <a:t>В. Г. Атаманюк, Л. Г. </a:t>
            </a:r>
            <a:r>
              <a:rPr lang="ru-RU" dirty="0" err="1"/>
              <a:t>Ширшев</a:t>
            </a:r>
            <a:r>
              <a:rPr lang="ru-RU" dirty="0"/>
              <a:t>, Н. И. Акимов, </a:t>
            </a:r>
            <a:r>
              <a:rPr lang="ru-RU" dirty="0" smtClean="0"/>
              <a:t>Москва</a:t>
            </a:r>
            <a:r>
              <a:rPr lang="ru-RU" dirty="0"/>
              <a:t>, </a:t>
            </a:r>
            <a:r>
              <a:rPr lang="ru-RU" dirty="0" smtClean="0"/>
              <a:t>«Высшая школа», </a:t>
            </a:r>
            <a:r>
              <a:rPr lang="ru-RU" dirty="0"/>
              <a:t>1986</a:t>
            </a: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AutoNum type="arabicPeriod" startAt="8"/>
            </a:pPr>
            <a:r>
              <a:rPr lang="ru-RU" dirty="0" smtClean="0"/>
              <a:t>Закон </a:t>
            </a:r>
            <a:r>
              <a:rPr lang="ru-RU" dirty="0"/>
              <a:t>Правительства РФ 21 декабря 1994 г </a:t>
            </a:r>
            <a:r>
              <a:rPr lang="ru-RU" dirty="0" smtClean="0"/>
              <a:t>«О </a:t>
            </a:r>
            <a:r>
              <a:rPr lang="ru-RU" dirty="0"/>
              <a:t>защите населения и </a:t>
            </a:r>
            <a:r>
              <a:rPr lang="ru-RU" dirty="0" smtClean="0"/>
              <a:t> территорий </a:t>
            </a:r>
            <a:r>
              <a:rPr lang="ru-RU" dirty="0"/>
              <a:t>от </a:t>
            </a:r>
            <a:r>
              <a:rPr lang="ru-RU" dirty="0" smtClean="0"/>
              <a:t> 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 </a:t>
            </a:r>
            <a:r>
              <a:rPr lang="ru-RU" dirty="0" smtClean="0"/>
              <a:t>     чрезвычайных </a:t>
            </a:r>
            <a:r>
              <a:rPr lang="ru-RU" dirty="0"/>
              <a:t>ситуаций природного и </a:t>
            </a:r>
            <a:r>
              <a:rPr lang="ru-RU" dirty="0" smtClean="0"/>
              <a:t>техногенного характера»</a:t>
            </a: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AutoNum type="arabicPeriod" startAt="9"/>
            </a:pPr>
            <a:r>
              <a:rPr lang="ru-RU" dirty="0" smtClean="0"/>
              <a:t>Постановление Совета министров РСФСР от 27 декабря 1990г «Об образовании Российского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 </a:t>
            </a:r>
            <a:r>
              <a:rPr lang="ru-RU" dirty="0" smtClean="0"/>
              <a:t>     </a:t>
            </a:r>
            <a:r>
              <a:rPr lang="ru-RU" dirty="0"/>
              <a:t>корпуса спасателей на правах государственного </a:t>
            </a:r>
            <a:r>
              <a:rPr lang="ru-RU" dirty="0" smtClean="0"/>
              <a:t>комитета </a:t>
            </a:r>
            <a:r>
              <a:rPr lang="ru-RU" dirty="0"/>
              <a:t>РСФСР, а также формировании </a:t>
            </a:r>
            <a:endParaRPr lang="ru-RU" dirty="0" smtClean="0"/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 </a:t>
            </a:r>
            <a:r>
              <a:rPr lang="ru-RU" dirty="0" smtClean="0"/>
              <a:t>     единой государственно-общественной </a:t>
            </a:r>
            <a:r>
              <a:rPr lang="ru-RU" dirty="0"/>
              <a:t>системы прогнозирования, предотвращения и </a:t>
            </a:r>
            <a:endParaRPr lang="ru-RU" dirty="0" smtClean="0"/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 </a:t>
            </a:r>
            <a:r>
              <a:rPr lang="ru-RU" dirty="0" smtClean="0"/>
              <a:t>     ликвидации  последствий </a:t>
            </a:r>
            <a:r>
              <a:rPr lang="ru-RU" dirty="0"/>
              <a:t>чрезвычайных </a:t>
            </a:r>
            <a:r>
              <a:rPr lang="ru-RU" dirty="0" smtClean="0"/>
              <a:t>ситуаций»</a:t>
            </a:r>
            <a:endParaRPr lang="ru-RU" dirty="0"/>
          </a:p>
          <a:p>
            <a:pPr algn="l">
              <a:spcAft>
                <a:spcPts val="0"/>
              </a:spcAft>
            </a:pPr>
            <a:endParaRPr lang="ru-RU" dirty="0"/>
          </a:p>
          <a:p>
            <a:pPr marL="342900" indent="-342900" algn="l">
              <a:buFont typeface="+mj-lt"/>
              <a:buAutoNum type="arabicPeriod"/>
            </a:pPr>
            <a:endParaRPr lang="ru-RU" dirty="0" smtClean="0"/>
          </a:p>
          <a:p>
            <a:pPr algn="l"/>
            <a:endParaRPr lang="ru-RU" dirty="0" smtClean="0"/>
          </a:p>
          <a:p>
            <a:pPr algn="l"/>
            <a:endParaRPr lang="ru-RU" dirty="0" smtClean="0"/>
          </a:p>
          <a:p>
            <a:pPr algn="l"/>
            <a:endParaRPr lang="ru-RU" dirty="0" smtClean="0"/>
          </a:p>
          <a:p>
            <a:pPr marL="342900" indent="-342900" algn="l">
              <a:buFont typeface="+mj-lt"/>
              <a:buAutoNum type="arabicPeriod"/>
            </a:pPr>
            <a:endParaRPr lang="ru-RU" dirty="0" smtClean="0"/>
          </a:p>
          <a:p>
            <a:pPr marL="342900" indent="-342900" algn="l">
              <a:buFont typeface="+mj-lt"/>
              <a:buAutoNum type="arabicPeriod"/>
            </a:pPr>
            <a:endParaRPr lang="ru-RU" dirty="0" smtClean="0"/>
          </a:p>
          <a:p>
            <a:pPr algn="l"/>
            <a:endParaRPr lang="ru-RU" dirty="0"/>
          </a:p>
          <a:p>
            <a:pPr marL="342900" indent="-342900" algn="l">
              <a:buFont typeface="+mj-lt"/>
              <a:buAutoNum type="arabicPeriod"/>
            </a:pPr>
            <a:endParaRPr lang="ru-RU" dirty="0" smtClean="0"/>
          </a:p>
          <a:p>
            <a:pPr marL="342900" indent="-342900" algn="l">
              <a:buFont typeface="+mj-lt"/>
              <a:buAutoNum type="arabicPeriod"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12968" cy="1037977"/>
          </a:xfrm>
          <a:solidFill>
            <a:srgbClr val="00B050"/>
          </a:solidFill>
          <a:ln>
            <a:solidFill>
              <a:srgbClr val="FFFF00"/>
            </a:solidFill>
          </a:ln>
        </p:spPr>
        <p:txBody>
          <a:bodyPr/>
          <a:lstStyle/>
          <a:p>
            <a:r>
              <a:rPr lang="ru-RU" sz="2800" b="1" dirty="0"/>
              <a:t>Список используемых интернет ресурсов и литературы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893" y="928670"/>
            <a:ext cx="2057890" cy="207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78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047030"/>
            <a:ext cx="8175852" cy="5694338"/>
          </a:xfrm>
        </p:spPr>
        <p:txBody>
          <a:bodyPr/>
          <a:lstStyle/>
          <a:p>
            <a:pPr marL="514350" lvl="0" indent="-514350" algn="l">
              <a:spcAft>
                <a:spcPts val="1200"/>
              </a:spcAft>
              <a:buClrTx/>
              <a:buFont typeface="+mj-lt"/>
              <a:buAutoNum type="arabicPeriod"/>
            </a:pPr>
            <a:r>
              <a:rPr lang="ru-RU" sz="2800" b="1" spc="0" dirty="0">
                <a:solidFill>
                  <a:schemeClr val="tx1"/>
                </a:solidFill>
              </a:rPr>
              <a:t>История создания МЧС </a:t>
            </a:r>
            <a:r>
              <a:rPr lang="ru-RU" sz="2800" b="1" spc="0" dirty="0" smtClean="0">
                <a:solidFill>
                  <a:schemeClr val="tx1"/>
                </a:solidFill>
              </a:rPr>
              <a:t>России</a:t>
            </a:r>
          </a:p>
          <a:p>
            <a:pPr marL="514350" lvl="0" indent="-514350" algn="l">
              <a:spcAft>
                <a:spcPts val="1200"/>
              </a:spcAft>
              <a:buClrTx/>
              <a:buFont typeface="+mj-lt"/>
              <a:buAutoNum type="arabicPeriod"/>
            </a:pPr>
            <a:r>
              <a:rPr lang="ru-RU" sz="2800" b="1" spc="0" dirty="0" smtClean="0">
                <a:solidFill>
                  <a:schemeClr val="tx1"/>
                </a:solidFill>
              </a:rPr>
              <a:t>Основные задачи </a:t>
            </a:r>
            <a:r>
              <a:rPr lang="ru-RU" sz="2800" b="1" spc="0" dirty="0">
                <a:solidFill>
                  <a:schemeClr val="tx1"/>
                </a:solidFill>
              </a:rPr>
              <a:t>МЧС </a:t>
            </a:r>
            <a:r>
              <a:rPr lang="ru-RU" sz="2800" b="1" spc="0" dirty="0" smtClean="0">
                <a:solidFill>
                  <a:schemeClr val="tx1"/>
                </a:solidFill>
              </a:rPr>
              <a:t>России</a:t>
            </a:r>
          </a:p>
          <a:p>
            <a:pPr marL="514350" lvl="0" indent="-514350" algn="l">
              <a:spcAft>
                <a:spcPts val="1200"/>
              </a:spcAft>
              <a:buClrTx/>
              <a:buFont typeface="+mj-lt"/>
              <a:buAutoNum type="arabicPeriod"/>
            </a:pPr>
            <a:r>
              <a:rPr lang="ru-RU" sz="2800" b="1" spc="0" dirty="0" smtClean="0">
                <a:solidFill>
                  <a:schemeClr val="tx1"/>
                </a:solidFill>
              </a:rPr>
              <a:t>Организационная структура </a:t>
            </a:r>
            <a:r>
              <a:rPr lang="ru-RU" sz="2800" b="1" spc="0" dirty="0">
                <a:solidFill>
                  <a:schemeClr val="tx1"/>
                </a:solidFill>
              </a:rPr>
              <a:t>МЧС </a:t>
            </a:r>
            <a:r>
              <a:rPr lang="ru-RU" sz="2800" b="1" spc="0" dirty="0" smtClean="0">
                <a:solidFill>
                  <a:schemeClr val="tx1"/>
                </a:solidFill>
              </a:rPr>
              <a:t>России</a:t>
            </a:r>
          </a:p>
          <a:p>
            <a:pPr marL="514350" lvl="0" indent="-514350" algn="l">
              <a:spcAft>
                <a:spcPts val="1200"/>
              </a:spcAft>
              <a:buClrTx/>
              <a:buFont typeface="+mj-lt"/>
              <a:buAutoNum type="arabicPeriod"/>
            </a:pPr>
            <a:r>
              <a:rPr lang="ru-RU" sz="2800" b="1" spc="0" dirty="0" smtClean="0">
                <a:solidFill>
                  <a:schemeClr val="tx1"/>
                </a:solidFill>
              </a:rPr>
              <a:t>Структуры </a:t>
            </a:r>
            <a:r>
              <a:rPr lang="ru-RU" sz="2800" b="1" spc="0" dirty="0">
                <a:solidFill>
                  <a:schemeClr val="tx1"/>
                </a:solidFill>
              </a:rPr>
              <a:t>МЧС </a:t>
            </a:r>
            <a:r>
              <a:rPr lang="ru-RU" sz="2800" b="1" spc="0" dirty="0" smtClean="0">
                <a:solidFill>
                  <a:schemeClr val="tx1"/>
                </a:solidFill>
              </a:rPr>
              <a:t>в системе органов управления</a:t>
            </a:r>
          </a:p>
          <a:p>
            <a:pPr marL="514350" lvl="0" indent="-514350" algn="l">
              <a:spcAft>
                <a:spcPts val="1200"/>
              </a:spcAft>
              <a:buClrTx/>
              <a:buFont typeface="+mj-lt"/>
              <a:buAutoNum type="arabicPeriod"/>
            </a:pPr>
            <a:r>
              <a:rPr lang="ru-RU" sz="2800" b="1" spc="0" dirty="0" smtClean="0">
                <a:solidFill>
                  <a:schemeClr val="tx1"/>
                </a:solidFill>
              </a:rPr>
              <a:t>Режимы </a:t>
            </a:r>
            <a:r>
              <a:rPr lang="ru-RU" sz="2800" b="1" spc="0" dirty="0">
                <a:solidFill>
                  <a:schemeClr val="tx1"/>
                </a:solidFill>
              </a:rPr>
              <a:t>функционирования </a:t>
            </a:r>
            <a:r>
              <a:rPr lang="ru-RU" sz="2800" b="1" spc="0" dirty="0" smtClean="0">
                <a:solidFill>
                  <a:schemeClr val="tx1"/>
                </a:solidFill>
              </a:rPr>
              <a:t>РСЧС</a:t>
            </a:r>
            <a:endParaRPr lang="ru-RU" sz="2800" b="1" spc="0" dirty="0">
              <a:solidFill>
                <a:schemeClr val="tx1"/>
              </a:solidFill>
            </a:endParaRPr>
          </a:p>
          <a:p>
            <a:pPr marL="514350" lvl="0" indent="-514350" algn="l">
              <a:spcAft>
                <a:spcPts val="1200"/>
              </a:spcAft>
              <a:buClrTx/>
              <a:buFont typeface="+mj-lt"/>
              <a:buAutoNum type="arabicPeriod"/>
            </a:pPr>
            <a:r>
              <a:rPr lang="ru-RU" sz="2800" b="1" spc="0" dirty="0">
                <a:solidFill>
                  <a:schemeClr val="tx1"/>
                </a:solidFill>
              </a:rPr>
              <a:t>Постоянно действующие органы управления </a:t>
            </a:r>
            <a:r>
              <a:rPr lang="ru-RU" sz="2800" b="1" spc="0" dirty="0" smtClean="0">
                <a:solidFill>
                  <a:schemeClr val="tx1"/>
                </a:solidFill>
              </a:rPr>
              <a:t>РСЧС</a:t>
            </a:r>
            <a:endParaRPr lang="ru-RU" sz="2800" b="1" spc="0" dirty="0">
              <a:solidFill>
                <a:schemeClr val="tx1"/>
              </a:solidFill>
            </a:endParaRPr>
          </a:p>
          <a:p>
            <a:pPr marL="514350" lvl="0" indent="-514350" algn="l">
              <a:spcAft>
                <a:spcPts val="1200"/>
              </a:spcAft>
              <a:buClrTx/>
              <a:buFont typeface="+mj-lt"/>
              <a:buAutoNum type="arabicPeriod"/>
            </a:pPr>
            <a:r>
              <a:rPr lang="ru-RU" sz="2800" b="1" spc="0" dirty="0">
                <a:solidFill>
                  <a:schemeClr val="tx1"/>
                </a:solidFill>
              </a:rPr>
              <a:t>Силы и средства РСЧС </a:t>
            </a:r>
            <a:r>
              <a:rPr lang="ru-RU" sz="2800" b="1" spc="0" dirty="0" smtClean="0">
                <a:solidFill>
                  <a:schemeClr val="tx1"/>
                </a:solidFill>
              </a:rPr>
              <a:t>России</a:t>
            </a:r>
            <a:endParaRPr lang="ru-RU" sz="2800" b="1" spc="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0090" y="1"/>
            <a:ext cx="7772400" cy="908720"/>
          </a:xfrm>
        </p:spPr>
        <p:txBody>
          <a:bodyPr/>
          <a:lstStyle/>
          <a:p>
            <a:r>
              <a:rPr lang="ru-RU" b="1" smtClean="0"/>
              <a:t>учебные </a:t>
            </a:r>
            <a:r>
              <a:rPr lang="ru-RU" b="1" dirty="0" smtClean="0"/>
              <a:t>вопросы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16631"/>
            <a:ext cx="924196" cy="93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54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4869160"/>
            <a:ext cx="8568952" cy="1800200"/>
          </a:xfrm>
        </p:spPr>
        <p:txBody>
          <a:bodyPr>
            <a:normAutofit/>
          </a:bodyPr>
          <a:lstStyle/>
          <a:p>
            <a:r>
              <a:rPr lang="ru-RU" sz="2000" b="1" spc="0" dirty="0">
                <a:solidFill>
                  <a:prstClr val="white"/>
                </a:solidFill>
                <a:ea typeface="Calibri"/>
                <a:cs typeface="Times New Roman"/>
              </a:rPr>
              <a:t> </a:t>
            </a:r>
            <a:r>
              <a:rPr lang="ru-RU" sz="2000" b="1" spc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МЧС - федеральный орган по обеспечению  безопасности</a:t>
            </a:r>
            <a:br>
              <a:rPr lang="ru-RU" sz="2000" b="1" spc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</a:br>
            <a:r>
              <a:rPr lang="ru-RU" sz="2000" b="1" spc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  населения и  государства при различных  катастрофах, </a:t>
            </a:r>
            <a:br>
              <a:rPr lang="ru-RU" sz="2000" b="1" spc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</a:br>
            <a:r>
              <a:rPr lang="ru-RU" sz="2000" b="1" spc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  а  также  центр,  организующий необходимые исследования и </a:t>
            </a:r>
            <a:br>
              <a:rPr lang="ru-RU" sz="2000" b="1" spc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</a:br>
            <a:r>
              <a:rPr lang="ru-RU" sz="2000" spc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 </a:t>
            </a:r>
            <a:r>
              <a:rPr lang="ru-RU" sz="2000" b="1" spc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интегрирующий достижения науки и техники, мировой опыт в этой</a:t>
            </a:r>
            <a:br>
              <a:rPr lang="ru-RU" sz="2000" b="1" spc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</a:br>
            <a:r>
              <a:rPr lang="ru-RU" sz="2000" b="1" spc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 области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2000" contrast="-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9144000" cy="472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01698" y="4355812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Здание МЧС России в Москве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16631"/>
            <a:ext cx="924196" cy="93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9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047030"/>
            <a:ext cx="8485036" cy="5622330"/>
          </a:xfrm>
          <a:solidFill>
            <a:srgbClr val="0070C0"/>
          </a:solidFill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pPr algn="l"/>
            <a:r>
              <a:rPr lang="ru-RU" sz="2000" b="1" u="sng" dirty="0">
                <a:solidFill>
                  <a:schemeClr val="tx1"/>
                </a:solidFill>
              </a:rPr>
              <a:t>27 декабря 1990 года</a:t>
            </a:r>
            <a:r>
              <a:rPr lang="ru-RU" sz="2000" b="1" dirty="0">
                <a:solidFill>
                  <a:schemeClr val="tx1"/>
                </a:solidFill>
              </a:rPr>
              <a:t> был создан российской корпус спасателей на правах </a:t>
            </a:r>
            <a:endParaRPr lang="ru-RU" sz="2000" b="1" dirty="0" smtClean="0">
              <a:solidFill>
                <a:schemeClr val="tx1"/>
              </a:solidFill>
            </a:endParaRPr>
          </a:p>
          <a:p>
            <a:pPr algn="l"/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                                     государственного </a:t>
            </a:r>
            <a:r>
              <a:rPr lang="ru-RU" sz="2000" b="1" dirty="0">
                <a:solidFill>
                  <a:schemeClr val="tx1"/>
                </a:solidFill>
              </a:rPr>
              <a:t>комитета </a:t>
            </a:r>
            <a:r>
              <a:rPr lang="ru-RU" sz="2000" b="1" dirty="0" smtClean="0">
                <a:solidFill>
                  <a:schemeClr val="tx1"/>
                </a:solidFill>
              </a:rPr>
              <a:t>РСФСР</a:t>
            </a:r>
          </a:p>
          <a:p>
            <a:pPr algn="l"/>
            <a:r>
              <a:rPr lang="ru-RU" sz="2000" b="1" u="sng" dirty="0" smtClean="0">
                <a:solidFill>
                  <a:schemeClr val="tx1"/>
                </a:solidFill>
              </a:rPr>
              <a:t>17 </a:t>
            </a:r>
            <a:r>
              <a:rPr lang="ru-RU" sz="2000" b="1" u="sng" dirty="0">
                <a:solidFill>
                  <a:schemeClr val="tx1"/>
                </a:solidFill>
              </a:rPr>
              <a:t>апреля 1991 </a:t>
            </a:r>
            <a:r>
              <a:rPr lang="ru-RU" sz="2000" b="1" u="sng" dirty="0" smtClean="0">
                <a:solidFill>
                  <a:schemeClr val="tx1"/>
                </a:solidFill>
              </a:rPr>
              <a:t>года 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chemeClr val="tx1"/>
                </a:solidFill>
              </a:rPr>
              <a:t>Сергей Шойгу был назначен председателем </a:t>
            </a:r>
            <a:r>
              <a:rPr lang="ru-RU" sz="2000" b="1" dirty="0" smtClean="0">
                <a:solidFill>
                  <a:schemeClr val="tx1"/>
                </a:solidFill>
              </a:rPr>
              <a:t>российского корпуса спасателей</a:t>
            </a:r>
            <a:endParaRPr lang="ru-RU" sz="2000" b="1" dirty="0">
              <a:solidFill>
                <a:schemeClr val="tx1"/>
              </a:solidFill>
            </a:endParaRPr>
          </a:p>
          <a:p>
            <a:pPr algn="l"/>
            <a:r>
              <a:rPr lang="ru-RU" sz="2000" b="1" u="sng" dirty="0">
                <a:solidFill>
                  <a:schemeClr val="tx1"/>
                </a:solidFill>
              </a:rPr>
              <a:t>19 ноября 1991 года</a:t>
            </a:r>
            <a:r>
              <a:rPr lang="ru-RU" sz="2000" b="1" dirty="0">
                <a:solidFill>
                  <a:schemeClr val="tx1"/>
                </a:solidFill>
              </a:rPr>
              <a:t> был создан Государственный комитет по делам </a:t>
            </a:r>
            <a:endParaRPr lang="ru-RU" sz="2000" b="1" dirty="0" smtClean="0">
              <a:solidFill>
                <a:schemeClr val="tx1"/>
              </a:solidFill>
            </a:endParaRPr>
          </a:p>
          <a:p>
            <a:pPr algn="l"/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                                   гражданской </a:t>
            </a:r>
            <a:r>
              <a:rPr lang="ru-RU" sz="2000" b="1" dirty="0">
                <a:solidFill>
                  <a:schemeClr val="tx1"/>
                </a:solidFill>
              </a:rPr>
              <a:t>обороны, чрезвычайным ситуациям </a:t>
            </a:r>
            <a:r>
              <a:rPr lang="ru-RU" sz="2000" b="1" dirty="0" smtClean="0">
                <a:solidFill>
                  <a:schemeClr val="tx1"/>
                </a:solidFill>
              </a:rPr>
              <a:t>и</a:t>
            </a:r>
          </a:p>
          <a:p>
            <a:pPr algn="l"/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                                   </a:t>
            </a:r>
            <a:r>
              <a:rPr lang="ru-RU" sz="2000" b="1" dirty="0">
                <a:solidFill>
                  <a:schemeClr val="tx1"/>
                </a:solidFill>
              </a:rPr>
              <a:t>ликвидации последствий стихийных </a:t>
            </a:r>
            <a:r>
              <a:rPr lang="ru-RU" sz="2000" b="1" dirty="0" smtClean="0">
                <a:solidFill>
                  <a:schemeClr val="tx1"/>
                </a:solidFill>
              </a:rPr>
              <a:t>бедствий (ГКЧС</a:t>
            </a:r>
          </a:p>
          <a:p>
            <a:pPr algn="l"/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                                   РСФСР) </a:t>
            </a:r>
          </a:p>
          <a:p>
            <a:pPr algn="l"/>
            <a:r>
              <a:rPr lang="ru-RU" sz="2000" b="1" u="sng" dirty="0" smtClean="0">
                <a:solidFill>
                  <a:schemeClr val="tx1"/>
                </a:solidFill>
              </a:rPr>
              <a:t>10 января 1994 года</a:t>
            </a:r>
            <a:r>
              <a:rPr lang="ru-RU" sz="2000" b="1" dirty="0" smtClean="0">
                <a:solidFill>
                  <a:schemeClr val="tx1"/>
                </a:solidFill>
              </a:rPr>
              <a:t>  ГКЧС России был преобразован в Министерство </a:t>
            </a:r>
          </a:p>
          <a:p>
            <a:pPr algn="l"/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                                   Российской Федерации по делам гражданской обороны,                   чрезвычайным ситуациям и ликвидации последствий </a:t>
            </a:r>
          </a:p>
          <a:p>
            <a:pPr algn="l"/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                                   стихийных бедствий (МЧС России</a:t>
            </a:r>
            <a:r>
              <a:rPr lang="ru-RU" sz="2000" dirty="0" smtClean="0">
                <a:solidFill>
                  <a:schemeClr val="tx1"/>
                </a:solidFill>
              </a:rPr>
              <a:t>)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-618382"/>
            <a:ext cx="7772400" cy="1470025"/>
          </a:xfrm>
        </p:spPr>
        <p:txBody>
          <a:bodyPr/>
          <a:lstStyle/>
          <a:p>
            <a:r>
              <a:rPr lang="ru-RU" b="1" cap="none" spc="0" dirty="0" smtClean="0"/>
              <a:t>ИСТОРИЯ СОЗДАНИЯ МЧС РОССИИ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16631"/>
            <a:ext cx="924196" cy="930399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9552" y="5081174"/>
            <a:ext cx="2160239" cy="1507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676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7333" y="4581128"/>
            <a:ext cx="2520280" cy="2354584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/>
              <a:t>  </a:t>
            </a:r>
            <a:endParaRPr lang="ru-RU" sz="1200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0728" y="-153183"/>
            <a:ext cx="7772400" cy="1470025"/>
          </a:xfrm>
        </p:spPr>
        <p:txBody>
          <a:bodyPr/>
          <a:lstStyle/>
          <a:p>
            <a:r>
              <a:rPr lang="ru-RU" b="1" dirty="0" smtClean="0"/>
              <a:t>Организационная Структура МЧС России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16631"/>
            <a:ext cx="924196" cy="930399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44000" cy="558924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xtLst/>
        </p:spPr>
      </p:pic>
    </p:spTree>
    <p:extLst>
      <p:ext uri="{BB962C8B-B14F-4D97-AF65-F5344CB8AC3E}">
        <p14:creationId xmlns:p14="http://schemas.microsoft.com/office/powerpoint/2010/main" val="138304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908720"/>
            <a:ext cx="9144000" cy="5832648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>
            <a:norm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ru-RU" sz="2000" b="1" dirty="0" smtClean="0">
                <a:solidFill>
                  <a:schemeClr val="tx1"/>
                </a:solidFill>
              </a:rPr>
              <a:t>осуществление </a:t>
            </a:r>
            <a:r>
              <a:rPr lang="ru-RU" sz="2000" b="1" dirty="0">
                <a:solidFill>
                  <a:schemeClr val="tx1"/>
                </a:solidFill>
              </a:rPr>
              <a:t>мер по организации и ведению ГО, защите населения и территорий от ЧС и пожаров, а также мер по чрезвычайному гуманитарному реагированию, в </a:t>
            </a:r>
            <a:r>
              <a:rPr lang="ru-RU" sz="2000" b="1" dirty="0" smtClean="0">
                <a:solidFill>
                  <a:schemeClr val="tx1"/>
                </a:solidFill>
              </a:rPr>
              <a:t>том числе </a:t>
            </a:r>
            <a:r>
              <a:rPr lang="ru-RU" sz="2000" b="1" dirty="0">
                <a:solidFill>
                  <a:schemeClr val="tx1"/>
                </a:solidFill>
              </a:rPr>
              <a:t>за пределами </a:t>
            </a:r>
            <a:r>
              <a:rPr lang="ru-RU" sz="2000" b="1" dirty="0" smtClean="0">
                <a:solidFill>
                  <a:schemeClr val="tx1"/>
                </a:solidFill>
              </a:rPr>
              <a:t>страны;</a:t>
            </a:r>
            <a:endParaRPr lang="ru-RU" sz="2000" b="1" dirty="0">
              <a:solidFill>
                <a:schemeClr val="tx1"/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ru-RU" sz="2000" b="1" dirty="0" smtClean="0">
                <a:solidFill>
                  <a:schemeClr val="tx1"/>
                </a:solidFill>
              </a:rPr>
              <a:t>осуществление </a:t>
            </a:r>
            <a:r>
              <a:rPr lang="ru-RU" sz="2000" b="1" dirty="0">
                <a:solidFill>
                  <a:schemeClr val="tx1"/>
                </a:solidFill>
              </a:rPr>
              <a:t>нормативного регулирования, специальных, разрешительных, надзорных и контрольных функций по вопросам, отнесенным к компетенции МЧС России;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2000" b="1" dirty="0" smtClean="0">
                <a:solidFill>
                  <a:schemeClr val="tx1"/>
                </a:solidFill>
              </a:rPr>
              <a:t>осуществление </a:t>
            </a:r>
            <a:r>
              <a:rPr lang="ru-RU" sz="2000" b="1" dirty="0">
                <a:solidFill>
                  <a:schemeClr val="tx1"/>
                </a:solidFill>
              </a:rPr>
              <a:t>управления в области ГО и защиты населения и территорий от ЧС, обеспечения пожарной безопасности, а также координация деятельности федеральных органов исполнительной власти в указанной области;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2000" b="1" dirty="0" smtClean="0">
                <a:solidFill>
                  <a:schemeClr val="tx1"/>
                </a:solidFill>
              </a:rPr>
              <a:t>осуществление </a:t>
            </a:r>
            <a:r>
              <a:rPr lang="ru-RU" sz="2000" b="1" dirty="0">
                <a:solidFill>
                  <a:schemeClr val="tx1"/>
                </a:solidFill>
              </a:rPr>
              <a:t>сбора и обработки информации в области ГО, защиты населения и территорий  от ЧС, обеспечения пожарной безопасности, а также обмена этой </a:t>
            </a:r>
            <a:r>
              <a:rPr lang="ru-RU" sz="2000" b="1" dirty="0" smtClean="0">
                <a:solidFill>
                  <a:schemeClr val="tx1"/>
                </a:solidFill>
              </a:rPr>
              <a:t>информации;</a:t>
            </a:r>
            <a:endParaRPr lang="ru-RU" sz="2000" b="1" dirty="0">
              <a:solidFill>
                <a:schemeClr val="tx1"/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ru-RU" sz="2000" b="1" dirty="0" smtClean="0">
                <a:solidFill>
                  <a:schemeClr val="tx1"/>
                </a:solidFill>
              </a:rPr>
              <a:t>реализация государственной политики в области ГО, защиты населения и территорий от ЧС, обеспечения пожарной безопасности</a:t>
            </a:r>
            <a:r>
              <a:rPr lang="ru-RU" sz="2000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ru-RU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-618382"/>
            <a:ext cx="7772400" cy="1470025"/>
          </a:xfrm>
        </p:spPr>
        <p:txBody>
          <a:bodyPr/>
          <a:lstStyle/>
          <a:p>
            <a:r>
              <a:rPr lang="ru-RU" b="1" dirty="0" smtClean="0"/>
              <a:t>Основные Задачи МЧС России: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16631"/>
            <a:ext cx="924196" cy="93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13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340768"/>
            <a:ext cx="8701060" cy="5400600"/>
          </a:xfrm>
          <a:solidFill>
            <a:srgbClr val="7030A0"/>
          </a:solidFill>
          <a:ln>
            <a:solidFill>
              <a:srgbClr val="FFFF00"/>
            </a:solidFill>
          </a:ln>
        </p:spPr>
        <p:txBody>
          <a:bodyPr/>
          <a:lstStyle/>
          <a:p>
            <a:pPr algn="l"/>
            <a:r>
              <a:rPr lang="ru-RU" b="1" dirty="0" smtClean="0">
                <a:solidFill>
                  <a:schemeClr val="tx1"/>
                </a:solidFill>
              </a:rPr>
              <a:t>   </a:t>
            </a:r>
            <a:r>
              <a:rPr lang="ru-RU" sz="2000" b="1" dirty="0" smtClean="0">
                <a:solidFill>
                  <a:schemeClr val="tx1"/>
                </a:solidFill>
              </a:rPr>
              <a:t>МЧС </a:t>
            </a:r>
            <a:r>
              <a:rPr lang="ru-RU" sz="2000" b="1" dirty="0">
                <a:solidFill>
                  <a:schemeClr val="tx1"/>
                </a:solidFill>
              </a:rPr>
              <a:t>Российской Федерации, возглавил созданную в апреле 1992 </a:t>
            </a:r>
            <a:r>
              <a:rPr lang="ru-RU" sz="2000" b="1" dirty="0" smtClean="0">
                <a:solidFill>
                  <a:schemeClr val="tx1"/>
                </a:solidFill>
              </a:rPr>
              <a:t>года Российскую </a:t>
            </a:r>
            <a:r>
              <a:rPr lang="ru-RU" sz="2000" b="1" dirty="0">
                <a:solidFill>
                  <a:schemeClr val="tx1"/>
                </a:solidFill>
              </a:rPr>
              <a:t>систему предупреждения и действий в чрезвычайных ситуациях (РСЧС</a:t>
            </a:r>
            <a:r>
              <a:rPr lang="ru-RU" sz="2000" b="1" dirty="0" smtClean="0">
                <a:solidFill>
                  <a:schemeClr val="tx1"/>
                </a:solidFill>
              </a:rPr>
              <a:t>). </a:t>
            </a:r>
            <a:endParaRPr lang="ru-RU" sz="2000" b="1" dirty="0">
              <a:solidFill>
                <a:schemeClr val="tx1"/>
              </a:solidFill>
            </a:endParaRPr>
          </a:p>
          <a:p>
            <a:pPr algn="l"/>
            <a:r>
              <a:rPr lang="ru-RU" sz="2000" b="1" dirty="0" smtClean="0">
                <a:solidFill>
                  <a:schemeClr val="tx1"/>
                </a:solidFill>
              </a:rPr>
              <a:t>   РСЧС </a:t>
            </a:r>
            <a:r>
              <a:rPr lang="ru-RU" sz="2000" b="1" dirty="0">
                <a:solidFill>
                  <a:schemeClr val="tx1"/>
                </a:solidFill>
              </a:rPr>
              <a:t>получила возможность решать проблему безопасности населения и производств комплексно, путем проведения единой государственной политики в этой </a:t>
            </a:r>
            <a:r>
              <a:rPr lang="ru-RU" sz="2000" b="1" dirty="0" smtClean="0">
                <a:solidFill>
                  <a:schemeClr val="tx1"/>
                </a:solidFill>
              </a:rPr>
              <a:t>области.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"/>
            <a:ext cx="7772400" cy="1124744"/>
          </a:xfrm>
          <a:solidFill>
            <a:srgbClr val="00B050"/>
          </a:solidFill>
          <a:ln>
            <a:solidFill>
              <a:srgbClr val="FFFF00"/>
            </a:solidFill>
          </a:ln>
        </p:spPr>
        <p:txBody>
          <a:bodyPr/>
          <a:lstStyle/>
          <a:p>
            <a:r>
              <a:rPr lang="ru-RU" dirty="0"/>
              <a:t>  </a:t>
            </a:r>
            <a:r>
              <a:rPr lang="ru-RU" b="1" dirty="0" smtClean="0"/>
              <a:t>Структуры </a:t>
            </a:r>
            <a:r>
              <a:rPr lang="ru-RU" b="1" dirty="0"/>
              <a:t>МЧС В СИСТЕМЕ ОРГАНОВ УПРАВЛЕНИЯ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16631"/>
            <a:ext cx="924196" cy="930399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37" y="3859873"/>
            <a:ext cx="1726504" cy="24682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859873"/>
            <a:ext cx="2571750" cy="20859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365104"/>
            <a:ext cx="2571750" cy="20859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807" y="4725144"/>
            <a:ext cx="2563774" cy="20859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453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047030"/>
            <a:ext cx="8845076" cy="5694338"/>
          </a:xfrm>
          <a:solidFill>
            <a:srgbClr val="0070C0"/>
          </a:solidFill>
          <a:ln>
            <a:solidFill>
              <a:srgbClr val="FFFF00"/>
            </a:solidFill>
          </a:ln>
        </p:spPr>
        <p:txBody>
          <a:bodyPr/>
          <a:lstStyle/>
          <a:p>
            <a:pPr marL="285750" indent="-285750" algn="l">
              <a:buFont typeface="Arial" pitchFamily="34" charset="0"/>
              <a:buChar char="•"/>
            </a:pPr>
            <a:endParaRPr lang="ru-RU" sz="2000" dirty="0" smtClean="0">
              <a:solidFill>
                <a:schemeClr val="tx1"/>
              </a:solidFill>
            </a:endParaRPr>
          </a:p>
          <a:p>
            <a:pPr algn="l"/>
            <a:endParaRPr lang="ru-RU" sz="2000" dirty="0" smtClean="0">
              <a:solidFill>
                <a:schemeClr val="tx1"/>
              </a:solidFill>
            </a:endParaRP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tx1"/>
                </a:solidFill>
              </a:rPr>
              <a:t>предупреждение </a:t>
            </a:r>
            <a:r>
              <a:rPr lang="ru-RU" sz="2800" b="1" dirty="0">
                <a:solidFill>
                  <a:schemeClr val="tx1"/>
                </a:solidFill>
              </a:rPr>
              <a:t>возникновения </a:t>
            </a:r>
            <a:r>
              <a:rPr lang="ru-RU" sz="2800" b="1" dirty="0" smtClean="0">
                <a:solidFill>
                  <a:schemeClr val="tx1"/>
                </a:solidFill>
              </a:rPr>
              <a:t>ЧС</a:t>
            </a:r>
            <a:r>
              <a:rPr lang="ru-RU" sz="2000" dirty="0" smtClean="0">
                <a:solidFill>
                  <a:schemeClr val="tx1"/>
                </a:solidFill>
              </a:rPr>
              <a:t>;</a:t>
            </a:r>
          </a:p>
          <a:p>
            <a:pPr algn="l"/>
            <a:endParaRPr lang="ru-RU" sz="2000" dirty="0" smtClean="0">
              <a:solidFill>
                <a:schemeClr val="tx1"/>
              </a:solidFill>
            </a:endParaRPr>
          </a:p>
          <a:p>
            <a:pPr algn="l"/>
            <a:endParaRPr lang="ru-RU" sz="2000" dirty="0" smtClean="0">
              <a:solidFill>
                <a:schemeClr val="tx1"/>
              </a:solidFill>
            </a:endParaRPr>
          </a:p>
          <a:p>
            <a:pPr algn="l"/>
            <a:endParaRPr lang="ru-RU" sz="2000" dirty="0">
              <a:solidFill>
                <a:schemeClr val="tx1"/>
              </a:solidFill>
            </a:endParaRP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tx1"/>
                </a:solidFill>
              </a:rPr>
              <a:t>снижение </a:t>
            </a:r>
            <a:r>
              <a:rPr lang="ru-RU" sz="2800" b="1" dirty="0">
                <a:solidFill>
                  <a:schemeClr val="tx1"/>
                </a:solidFill>
              </a:rPr>
              <a:t>потерь и ущерба от </a:t>
            </a:r>
            <a:r>
              <a:rPr lang="ru-RU" sz="2800" b="1" dirty="0" smtClean="0">
                <a:solidFill>
                  <a:schemeClr val="tx1"/>
                </a:solidFill>
              </a:rPr>
              <a:t>ЧС</a:t>
            </a:r>
            <a:r>
              <a:rPr lang="ru-RU" sz="2000" dirty="0" smtClean="0">
                <a:solidFill>
                  <a:schemeClr val="tx1"/>
                </a:solidFill>
              </a:rPr>
              <a:t>;</a:t>
            </a:r>
          </a:p>
          <a:p>
            <a:pPr algn="l"/>
            <a:endParaRPr lang="ru-RU" sz="2000" dirty="0" smtClean="0">
              <a:solidFill>
                <a:schemeClr val="tx1"/>
              </a:solidFill>
            </a:endParaRPr>
          </a:p>
          <a:p>
            <a:pPr algn="l"/>
            <a:endParaRPr lang="ru-RU" sz="2000" dirty="0" smtClean="0">
              <a:solidFill>
                <a:schemeClr val="tx1"/>
              </a:solidFill>
            </a:endParaRPr>
          </a:p>
          <a:p>
            <a:pPr algn="l"/>
            <a:endParaRPr lang="ru-RU" sz="2000" dirty="0">
              <a:solidFill>
                <a:schemeClr val="tx1"/>
              </a:solidFill>
            </a:endParaRP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tx1"/>
                </a:solidFill>
              </a:rPr>
              <a:t>ликвидация </a:t>
            </a:r>
            <a:r>
              <a:rPr lang="ru-RU" sz="2800" b="1" dirty="0">
                <a:solidFill>
                  <a:schemeClr val="tx1"/>
                </a:solidFill>
              </a:rPr>
              <a:t>последствий </a:t>
            </a:r>
            <a:r>
              <a:rPr lang="ru-RU" sz="2800" b="1" dirty="0" smtClean="0">
                <a:solidFill>
                  <a:schemeClr val="tx1"/>
                </a:solidFill>
              </a:rPr>
              <a:t>ЧС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260648"/>
            <a:ext cx="8568952" cy="792088"/>
          </a:xfrm>
          <a:solidFill>
            <a:schemeClr val="accent5">
              <a:lumMod val="75000"/>
            </a:schemeClr>
          </a:solidFill>
          <a:ln>
            <a:solidFill>
              <a:srgbClr val="FFFF00"/>
            </a:solidFill>
          </a:ln>
        </p:spPr>
        <p:txBody>
          <a:bodyPr/>
          <a:lstStyle/>
          <a:p>
            <a:r>
              <a:rPr lang="ru-RU" b="1" dirty="0" smtClean="0"/>
              <a:t>Основные функции РСЧС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16631"/>
            <a:ext cx="924196" cy="930399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94" y="4857760"/>
            <a:ext cx="2448272" cy="18001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12" y="1285860"/>
            <a:ext cx="2448272" cy="1672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140968"/>
            <a:ext cx="2520280" cy="15304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700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980728"/>
            <a:ext cx="8557044" cy="5688632"/>
          </a:xfrm>
          <a:solidFill>
            <a:srgbClr val="7030A0"/>
          </a:solidFill>
          <a:ln>
            <a:solidFill>
              <a:srgbClr val="FFFF00"/>
            </a:solidFill>
          </a:ln>
        </p:spPr>
        <p:txBody>
          <a:bodyPr>
            <a:normAutofit lnSpcReduction="10000"/>
          </a:bodyPr>
          <a:lstStyle/>
          <a:p>
            <a:pPr algn="l"/>
            <a:endParaRPr lang="ru-RU" sz="1800" dirty="0" smtClean="0">
              <a:solidFill>
                <a:schemeClr val="tx1"/>
              </a:solidFill>
            </a:endParaRPr>
          </a:p>
          <a:p>
            <a:pPr algn="l"/>
            <a:endParaRPr lang="ru-RU" sz="1800" dirty="0" smtClean="0">
              <a:solidFill>
                <a:schemeClr val="tx1"/>
              </a:solidFill>
            </a:endParaRPr>
          </a:p>
          <a:p>
            <a:pPr algn="l"/>
            <a:endParaRPr lang="ru-RU" sz="1800" dirty="0" smtClean="0">
              <a:solidFill>
                <a:schemeClr val="tx1"/>
              </a:solidFill>
            </a:endParaRPr>
          </a:p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Режим </a:t>
            </a:r>
            <a:r>
              <a:rPr lang="ru-RU" sz="2400" b="1" dirty="0">
                <a:solidFill>
                  <a:schemeClr val="tx1"/>
                </a:solidFill>
              </a:rPr>
              <a:t>повседневной деятельности – функционирует 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при </a:t>
            </a:r>
            <a:r>
              <a:rPr lang="ru-RU" sz="2400" b="1" dirty="0">
                <a:solidFill>
                  <a:schemeClr val="tx1"/>
                </a:solidFill>
              </a:rPr>
              <a:t>отсутствии </a:t>
            </a:r>
            <a:r>
              <a:rPr lang="ru-RU" sz="2400" b="1" dirty="0" smtClean="0">
                <a:solidFill>
                  <a:schemeClr val="tx1"/>
                </a:solidFill>
              </a:rPr>
              <a:t>ЧС</a:t>
            </a:r>
            <a:endParaRPr lang="ru-RU" sz="2000" b="1" dirty="0" smtClean="0">
              <a:solidFill>
                <a:schemeClr val="tx1"/>
              </a:solidFill>
            </a:endParaRPr>
          </a:p>
          <a:p>
            <a:pPr algn="l"/>
            <a:endParaRPr lang="ru-RU" sz="1800" dirty="0" smtClean="0">
              <a:solidFill>
                <a:schemeClr val="tx1"/>
              </a:solidFill>
            </a:endParaRPr>
          </a:p>
          <a:p>
            <a:pPr algn="l"/>
            <a:endParaRPr lang="ru-RU" sz="1800" dirty="0" smtClean="0">
              <a:solidFill>
                <a:schemeClr val="tx1"/>
              </a:solidFill>
            </a:endParaRPr>
          </a:p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Режим </a:t>
            </a:r>
            <a:r>
              <a:rPr lang="ru-RU" sz="2400" b="1" dirty="0">
                <a:solidFill>
                  <a:schemeClr val="tx1"/>
                </a:solidFill>
              </a:rPr>
              <a:t>повышенной готовности – вводится при угрозе 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возникновения ЧС</a:t>
            </a:r>
          </a:p>
          <a:p>
            <a:pPr algn="l"/>
            <a:endParaRPr lang="ru-RU" sz="1800" dirty="0" smtClean="0">
              <a:solidFill>
                <a:schemeClr val="tx1"/>
              </a:solidFill>
            </a:endParaRPr>
          </a:p>
          <a:p>
            <a:pPr algn="l"/>
            <a:endParaRPr lang="ru-RU" sz="1800" dirty="0" smtClean="0">
              <a:solidFill>
                <a:schemeClr val="tx1"/>
              </a:solidFill>
            </a:endParaRPr>
          </a:p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Режим </a:t>
            </a:r>
            <a:r>
              <a:rPr lang="ru-RU" sz="2400" b="1" dirty="0">
                <a:solidFill>
                  <a:schemeClr val="tx1"/>
                </a:solidFill>
              </a:rPr>
              <a:t>ЧС – вводится при возникновении 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и </a:t>
            </a:r>
            <a:r>
              <a:rPr lang="ru-RU" sz="2400" b="1" dirty="0">
                <a:solidFill>
                  <a:schemeClr val="tx1"/>
                </a:solidFill>
              </a:rPr>
              <a:t>ликвидации </a:t>
            </a:r>
            <a:r>
              <a:rPr lang="ru-RU" sz="2400" b="1" dirty="0" smtClean="0">
                <a:solidFill>
                  <a:schemeClr val="tx1"/>
                </a:solidFill>
              </a:rPr>
              <a:t>ЧС</a:t>
            </a:r>
            <a:endParaRPr lang="ru-RU" sz="20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7988424" cy="663003"/>
          </a:xfrm>
          <a:solidFill>
            <a:schemeClr val="accent1">
              <a:lumMod val="60000"/>
              <a:lumOff val="40000"/>
            </a:schemeClr>
          </a:solidFill>
          <a:ln>
            <a:solidFill>
              <a:srgbClr val="FFFF00"/>
            </a:solidFill>
          </a:ln>
        </p:spPr>
        <p:txBody>
          <a:bodyPr/>
          <a:lstStyle/>
          <a:p>
            <a:r>
              <a:rPr lang="ru-RU" b="1" dirty="0"/>
              <a:t>Режимы функционирования РСЧС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16631"/>
            <a:ext cx="924196" cy="9303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884368" y="2132856"/>
            <a:ext cx="1080119" cy="792088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3429000"/>
            <a:ext cx="1080119" cy="93610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812360" y="5085184"/>
            <a:ext cx="1152129" cy="108012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93205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оризонт">
  <a:themeElements>
    <a:clrScheme name="Celebration">
      <a:dk1>
        <a:srgbClr val="49345F"/>
      </a:dk1>
      <a:lt1>
        <a:srgbClr val="DDD9C3"/>
      </a:lt1>
      <a:dk2>
        <a:srgbClr val="000000"/>
      </a:dk2>
      <a:lt2>
        <a:srgbClr val="FFFFFF"/>
      </a:lt2>
      <a:accent1>
        <a:srgbClr val="310095"/>
      </a:accent1>
      <a:accent2>
        <a:srgbClr val="886286"/>
      </a:accent2>
      <a:accent3>
        <a:srgbClr val="A082F5"/>
      </a:accent3>
      <a:accent4>
        <a:srgbClr val="5061C8"/>
      </a:accent4>
      <a:accent5>
        <a:srgbClr val="00AAAA"/>
      </a:accent5>
      <a:accent6>
        <a:srgbClr val="008040"/>
      </a:accent6>
      <a:hlink>
        <a:srgbClr val="A2A2FF"/>
      </a:hlink>
      <a:folHlink>
        <a:srgbClr val="CF9BF7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709</TotalTime>
  <Words>783</Words>
  <Application>Microsoft Office PowerPoint</Application>
  <PresentationFormat>Экран (4:3)</PresentationFormat>
  <Paragraphs>166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Горизонт</vt:lpstr>
      <vt:lpstr>Мчс России - федеральный орган управления в области защиты населения и территорий от чс преподаватель ОБЖ Деев В. С. </vt:lpstr>
      <vt:lpstr>учебные вопросы</vt:lpstr>
      <vt:lpstr>Презентация PowerPoint</vt:lpstr>
      <vt:lpstr>ИСТОРИЯ СОЗДАНИЯ МЧС РОССИИ</vt:lpstr>
      <vt:lpstr>Организационная Структура МЧС России</vt:lpstr>
      <vt:lpstr>Основные Задачи МЧС России:</vt:lpstr>
      <vt:lpstr>  Структуры МЧС В СИСТЕМЕ ОРГАНОВ УПРАВЛЕНИЯ</vt:lpstr>
      <vt:lpstr>Основные функции РСЧС</vt:lpstr>
      <vt:lpstr>Режимы функционирования РСЧС</vt:lpstr>
      <vt:lpstr>Масштабы распространения ЧС</vt:lpstr>
      <vt:lpstr>Постоянно действующие органы управления РСЧС</vt:lpstr>
      <vt:lpstr>РЦ МЧС РФ по делам ГОЧС и предотвращения последствий стихийных бедствий</vt:lpstr>
      <vt:lpstr>Силы и средства РСЧС России</vt:lpstr>
      <vt:lpstr>Презентация PowerPoint</vt:lpstr>
      <vt:lpstr>Список используемых интернет ресурсов и литературы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96</cp:revision>
  <dcterms:created xsi:type="dcterms:W3CDTF">2011-12-29T11:33:03Z</dcterms:created>
  <dcterms:modified xsi:type="dcterms:W3CDTF">2020-11-16T07:06:35Z</dcterms:modified>
</cp:coreProperties>
</file>