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8" r:id="rId10"/>
    <p:sldId id="264" r:id="rId11"/>
    <p:sldId id="265" r:id="rId12"/>
    <p:sldId id="266" r:id="rId13"/>
    <p:sldId id="267" r:id="rId14"/>
  </p:sldIdLst>
  <p:sldSz cx="9144000" cy="6858000" type="screen4x3"/>
  <p:notesSz cx="6858000" cy="9144000"/>
  <p:defaultTextStyle>
    <a:defPPr>
      <a:defRPr lang="uk-UA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1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>
            <a:spLocks noChangeArrowheads="1"/>
          </p:cNvSpPr>
          <p:nvPr/>
        </p:nvSpPr>
        <p:spPr bwMode="auto">
          <a:xfrm>
            <a:off x="0" y="3933825"/>
            <a:ext cx="5724525" cy="122396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4925" y="3721100"/>
            <a:ext cx="6048375" cy="1109663"/>
          </a:xfrm>
        </p:spPr>
        <p:txBody>
          <a:bodyPr/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ru-RU" noProof="0" smtClean="0"/>
              <a:t>Образец заголовка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4925" y="4581525"/>
            <a:ext cx="6048375" cy="696913"/>
          </a:xfrm>
        </p:spPr>
        <p:txBody>
          <a:bodyPr/>
          <a:lstStyle>
            <a:lvl1pPr marL="0" indent="0">
              <a:buFontTx/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xmlns="" val="22114015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8864404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910388" y="2416175"/>
            <a:ext cx="1909762" cy="40354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76338" y="2416175"/>
            <a:ext cx="5581650" cy="40354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2332229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39255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17703285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176338" y="2997200"/>
            <a:ext cx="3744912" cy="345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73650" y="2997200"/>
            <a:ext cx="3746500" cy="345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26902078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1884736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2350473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0806508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16481404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uk-UA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34968244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187450" y="2416175"/>
            <a:ext cx="6553200" cy="50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8"/>
          <p:cNvSpPr>
            <a:spLocks noChangeArrowheads="1"/>
          </p:cNvSpPr>
          <p:nvPr/>
        </p:nvSpPr>
        <p:spPr bwMode="auto">
          <a:xfrm>
            <a:off x="0" y="5516563"/>
            <a:ext cx="9144000" cy="1341437"/>
          </a:xfrm>
          <a:prstGeom prst="rect">
            <a:avLst/>
          </a:prstGeom>
          <a:gradFill rotWithShape="1">
            <a:gsLst>
              <a:gs pos="0">
                <a:srgbClr val="765E2F">
                  <a:alpha val="0"/>
                </a:srgbClr>
              </a:gs>
              <a:gs pos="100000">
                <a:schemeClr val="folHlink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ru-RU"/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76338" y="2997200"/>
            <a:ext cx="7643812" cy="345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400" b="1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ctrTitle"/>
          </p:nvPr>
        </p:nvSpPr>
        <p:spPr>
          <a:xfrm>
            <a:off x="251520" y="980728"/>
            <a:ext cx="8712968" cy="2448272"/>
          </a:xfrm>
        </p:spPr>
        <p:txBody>
          <a:bodyPr/>
          <a:lstStyle/>
          <a:p>
            <a:pPr algn="ctr"/>
            <a:r>
              <a:rPr lang="ru-RU" sz="4400" dirty="0" smtClean="0">
                <a:solidFill>
                  <a:srgbClr val="002060"/>
                </a:solidFill>
              </a:rPr>
              <a:t>Чрезвычайные ситуации ТЕХНОГЕННОГО </a:t>
            </a:r>
            <a:br>
              <a:rPr lang="ru-RU" sz="4400" dirty="0" smtClean="0">
                <a:solidFill>
                  <a:srgbClr val="002060"/>
                </a:solidFill>
              </a:rPr>
            </a:br>
            <a:r>
              <a:rPr lang="ru-RU" sz="4400" dirty="0" smtClean="0">
                <a:solidFill>
                  <a:srgbClr val="002060"/>
                </a:solidFill>
              </a:rPr>
              <a:t>характера</a:t>
            </a:r>
          </a:p>
        </p:txBody>
      </p:sp>
      <p:sp>
        <p:nvSpPr>
          <p:cNvPr id="3075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4149080"/>
            <a:ext cx="6048375" cy="696913"/>
          </a:xfrm>
        </p:spPr>
        <p:txBody>
          <a:bodyPr/>
          <a:lstStyle/>
          <a:p>
            <a:endParaRPr lang="ru-RU" sz="1600" b="0" dirty="0" smtClean="0"/>
          </a:p>
          <a:p>
            <a:r>
              <a:rPr lang="ru-RU" sz="1600" b="0" dirty="0" smtClean="0"/>
              <a:t> преподаватель-организатор ОБЖ </a:t>
            </a:r>
            <a:r>
              <a:rPr lang="ru-RU" sz="1600" b="0" dirty="0" smtClean="0"/>
              <a:t>Деев В.С.</a:t>
            </a:r>
            <a:endParaRPr lang="ru-RU" sz="1600" b="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08520" y="1844824"/>
            <a:ext cx="9361040" cy="935335"/>
          </a:xfrm>
        </p:spPr>
        <p:txBody>
          <a:bodyPr/>
          <a:lstStyle/>
          <a:p>
            <a:pPr algn="ctr"/>
            <a:r>
              <a:rPr lang="ru-RU" sz="2800" b="1" dirty="0"/>
              <a:t>Рекомендации по безопасному поведению при чрезвычайных ситуациях техногенного характера. 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48798" y="4402508"/>
            <a:ext cx="3325996" cy="221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5993" y="4402509"/>
            <a:ext cx="2435225" cy="2214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11218" y="2780928"/>
            <a:ext cx="2304256" cy="23042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674160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9344" y="713182"/>
            <a:ext cx="5112568" cy="504056"/>
          </a:xfrm>
        </p:spPr>
        <p:txBody>
          <a:bodyPr/>
          <a:lstStyle/>
          <a:p>
            <a:pPr algn="ctr"/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>
                <a:solidFill>
                  <a:srgbClr val="002060"/>
                </a:solidFill>
              </a:rPr>
              <a:t>Общие </a:t>
            </a:r>
            <a:r>
              <a:rPr lang="ru-RU" sz="2400" b="1" dirty="0">
                <a:solidFill>
                  <a:srgbClr val="002060"/>
                </a:solidFill>
              </a:rPr>
              <a:t>рекомендации по безопасному поведению 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3200" b="1" i="1" dirty="0" smtClean="0">
                <a:solidFill>
                  <a:srgbClr val="002060"/>
                </a:solidFill>
              </a:rPr>
              <a:t>при </a:t>
            </a:r>
            <a:r>
              <a:rPr lang="ru-RU" sz="3200" b="1" i="1" dirty="0">
                <a:solidFill>
                  <a:srgbClr val="002060"/>
                </a:solidFill>
              </a:rPr>
              <a:t>радиационной аварии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2405743"/>
            <a:ext cx="9137915" cy="4045857"/>
          </a:xfrm>
        </p:spPr>
        <p:txBody>
          <a:bodyPr/>
          <a:lstStyle/>
          <a:p>
            <a:pPr marL="0" indent="0" algn="ctr">
              <a:buNone/>
            </a:pPr>
            <a:r>
              <a:rPr lang="ru-RU" sz="1800" b="1" i="1" dirty="0">
                <a:solidFill>
                  <a:schemeClr val="accent6">
                    <a:lumMod val="50000"/>
                  </a:schemeClr>
                </a:solidFill>
              </a:rPr>
              <a:t>Получив информацию об угрозе радиоактивного заражения, </a:t>
            </a:r>
            <a:r>
              <a:rPr lang="ru-RU" sz="1800" b="1" dirty="0">
                <a:solidFill>
                  <a:schemeClr val="accent6">
                    <a:lumMod val="50000"/>
                  </a:schemeClr>
                </a:solidFill>
              </a:rPr>
              <a:t>следует: </a:t>
            </a:r>
          </a:p>
          <a:p>
            <a:pPr lvl="0" algn="just">
              <a:buFont typeface="Wingdings" pitchFamily="2" charset="2"/>
              <a:buChar char="§"/>
            </a:pPr>
            <a:r>
              <a:rPr lang="ru-RU" sz="1800" dirty="0">
                <a:solidFill>
                  <a:schemeClr val="accent6">
                    <a:lumMod val="50000"/>
                  </a:schemeClr>
                </a:solidFill>
              </a:rPr>
              <a:t>надеть средства индивидуальной защиты органов дыхания (противогазы, респираторы, ватно-марлевые повязки или </a:t>
            </a:r>
            <a:r>
              <a:rPr lang="ru-RU" sz="1800" dirty="0" err="1">
                <a:solidFill>
                  <a:schemeClr val="accent6">
                    <a:lumMod val="50000"/>
                  </a:schemeClr>
                </a:solidFill>
              </a:rPr>
              <a:t>противопыльные</a:t>
            </a:r>
            <a:r>
              <a:rPr lang="ru-RU" sz="1800" dirty="0">
                <a:solidFill>
                  <a:schemeClr val="accent6">
                    <a:lumMod val="50000"/>
                  </a:schemeClr>
                </a:solidFill>
              </a:rPr>
              <a:t> тканевые маски); </a:t>
            </a:r>
          </a:p>
          <a:p>
            <a:pPr lvl="0" algn="just">
              <a:buFont typeface="Wingdings" pitchFamily="2" charset="2"/>
              <a:buChar char="§"/>
            </a:pPr>
            <a:r>
              <a:rPr lang="ru-RU" sz="1800" dirty="0">
                <a:solidFill>
                  <a:schemeClr val="accent6">
                    <a:lumMod val="50000"/>
                  </a:schemeClr>
                </a:solidFill>
              </a:rPr>
              <a:t>по возможности быстро укрыться в ближайшем здании или в собственной квартире; </a:t>
            </a:r>
          </a:p>
          <a:p>
            <a:pPr lvl="0" algn="just">
              <a:buFont typeface="Wingdings" pitchFamily="2" charset="2"/>
              <a:buChar char="§"/>
            </a:pPr>
            <a:r>
              <a:rPr lang="ru-RU" sz="1800" dirty="0">
                <a:solidFill>
                  <a:schemeClr val="accent6">
                    <a:lumMod val="50000"/>
                  </a:schemeClr>
                </a:solidFill>
              </a:rPr>
              <a:t>войдя в помещение, снять верхнюю одежду и обувь; </a:t>
            </a:r>
          </a:p>
          <a:p>
            <a:pPr lvl="0" algn="just">
              <a:buFont typeface="Wingdings" pitchFamily="2" charset="2"/>
              <a:buChar char="§"/>
            </a:pPr>
            <a:r>
              <a:rPr lang="ru-RU" sz="1800" dirty="0">
                <a:solidFill>
                  <a:schemeClr val="accent6">
                    <a:lumMod val="50000"/>
                  </a:schemeClr>
                </a:solidFill>
              </a:rPr>
              <a:t>закрыть окна, двери, форточки, вентиляционные люки, отдушины, заклеить щели в оконных рамах; </a:t>
            </a:r>
          </a:p>
          <a:p>
            <a:pPr lvl="0" algn="just">
              <a:buFont typeface="Wingdings" pitchFamily="2" charset="2"/>
              <a:buChar char="§"/>
            </a:pPr>
            <a:r>
              <a:rPr lang="ru-RU" sz="1800" dirty="0">
                <a:solidFill>
                  <a:schemeClr val="accent6">
                    <a:lumMod val="50000"/>
                  </a:schemeClr>
                </a:solidFill>
              </a:rPr>
              <a:t>включить </a:t>
            </a: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</a:rPr>
              <a:t>радио </a:t>
            </a:r>
            <a:r>
              <a:rPr lang="ru-RU" sz="1800" dirty="0">
                <a:solidFill>
                  <a:schemeClr val="accent6">
                    <a:lumMod val="50000"/>
                  </a:schemeClr>
                </a:solidFill>
              </a:rPr>
              <a:t>и прослушивать информационные сообщения штаба ГО ЧС; </a:t>
            </a:r>
          </a:p>
          <a:p>
            <a:pPr lvl="0" algn="just">
              <a:buFont typeface="Wingdings" pitchFamily="2" charset="2"/>
              <a:buChar char="§"/>
            </a:pPr>
            <a:r>
              <a:rPr lang="ru-RU" sz="1800" dirty="0">
                <a:solidFill>
                  <a:schemeClr val="accent6">
                    <a:lumMod val="50000"/>
                  </a:schemeClr>
                </a:solidFill>
              </a:rPr>
              <a:t>постараться не выходить на улицу (при необходимости выхода защитить органы дыхания, надеть плащи, накидки для защиты кожи, провести йодную профилактику (приём внутрь йодистого калия в таблетках, при их отсутствии используйте 5%-</a:t>
            </a:r>
            <a:r>
              <a:rPr lang="ru-RU" sz="1800" dirty="0" err="1">
                <a:solidFill>
                  <a:schemeClr val="accent6">
                    <a:lumMod val="50000"/>
                  </a:schemeClr>
                </a:solidFill>
              </a:rPr>
              <a:t>ный</a:t>
            </a:r>
            <a:r>
              <a:rPr lang="ru-RU" sz="1800" dirty="0">
                <a:solidFill>
                  <a:schemeClr val="accent6">
                    <a:lumMod val="50000"/>
                  </a:schemeClr>
                </a:solidFill>
              </a:rPr>
              <a:t> раствор йода – 3-5 капель на стакан воды для взрослых; приём повторить через 5-7 ч). </a:t>
            </a:r>
          </a:p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t="-1270"/>
          <a:stretch>
            <a:fillRect/>
          </a:stretch>
        </p:blipFill>
        <p:spPr>
          <a:xfrm>
            <a:off x="7308303" y="-99392"/>
            <a:ext cx="1829611" cy="2405742"/>
          </a:xfrm>
          <a:prstGeom prst="rect">
            <a:avLst/>
          </a:prstGeo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 cstate="print"/>
          <a:srcRect l="69874" b="34834"/>
          <a:stretch/>
        </p:blipFill>
        <p:spPr bwMode="auto">
          <a:xfrm>
            <a:off x="0" y="13320"/>
            <a:ext cx="2149344" cy="23924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951907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11692" y="476672"/>
            <a:ext cx="6012159" cy="508000"/>
          </a:xfrm>
        </p:spPr>
        <p:txBody>
          <a:bodyPr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/>
            </a:r>
            <a:br>
              <a:rPr lang="ru-RU" sz="2400" b="1" dirty="0" smtClean="0">
                <a:solidFill>
                  <a:srgbClr val="002060"/>
                </a:solidFill>
              </a:rPr>
            </a:br>
            <a:r>
              <a:rPr lang="ru-RU" sz="2400" b="1" dirty="0">
                <a:solidFill>
                  <a:srgbClr val="002060"/>
                </a:solidFill>
              </a:rPr>
              <a:t/>
            </a:r>
            <a:br>
              <a:rPr lang="ru-RU" sz="2400" b="1" dirty="0">
                <a:solidFill>
                  <a:srgbClr val="002060"/>
                </a:solidFill>
              </a:rPr>
            </a:br>
            <a:r>
              <a:rPr lang="ru-RU" sz="2400" b="1" dirty="0" smtClean="0">
                <a:solidFill>
                  <a:srgbClr val="002060"/>
                </a:solidFill>
              </a:rPr>
              <a:t/>
            </a:r>
            <a:br>
              <a:rPr lang="ru-RU" sz="2400" b="1" dirty="0" smtClean="0">
                <a:solidFill>
                  <a:srgbClr val="002060"/>
                </a:solidFill>
              </a:rPr>
            </a:br>
            <a:r>
              <a:rPr lang="ru-RU" sz="2400" b="1" dirty="0" smtClean="0">
                <a:solidFill>
                  <a:srgbClr val="002060"/>
                </a:solidFill>
              </a:rPr>
              <a:t>Общие </a:t>
            </a:r>
            <a:r>
              <a:rPr lang="ru-RU" sz="2400" b="1" dirty="0">
                <a:solidFill>
                  <a:srgbClr val="002060"/>
                </a:solidFill>
              </a:rPr>
              <a:t>рекомендации по безопасному поведению при аварии </a:t>
            </a:r>
            <a:r>
              <a:rPr lang="ru-RU" sz="2400" b="1" dirty="0" smtClean="0">
                <a:solidFill>
                  <a:srgbClr val="002060"/>
                </a:solidFill>
              </a:rPr>
              <a:t/>
            </a:r>
            <a:br>
              <a:rPr lang="ru-RU" sz="2400" b="1" dirty="0" smtClean="0">
                <a:solidFill>
                  <a:srgbClr val="002060"/>
                </a:solidFill>
              </a:rPr>
            </a:br>
            <a:r>
              <a:rPr lang="ru-RU" sz="3200" b="1" dirty="0" smtClean="0">
                <a:solidFill>
                  <a:srgbClr val="002060"/>
                </a:solidFill>
              </a:rPr>
              <a:t>на </a:t>
            </a:r>
            <a:r>
              <a:rPr lang="ru-RU" sz="3200" b="1" dirty="0" err="1">
                <a:solidFill>
                  <a:srgbClr val="002060"/>
                </a:solidFill>
              </a:rPr>
              <a:t>пожаровзрывоопасных</a:t>
            </a:r>
            <a:r>
              <a:rPr lang="ru-RU" sz="3200" b="1" dirty="0">
                <a:solidFill>
                  <a:srgbClr val="002060"/>
                </a:solidFill>
              </a:rPr>
              <a:t> объектах </a:t>
            </a:r>
            <a:r>
              <a:rPr lang="ru-RU" sz="2400" dirty="0">
                <a:solidFill>
                  <a:srgbClr val="002060"/>
                </a:solidFill>
              </a:rPr>
              <a:t/>
            </a:r>
            <a:br>
              <a:rPr lang="ru-RU" sz="2400" dirty="0">
                <a:solidFill>
                  <a:srgbClr val="002060"/>
                </a:solidFill>
              </a:rPr>
            </a:b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3131840" cy="2204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-108520" y="2204864"/>
            <a:ext cx="9286055" cy="47859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>
                <a:solidFill>
                  <a:schemeClr val="accent6">
                    <a:lumMod val="50000"/>
                  </a:schemeClr>
                </a:solidFill>
              </a:rPr>
              <a:t>При пожаре и угрозе взрыва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необходимо: </a:t>
            </a:r>
          </a:p>
          <a:p>
            <a:pPr marL="342900" lvl="0" indent="-342900" algn="just">
              <a:buFont typeface="Wingdings" pitchFamily="2" charset="2"/>
              <a:buChar char="§"/>
            </a:pPr>
            <a:r>
              <a:rPr lang="ru-RU" sz="1900" dirty="0">
                <a:solidFill>
                  <a:schemeClr val="accent6">
                    <a:lumMod val="50000"/>
                  </a:schemeClr>
                </a:solidFill>
              </a:rPr>
              <a:t>немедленно покинуть здание, используя для этого основные и запасные выходы, наружные и внутренние лестницы (лифтом пользоваться не следует); </a:t>
            </a:r>
          </a:p>
          <a:p>
            <a:pPr marL="342900" lvl="0" indent="-342900" algn="just">
              <a:buFont typeface="Wingdings" pitchFamily="2" charset="2"/>
              <a:buChar char="§"/>
            </a:pPr>
            <a:r>
              <a:rPr lang="ru-RU" sz="1900" dirty="0">
                <a:solidFill>
                  <a:schemeClr val="accent6">
                    <a:lumMod val="50000"/>
                  </a:schemeClr>
                </a:solidFill>
              </a:rPr>
              <a:t>проходя через горящие помещения, накрыться с головой мокрой материей, дышать через влажный платок или ткань; передвигаться ползком или пригнувшись; </a:t>
            </a:r>
          </a:p>
          <a:p>
            <a:pPr marL="342900" lvl="0" indent="-342900" algn="just">
              <a:buFont typeface="Wingdings" pitchFamily="2" charset="2"/>
              <a:buChar char="§"/>
            </a:pPr>
            <a:r>
              <a:rPr lang="ru-RU" sz="1900" dirty="0">
                <a:solidFill>
                  <a:schemeClr val="accent6">
                    <a:lumMod val="50000"/>
                  </a:schemeClr>
                </a:solidFill>
              </a:rPr>
              <a:t>перед тем как открыть дверь в задымленное или горящее помещение, встать от него сбоку, открывать осторожно; </a:t>
            </a:r>
          </a:p>
          <a:p>
            <a:pPr marL="342900" lvl="0" indent="-342900" algn="just">
              <a:buFont typeface="Wingdings" pitchFamily="2" charset="2"/>
              <a:buChar char="§"/>
            </a:pPr>
            <a:r>
              <a:rPr lang="ru-RU" sz="1900" dirty="0">
                <a:solidFill>
                  <a:schemeClr val="accent6">
                    <a:lumMod val="50000"/>
                  </a:schemeClr>
                </a:solidFill>
              </a:rPr>
              <a:t>при выходе из здания по задымленной лестничной клетке продвигаться вдоль стены, дышать через мокрый платок; </a:t>
            </a:r>
          </a:p>
          <a:p>
            <a:pPr marL="342900" lvl="0" indent="-342900" algn="just">
              <a:buFont typeface="Wingdings" pitchFamily="2" charset="2"/>
              <a:buChar char="§"/>
            </a:pPr>
            <a:r>
              <a:rPr lang="ru-RU" sz="1900" dirty="0">
                <a:solidFill>
                  <a:schemeClr val="accent6">
                    <a:lumMod val="50000"/>
                  </a:schemeClr>
                </a:solidFill>
              </a:rPr>
              <a:t>не подходить к взрывоопасным предметам и не трогать их; </a:t>
            </a:r>
          </a:p>
          <a:p>
            <a:pPr marL="342900" lvl="0" indent="-342900" algn="just">
              <a:buFont typeface="Wingdings" pitchFamily="2" charset="2"/>
              <a:buChar char="§"/>
            </a:pPr>
            <a:r>
              <a:rPr lang="ru-RU" sz="1900" dirty="0">
                <a:solidFill>
                  <a:schemeClr val="accent6">
                    <a:lumMod val="50000"/>
                  </a:schemeClr>
                </a:solidFill>
              </a:rPr>
              <a:t>если загорелась одежда, не пытаться бежать, а постараться сбить пламя, перекатываясь по полу, затушить водой (снегом, землёй); </a:t>
            </a:r>
          </a:p>
          <a:p>
            <a:pPr marL="342900" lvl="0" indent="-342900" algn="just">
              <a:buFont typeface="Wingdings" pitchFamily="2" charset="2"/>
              <a:buChar char="§"/>
            </a:pPr>
            <a:r>
              <a:rPr lang="ru-RU" sz="1900" dirty="0">
                <a:solidFill>
                  <a:schemeClr val="accent6">
                    <a:lumMod val="50000"/>
                  </a:schemeClr>
                </a:solidFill>
              </a:rPr>
              <a:t>выходить из зоны пожара в наветренную сторону, т. е. в сторону, откуда дует ветер. </a:t>
            </a:r>
          </a:p>
        </p:txBody>
      </p:sp>
    </p:spTree>
    <p:extLst>
      <p:ext uri="{BB962C8B-B14F-4D97-AF65-F5344CB8AC3E}">
        <p14:creationId xmlns:p14="http://schemas.microsoft.com/office/powerpoint/2010/main" xmlns="" val="3104293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30627"/>
            <a:ext cx="6048672" cy="508000"/>
          </a:xfrm>
        </p:spPr>
        <p:txBody>
          <a:bodyPr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/>
            </a:r>
            <a:br>
              <a:rPr lang="ru-RU" sz="2400" b="1" dirty="0" smtClean="0">
                <a:solidFill>
                  <a:srgbClr val="002060"/>
                </a:solidFill>
              </a:rPr>
            </a:br>
            <a:r>
              <a:rPr lang="ru-RU" sz="2400" b="1" dirty="0">
                <a:solidFill>
                  <a:srgbClr val="002060"/>
                </a:solidFill>
              </a:rPr>
              <a:t/>
            </a:r>
            <a:br>
              <a:rPr lang="ru-RU" sz="2400" b="1" dirty="0">
                <a:solidFill>
                  <a:srgbClr val="002060"/>
                </a:solidFill>
              </a:rPr>
            </a:br>
            <a:r>
              <a:rPr lang="ru-RU" sz="2400" b="1" dirty="0" smtClean="0">
                <a:solidFill>
                  <a:srgbClr val="002060"/>
                </a:solidFill>
              </a:rPr>
              <a:t/>
            </a:r>
            <a:br>
              <a:rPr lang="ru-RU" sz="2400" b="1" dirty="0" smtClean="0">
                <a:solidFill>
                  <a:srgbClr val="002060"/>
                </a:solidFill>
              </a:rPr>
            </a:br>
            <a:r>
              <a:rPr lang="ru-RU" sz="2800" b="1" dirty="0" smtClean="0">
                <a:solidFill>
                  <a:srgbClr val="002060"/>
                </a:solidFill>
              </a:rPr>
              <a:t>Общие </a:t>
            </a:r>
            <a:r>
              <a:rPr lang="ru-RU" sz="2800" b="1" dirty="0">
                <a:solidFill>
                  <a:srgbClr val="002060"/>
                </a:solidFill>
              </a:rPr>
              <a:t>рекомендации </a:t>
            </a:r>
            <a:r>
              <a:rPr lang="ru-RU" sz="2800" b="1" dirty="0" smtClean="0">
                <a:solidFill>
                  <a:srgbClr val="002060"/>
                </a:solidFill>
              </a:rPr>
              <a:t/>
            </a:r>
            <a:br>
              <a:rPr lang="ru-RU" sz="2800" b="1" dirty="0" smtClean="0">
                <a:solidFill>
                  <a:srgbClr val="002060"/>
                </a:solidFill>
              </a:rPr>
            </a:br>
            <a:r>
              <a:rPr lang="ru-RU" sz="2800" b="1" dirty="0" smtClean="0">
                <a:solidFill>
                  <a:srgbClr val="002060"/>
                </a:solidFill>
              </a:rPr>
              <a:t>по </a:t>
            </a:r>
            <a:r>
              <a:rPr lang="ru-RU" sz="2800" b="1" dirty="0">
                <a:solidFill>
                  <a:srgbClr val="002060"/>
                </a:solidFill>
              </a:rPr>
              <a:t>безопасному поведению </a:t>
            </a:r>
            <a:r>
              <a:rPr lang="ru-RU" sz="2400" b="1" dirty="0" smtClean="0">
                <a:solidFill>
                  <a:srgbClr val="002060"/>
                </a:solidFill>
              </a:rPr>
              <a:t/>
            </a:r>
            <a:br>
              <a:rPr lang="ru-RU" sz="2400" b="1" dirty="0" smtClean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>при </a:t>
            </a:r>
            <a:r>
              <a:rPr lang="ru-RU" b="1" dirty="0">
                <a:solidFill>
                  <a:srgbClr val="002060"/>
                </a:solidFill>
              </a:rPr>
              <a:t>химической аварии </a:t>
            </a:r>
            <a:r>
              <a:rPr lang="ru-RU" sz="2400" dirty="0">
                <a:solidFill>
                  <a:srgbClr val="002060"/>
                </a:solidFill>
              </a:rPr>
              <a:t/>
            </a:r>
            <a:br>
              <a:rPr lang="ru-RU" sz="2400" dirty="0">
                <a:solidFill>
                  <a:srgbClr val="002060"/>
                </a:solidFill>
              </a:rPr>
            </a:b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10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732240" y="1"/>
            <a:ext cx="2411760" cy="19888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8384" y="1844824"/>
            <a:ext cx="91440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>
                <a:solidFill>
                  <a:schemeClr val="accent6">
                    <a:lumMod val="50000"/>
                  </a:schemeClr>
                </a:solidFill>
              </a:rPr>
              <a:t>Получив информацию об аварии с выбросом химически опасных веществ, 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необходимо: </a:t>
            </a:r>
          </a:p>
          <a:p>
            <a:pPr marL="285750" lvl="0" indent="-285750" algn="just">
              <a:buFont typeface="Wingdings" pitchFamily="2" charset="2"/>
              <a:buChar char="§"/>
            </a:pPr>
            <a:r>
              <a:rPr lang="ru-RU" dirty="0">
                <a:solidFill>
                  <a:schemeClr val="accent6">
                    <a:lumMod val="50000"/>
                  </a:schemeClr>
                </a:solidFill>
              </a:rPr>
              <a:t>надеть средство защиты органов дыхания, закрыть окна и форточки; </a:t>
            </a:r>
          </a:p>
          <a:p>
            <a:pPr marL="285750" lvl="0" indent="-285750" algn="just">
              <a:buFont typeface="Wingdings" pitchFamily="2" charset="2"/>
              <a:buChar char="§"/>
            </a:pP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отключить электроприборы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</a:rPr>
              <a:t>, газ, погасить огонь в печах, одеться, взять документы и запас продуктов; </a:t>
            </a:r>
          </a:p>
          <a:p>
            <a:pPr marL="285750" lvl="0" indent="-285750" algn="just">
              <a:buFont typeface="Wingdings" pitchFamily="2" charset="2"/>
              <a:buChar char="§"/>
            </a:pPr>
            <a:r>
              <a:rPr lang="ru-RU" dirty="0">
                <a:solidFill>
                  <a:schemeClr val="accent6">
                    <a:lumMod val="50000"/>
                  </a:schemeClr>
                </a:solidFill>
              </a:rPr>
              <a:t>быстро выйти из 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дома в 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</a:rPr>
              <a:t>указанном 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ГО и 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</a:rPr>
              <a:t>ЧС направлении в сторону, перпендикулярную направлению ветра; </a:t>
            </a:r>
          </a:p>
          <a:p>
            <a:pPr marL="285750" lvl="0" indent="-285750" algn="just">
              <a:buFont typeface="Wingdings" pitchFamily="2" charset="2"/>
              <a:buChar char="§"/>
            </a:pPr>
            <a:r>
              <a:rPr lang="ru-RU" dirty="0">
                <a:solidFill>
                  <a:schemeClr val="accent6">
                    <a:lumMod val="50000"/>
                  </a:schemeClr>
                </a:solidFill>
              </a:rPr>
              <a:t>в случае отсутствия средств индивидуальной защиты (противогазов, респираторов) использовать ватно-марлевую повязку из ткани, смоченную водой; </a:t>
            </a:r>
          </a:p>
          <a:p>
            <a:pPr marL="285750" lvl="0" indent="-285750" algn="just">
              <a:buFont typeface="Wingdings" pitchFamily="2" charset="2"/>
              <a:buChar char="§"/>
            </a:pPr>
            <a:r>
              <a:rPr lang="ru-RU" dirty="0">
                <a:solidFill>
                  <a:schemeClr val="accent6">
                    <a:lumMod val="50000"/>
                  </a:schemeClr>
                </a:solidFill>
              </a:rPr>
              <a:t>при движении по заражённой местности двигаться быстро, но не бежать и не поднимать пыль; </a:t>
            </a:r>
          </a:p>
          <a:p>
            <a:pPr marL="285750" lvl="0" indent="-285750" algn="just">
              <a:buFont typeface="Wingdings" pitchFamily="2" charset="2"/>
              <a:buChar char="§"/>
            </a:pPr>
            <a:r>
              <a:rPr lang="ru-RU" dirty="0">
                <a:solidFill>
                  <a:schemeClr val="accent6">
                    <a:lumMod val="50000"/>
                  </a:schemeClr>
                </a:solidFill>
              </a:rPr>
              <a:t>не прислоняться к зданиям и не касаться окружающих предметов; </a:t>
            </a:r>
          </a:p>
          <a:p>
            <a:pPr marL="285750" lvl="0" indent="-285750" algn="just">
              <a:buFont typeface="Wingdings" pitchFamily="2" charset="2"/>
              <a:buChar char="§"/>
            </a:pPr>
            <a:r>
              <a:rPr lang="ru-RU" dirty="0">
                <a:solidFill>
                  <a:schemeClr val="accent6">
                    <a:lumMod val="50000"/>
                  </a:schemeClr>
                </a:solidFill>
              </a:rPr>
              <a:t>после выхода из зоны заражения снять верхнюю одежду и оставить её на улице (принять душ с мылом, тщательно промыть глаза и прополоскать рот). </a:t>
            </a:r>
          </a:p>
          <a:p>
            <a:pPr marL="285750" indent="-285750" algn="just">
              <a:buFont typeface="Wingdings" pitchFamily="2" charset="2"/>
              <a:buChar char="§"/>
            </a:pPr>
            <a:r>
              <a:rPr lang="ru-RU" dirty="0">
                <a:solidFill>
                  <a:schemeClr val="accent6">
                    <a:lumMod val="50000"/>
                  </a:schemeClr>
                </a:solidFill>
              </a:rPr>
              <a:t>Если нет возможности выйти из района аварии, необходимо оставаться в помещении; плотно закрыть окна и двери, дымоходы, вентиляционные отдушины. </a:t>
            </a:r>
          </a:p>
        </p:txBody>
      </p:sp>
    </p:spTree>
    <p:extLst>
      <p:ext uri="{BB962C8B-B14F-4D97-AF65-F5344CB8AC3E}">
        <p14:creationId xmlns:p14="http://schemas.microsoft.com/office/powerpoint/2010/main" xmlns="" val="3718803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2132856"/>
            <a:ext cx="4427984" cy="3454400"/>
          </a:xfrm>
        </p:spPr>
        <p:txBody>
          <a:bodyPr/>
          <a:lstStyle/>
          <a:p>
            <a:pPr marL="0" indent="0">
              <a:buNone/>
            </a:pPr>
            <a:r>
              <a:rPr lang="ru-RU" b="1" i="1" dirty="0" err="1">
                <a:solidFill>
                  <a:srgbClr val="002060"/>
                </a:solidFill>
              </a:rPr>
              <a:t>Радиационно</a:t>
            </a:r>
            <a:r>
              <a:rPr lang="ru-RU" b="1" i="1" dirty="0">
                <a:solidFill>
                  <a:srgbClr val="002060"/>
                </a:solidFill>
              </a:rPr>
              <a:t> опасные объекты </a:t>
            </a:r>
            <a:r>
              <a:rPr lang="ru-RU" b="1" i="1" dirty="0">
                <a:solidFill>
                  <a:schemeClr val="accent6">
                    <a:lumMod val="50000"/>
                  </a:schemeClr>
                </a:solidFill>
              </a:rPr>
              <a:t>–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</a:rPr>
              <a:t> это прежде всего атомные электростанции (АЭС), исследовательские ядерные установки и предприятия, использующие радиоактивные вещества.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40369" y="2924944"/>
            <a:ext cx="5078412" cy="3249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106834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3356992"/>
            <a:ext cx="820891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>
                <a:solidFill>
                  <a:schemeClr val="accent6">
                    <a:lumMod val="50000"/>
                  </a:schemeClr>
                </a:solidFill>
              </a:rPr>
              <a:t>При радиационной аварии происходит </a:t>
            </a:r>
            <a:r>
              <a:rPr lang="ru-RU" sz="2800" i="1" u="sng" dirty="0">
                <a:solidFill>
                  <a:srgbClr val="002060"/>
                </a:solidFill>
              </a:rPr>
              <a:t>выброс радиоактивных веществ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</a:rPr>
              <a:t> в окружающую среду, что приводит </a:t>
            </a:r>
            <a:r>
              <a:rPr lang="ru-RU" sz="2800" i="1" u="sng" dirty="0">
                <a:solidFill>
                  <a:srgbClr val="002060"/>
                </a:solidFill>
              </a:rPr>
              <a:t>к нарушению жизненно важных функций и болезням человека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</a:rPr>
              <a:t> (нарушается работа нервной системы, органов кроветворения и желудочно-кишечного тракта). </a:t>
            </a:r>
          </a:p>
        </p:txBody>
      </p:sp>
    </p:spTree>
    <p:extLst>
      <p:ext uri="{BB962C8B-B14F-4D97-AF65-F5344CB8AC3E}">
        <p14:creationId xmlns:p14="http://schemas.microsoft.com/office/powerpoint/2010/main" xmlns="" val="1912007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26062" y="294613"/>
            <a:ext cx="4717938" cy="4894560"/>
          </a:xfrm>
        </p:spPr>
        <p:txBody>
          <a:bodyPr/>
          <a:lstStyle/>
          <a:p>
            <a:pPr marL="0" indent="0">
              <a:buNone/>
            </a:pPr>
            <a:r>
              <a:rPr lang="ru-RU" b="1" i="1" dirty="0" err="1" smtClean="0">
                <a:solidFill>
                  <a:srgbClr val="002060"/>
                </a:solidFill>
              </a:rPr>
              <a:t>Пожаровзрывоопасный</a:t>
            </a:r>
            <a:r>
              <a:rPr lang="ru-RU" b="1" i="1" dirty="0" smtClean="0">
                <a:solidFill>
                  <a:srgbClr val="002060"/>
                </a:solidFill>
              </a:rPr>
              <a:t> </a:t>
            </a:r>
            <a:r>
              <a:rPr lang="ru-RU" b="1" i="1" dirty="0">
                <a:solidFill>
                  <a:srgbClr val="002060"/>
                </a:solidFill>
              </a:rPr>
              <a:t>объект </a:t>
            </a:r>
            <a:r>
              <a:rPr lang="ru-RU" b="1" i="1" dirty="0">
                <a:solidFill>
                  <a:schemeClr val="accent6">
                    <a:lumMod val="50000"/>
                  </a:schemeClr>
                </a:solidFill>
              </a:rPr>
              <a:t>–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</a:rPr>
              <a:t> это предприятие, на котором используют легковоспламеняющиеся и взрывоопасные вещества. </a:t>
            </a:r>
            <a:endParaRPr lang="ru-RU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	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К 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</a:rPr>
              <a:t>таким объектам относятся: предприятия </a:t>
            </a:r>
            <a:r>
              <a:rPr lang="ru-RU" i="1" dirty="0">
                <a:solidFill>
                  <a:srgbClr val="002060"/>
                </a:solidFill>
              </a:rPr>
              <a:t>нефтяной, газовой, химической, металлургической, деревообрабатывающей 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</a:rPr>
              <a:t>промышленности. </a:t>
            </a:r>
          </a:p>
        </p:txBody>
      </p:sp>
      <p:pic>
        <p:nvPicPr>
          <p:cNvPr id="5" name="Picture 4" descr="http://russian1.people.com.cn/mediafile/200412/21/F20041221111649000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771" y="3550890"/>
            <a:ext cx="4362291" cy="32765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4" descr="http://de.investkostroma.ru/uploads/de/image/52d9e013c5a6dc2af3c8e96805994d3c_X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415" y="2637"/>
            <a:ext cx="4307970" cy="32309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371251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07504" y="1628800"/>
            <a:ext cx="878497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solidFill>
                  <a:schemeClr val="accent6">
                    <a:lumMod val="50000"/>
                  </a:schemeClr>
                </a:solidFill>
              </a:rPr>
              <a:t>Источником возникновения чрезвычайной ситуации являются </a:t>
            </a:r>
            <a:r>
              <a:rPr lang="ru-RU" sz="2400" i="1" dirty="0">
                <a:solidFill>
                  <a:srgbClr val="002060"/>
                </a:solidFill>
              </a:rPr>
              <a:t>пожары</a:t>
            </a:r>
            <a:r>
              <a:rPr lang="ru-RU" sz="2400" dirty="0"/>
              <a:t> 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</a:rPr>
              <a:t>и</a:t>
            </a:r>
            <a:r>
              <a:rPr lang="ru-RU" sz="2400" dirty="0"/>
              <a:t> </a:t>
            </a:r>
            <a:r>
              <a:rPr lang="ru-RU" sz="2400" i="1" dirty="0">
                <a:solidFill>
                  <a:srgbClr val="002060"/>
                </a:solidFill>
              </a:rPr>
              <a:t>взрывы</a:t>
            </a:r>
            <a:r>
              <a:rPr lang="ru-RU" sz="2400" dirty="0"/>
              <a:t> 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</a:rPr>
              <a:t>на этих промышленных объектах. </a:t>
            </a:r>
          </a:p>
          <a:p>
            <a:pPr algn="ctr"/>
            <a:r>
              <a:rPr lang="ru-RU" sz="2400" dirty="0">
                <a:solidFill>
                  <a:schemeClr val="accent6">
                    <a:lumMod val="50000"/>
                  </a:schemeClr>
                </a:solidFill>
              </a:rPr>
              <a:t>Основными отрицательными последствиями </a:t>
            </a:r>
            <a:r>
              <a:rPr lang="ru-RU" sz="2400" i="1" dirty="0">
                <a:solidFill>
                  <a:srgbClr val="002060"/>
                </a:solidFill>
              </a:rPr>
              <a:t>пожара</a:t>
            </a:r>
            <a:r>
              <a:rPr lang="ru-RU" sz="2400" dirty="0"/>
              <a:t> 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  <a:t>являются:</a:t>
            </a:r>
          </a:p>
          <a:p>
            <a:pPr marL="342900" indent="-342900" algn="just">
              <a:buFont typeface="Wingdings" pitchFamily="2" charset="2"/>
              <a:buChar char="v"/>
            </a:pP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</a:rPr>
              <a:t>тепловое излучение, </a:t>
            </a:r>
            <a:endParaRPr lang="ru-RU" sz="24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342900" indent="-342900" algn="just">
              <a:buFont typeface="Wingdings" pitchFamily="2" charset="2"/>
              <a:buChar char="v"/>
            </a:pP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  <a:t>высокая 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</a:rPr>
              <a:t>температура, </a:t>
            </a:r>
            <a:endParaRPr lang="ru-RU" sz="24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342900" indent="-342900" algn="just">
              <a:buFont typeface="Wingdings" pitchFamily="2" charset="2"/>
              <a:buChar char="v"/>
            </a:pP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  <a:t>отравляющее 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</a:rPr>
              <a:t>действие продуктов горения. </a:t>
            </a:r>
            <a:endParaRPr lang="ru-RU" sz="24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  <a:t>Основную 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</a:rPr>
              <a:t>опасность </a:t>
            </a:r>
            <a:r>
              <a:rPr lang="ru-RU" sz="2400" i="1" dirty="0">
                <a:solidFill>
                  <a:srgbClr val="002060"/>
                </a:solidFill>
              </a:rPr>
              <a:t>при взрыве 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  <a:t>представляют: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</a:rPr>
              <a:t>воздушная ударная 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  <a:t>волна,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  <a:t>летящие 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</a:rPr>
              <a:t>осколки. </a:t>
            </a:r>
            <a:endParaRPr lang="ru-RU" sz="24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При </a:t>
            </a:r>
            <a:r>
              <a:rPr lang="ru-RU" sz="2400" b="1" dirty="0">
                <a:solidFill>
                  <a:srgbClr val="FF0000"/>
                </a:solidFill>
              </a:rPr>
              <a:t>пожарах и взрывах люди получают ожоги тела, верхних дыхательных путей, травмы и отравления от воздействия дыма. </a:t>
            </a:r>
          </a:p>
        </p:txBody>
      </p:sp>
    </p:spTree>
    <p:extLst>
      <p:ext uri="{BB962C8B-B14F-4D97-AF65-F5344CB8AC3E}">
        <p14:creationId xmlns:p14="http://schemas.microsoft.com/office/powerpoint/2010/main" xmlns="" val="4089260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256726" y="3140968"/>
            <a:ext cx="367240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>
                <a:solidFill>
                  <a:srgbClr val="002060"/>
                </a:solidFill>
              </a:rPr>
              <a:t>Химически опасный объект </a:t>
            </a:r>
            <a:r>
              <a:rPr lang="ru-RU" sz="2800" b="1" i="1" dirty="0">
                <a:solidFill>
                  <a:schemeClr val="accent6">
                    <a:lumMod val="50000"/>
                  </a:schemeClr>
                </a:solidFill>
              </a:rPr>
              <a:t>– 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</a:rPr>
              <a:t>это объект, использующий химически опасные вещества. </a:t>
            </a:r>
          </a:p>
        </p:txBody>
      </p:sp>
      <p:pic>
        <p:nvPicPr>
          <p:cNvPr id="5" name="Содержимое 5" descr="017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 bwMode="auto">
          <a:xfrm>
            <a:off x="3923928" y="2895620"/>
            <a:ext cx="5004090" cy="34563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xmlns="" val="1808173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248951" y="2348880"/>
            <a:ext cx="849694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6">
                    <a:lumMod val="50000"/>
                  </a:schemeClr>
                </a:solidFill>
              </a:rPr>
              <a:t>Первое место среди химически опасных веществ занимают </a:t>
            </a:r>
            <a:r>
              <a:rPr lang="ru-RU" sz="2800" b="1" i="1" dirty="0">
                <a:solidFill>
                  <a:srgbClr val="002060"/>
                </a:solidFill>
              </a:rPr>
              <a:t>хлор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</a:rPr>
              <a:t> и </a:t>
            </a:r>
            <a:r>
              <a:rPr lang="ru-RU" sz="2800" b="1" i="1" dirty="0">
                <a:solidFill>
                  <a:srgbClr val="002060"/>
                </a:solidFill>
              </a:rPr>
              <a:t>аммиак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</a:rPr>
              <a:t>.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</a:rPr>
              <a:t> </a:t>
            </a:r>
          </a:p>
          <a:p>
            <a:pPr algn="just"/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</a:rPr>
              <a:t>	Значительное 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</a:rPr>
              <a:t>количество этих веществ применяется в пищевой, мясомолочной промышленности. </a:t>
            </a:r>
            <a:endParaRPr lang="ru-RU" sz="28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algn="just"/>
            <a:r>
              <a:rPr lang="ru-RU" sz="2800" dirty="0" smtClean="0">
                <a:solidFill>
                  <a:srgbClr val="002060"/>
                </a:solidFill>
              </a:rPr>
              <a:t>	Аммиак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</a:rPr>
              <a:t>используется в холодильных установках, а </a:t>
            </a:r>
            <a:r>
              <a:rPr lang="ru-RU" sz="2800" dirty="0">
                <a:solidFill>
                  <a:srgbClr val="002060"/>
                </a:solidFill>
              </a:rPr>
              <a:t>хлор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</a:rPr>
              <a:t> широко применяется в жилищно-коммунальном хозяйстве и в системах очистки воды. </a:t>
            </a:r>
          </a:p>
        </p:txBody>
      </p:sp>
    </p:spTree>
    <p:extLst>
      <p:ext uri="{BB962C8B-B14F-4D97-AF65-F5344CB8AC3E}">
        <p14:creationId xmlns:p14="http://schemas.microsoft.com/office/powerpoint/2010/main" xmlns="" val="573169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2502907"/>
            <a:ext cx="91440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i="1" dirty="0">
                <a:solidFill>
                  <a:schemeClr val="accent6">
                    <a:lumMod val="50000"/>
                  </a:schemeClr>
                </a:solidFill>
              </a:rPr>
              <a:t>Химическая авария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</a:rPr>
              <a:t> сопровождается </a:t>
            </a:r>
            <a:r>
              <a:rPr lang="ru-RU" sz="2800" i="1" dirty="0">
                <a:solidFill>
                  <a:srgbClr val="002060"/>
                </a:solidFill>
              </a:rPr>
              <a:t>выбросом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800" i="1" dirty="0">
                <a:solidFill>
                  <a:srgbClr val="002060"/>
                </a:solidFill>
              </a:rPr>
              <a:t>химически опасных веществ 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</a:rPr>
              <a:t>в атмосферу. </a:t>
            </a:r>
          </a:p>
          <a:p>
            <a:pPr algn="just"/>
            <a:endParaRPr lang="ru-RU" sz="28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algn="just"/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</a:rPr>
              <a:t>Опасность 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</a:rPr>
              <a:t>химической аварии для людей заключается в нарушении нормальной деятельности организма из-за токсического воздействия на него химически опасных веществ. </a:t>
            </a:r>
            <a:endParaRPr lang="ru-RU" sz="28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algn="just"/>
            <a:endParaRPr lang="ru-RU" sz="2800" dirty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</a:rPr>
              <a:t>Эти 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</a:rPr>
              <a:t>вещества могут попадать в организм через органы дыхания, кожу, раны и с пищей. </a:t>
            </a:r>
          </a:p>
        </p:txBody>
      </p:sp>
      <p:pic>
        <p:nvPicPr>
          <p:cNvPr id="5" name="Содержимое 7" descr="018.pn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>
            <a:off x="2771800" y="2102"/>
            <a:ext cx="3707882" cy="250080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444258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Помните!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0094" y="3068960"/>
            <a:ext cx="7643812" cy="3454400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>
                <a:solidFill>
                  <a:schemeClr val="accent6">
                    <a:lumMod val="50000"/>
                  </a:schemeClr>
                </a:solidFill>
              </a:rPr>
              <a:t>Если химическое вещество </a:t>
            </a:r>
            <a:r>
              <a:rPr lang="ru-RU" b="1" dirty="0">
                <a:solidFill>
                  <a:srgbClr val="002060"/>
                </a:solidFill>
              </a:rPr>
              <a:t>тяжелее воздуха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</a:rPr>
              <a:t> (</a:t>
            </a:r>
            <a:r>
              <a:rPr lang="ru-RU" sz="3200" b="1" dirty="0">
                <a:solidFill>
                  <a:srgbClr val="FF0000"/>
                </a:solidFill>
              </a:rPr>
              <a:t>хлор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</a:rPr>
              <a:t>), оно будет проникать в подвальное помещение и нижние этажи (поднимайтесь на верхний этаж), если </a:t>
            </a:r>
            <a:r>
              <a:rPr lang="ru-RU" b="1" dirty="0">
                <a:solidFill>
                  <a:srgbClr val="002060"/>
                </a:solidFill>
              </a:rPr>
              <a:t>легче воздуха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</a:rPr>
              <a:t> (</a:t>
            </a:r>
            <a:r>
              <a:rPr lang="ru-RU" sz="3200" b="1" dirty="0">
                <a:solidFill>
                  <a:srgbClr val="FF0000"/>
                </a:solidFill>
              </a:rPr>
              <a:t>аммиак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</a:rPr>
              <a:t>), то оно заполнит верхние этажи (опускайтесь вниз). 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86000" y="227483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/>
              <a:t> </a:t>
            </a:r>
            <a:endParaRPr lang="ru-RU" dirty="0"/>
          </a:p>
          <a:p>
            <a:r>
              <a:rPr lang="ru-RU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xmlns="" val="3325614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lant">
  <a:themeElements>
    <a:clrScheme name="template 3">
      <a:dk1>
        <a:srgbClr val="4D4D4D"/>
      </a:dk1>
      <a:lt1>
        <a:srgbClr val="FFFFFF"/>
      </a:lt1>
      <a:dk2>
        <a:srgbClr val="666633"/>
      </a:dk2>
      <a:lt2>
        <a:srgbClr val="660033"/>
      </a:lt2>
      <a:accent1>
        <a:srgbClr val="990033"/>
      </a:accent1>
      <a:accent2>
        <a:srgbClr val="FF6699"/>
      </a:accent2>
      <a:accent3>
        <a:srgbClr val="FFFFFF"/>
      </a:accent3>
      <a:accent4>
        <a:srgbClr val="404040"/>
      </a:accent4>
      <a:accent5>
        <a:srgbClr val="CAAAAD"/>
      </a:accent5>
      <a:accent6>
        <a:srgbClr val="E75C8A"/>
      </a:accent6>
      <a:hlink>
        <a:srgbClr val="FF9966"/>
      </a:hlink>
      <a:folHlink>
        <a:srgbClr val="EAEAEA"/>
      </a:folHlink>
    </a:clrScheme>
    <a:fontScheme name="templ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template 1">
        <a:dk1>
          <a:srgbClr val="4D4D4D"/>
        </a:dk1>
        <a:lt1>
          <a:srgbClr val="FFFFFF"/>
        </a:lt1>
        <a:dk2>
          <a:srgbClr val="000000"/>
        </a:dk2>
        <a:lt2>
          <a:srgbClr val="800000"/>
        </a:lt2>
        <a:accent1>
          <a:srgbClr val="CC3300"/>
        </a:accent1>
        <a:accent2>
          <a:srgbClr val="FF9900"/>
        </a:accent2>
        <a:accent3>
          <a:srgbClr val="FFFFFF"/>
        </a:accent3>
        <a:accent4>
          <a:srgbClr val="404040"/>
        </a:accent4>
        <a:accent5>
          <a:srgbClr val="E2ADAA"/>
        </a:accent5>
        <a:accent6>
          <a:srgbClr val="E78A00"/>
        </a:accent6>
        <a:hlink>
          <a:srgbClr val="FFCC00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2">
        <a:dk1>
          <a:srgbClr val="4D4D4D"/>
        </a:dk1>
        <a:lt1>
          <a:srgbClr val="FFFFFF"/>
        </a:lt1>
        <a:dk2>
          <a:srgbClr val="666633"/>
        </a:dk2>
        <a:lt2>
          <a:srgbClr val="CCCC00"/>
        </a:lt2>
        <a:accent1>
          <a:srgbClr val="FF9933"/>
        </a:accent1>
        <a:accent2>
          <a:srgbClr val="663300"/>
        </a:accent2>
        <a:accent3>
          <a:srgbClr val="FFFFFF"/>
        </a:accent3>
        <a:accent4>
          <a:srgbClr val="404040"/>
        </a:accent4>
        <a:accent5>
          <a:srgbClr val="FFCAAD"/>
        </a:accent5>
        <a:accent6>
          <a:srgbClr val="5C2D00"/>
        </a:accent6>
        <a:hlink>
          <a:srgbClr val="FFCC66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3">
        <a:dk1>
          <a:srgbClr val="4D4D4D"/>
        </a:dk1>
        <a:lt1>
          <a:srgbClr val="FFFFFF"/>
        </a:lt1>
        <a:dk2>
          <a:srgbClr val="666633"/>
        </a:dk2>
        <a:lt2>
          <a:srgbClr val="660033"/>
        </a:lt2>
        <a:accent1>
          <a:srgbClr val="990033"/>
        </a:accent1>
        <a:accent2>
          <a:srgbClr val="FF6699"/>
        </a:accent2>
        <a:accent3>
          <a:srgbClr val="FFFFFF"/>
        </a:accent3>
        <a:accent4>
          <a:srgbClr val="404040"/>
        </a:accent4>
        <a:accent5>
          <a:srgbClr val="CAAAAD"/>
        </a:accent5>
        <a:accent6>
          <a:srgbClr val="E75C8A"/>
        </a:accent6>
        <a:hlink>
          <a:srgbClr val="FF9966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plant</Template>
  <TotalTime>77</TotalTime>
  <Words>692</Words>
  <Application>Microsoft Office PowerPoint</Application>
  <PresentationFormat>Экран (4:3)</PresentationFormat>
  <Paragraphs>58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plant</vt:lpstr>
      <vt:lpstr>Чрезвычайные ситуации ТЕХНОГЕННОГО  характера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Помните!</vt:lpstr>
      <vt:lpstr>Рекомендации по безопасному поведению при чрезвычайных ситуациях техногенного характера. </vt:lpstr>
      <vt:lpstr>  Общие рекомендации по безопасному поведению   при радиационной аварии  </vt:lpstr>
      <vt:lpstr>   Общие рекомендации по безопасному поведению при аварии  на пожаровзрывоопасных объектах  </vt:lpstr>
      <vt:lpstr>   Общие рекомендации  по безопасному поведению  при химической аварии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админ</cp:lastModifiedBy>
  <cp:revision>18</cp:revision>
  <dcterms:created xsi:type="dcterms:W3CDTF">2014-01-17T05:06:06Z</dcterms:created>
  <dcterms:modified xsi:type="dcterms:W3CDTF">2020-12-15T18:23:27Z</dcterms:modified>
</cp:coreProperties>
</file>