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3933825"/>
            <a:ext cx="5724525" cy="12239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" y="3721100"/>
            <a:ext cx="6048375" cy="1109663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" y="4581525"/>
            <a:ext cx="6048375" cy="696913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21140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86440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416175"/>
            <a:ext cx="1909762" cy="4035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2416175"/>
            <a:ext cx="5581650" cy="4035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322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925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7032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997200"/>
            <a:ext cx="3744912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997200"/>
            <a:ext cx="3746500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9020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847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3504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8065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4814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9682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4161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997200"/>
            <a:ext cx="7643812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8712968" cy="2448272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Чрезвычайные ситуации ТЕХНОГЕННОГО 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характера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149080"/>
            <a:ext cx="6048375" cy="696913"/>
          </a:xfrm>
        </p:spPr>
        <p:txBody>
          <a:bodyPr/>
          <a:lstStyle/>
          <a:p>
            <a:endParaRPr lang="ru-RU" sz="1600" b="0" dirty="0" smtClean="0"/>
          </a:p>
          <a:p>
            <a:r>
              <a:rPr lang="ru-RU" sz="1600" b="0" dirty="0" smtClean="0"/>
              <a:t> преподаватель-организатор ОБЖ </a:t>
            </a:r>
            <a:r>
              <a:rPr lang="ru-RU" sz="1600" b="0" dirty="0" smtClean="0"/>
              <a:t>Деев В.С.</a:t>
            </a:r>
            <a:endParaRPr lang="ru-RU" sz="16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844824"/>
            <a:ext cx="9361040" cy="935335"/>
          </a:xfrm>
        </p:spPr>
        <p:txBody>
          <a:bodyPr/>
          <a:lstStyle/>
          <a:p>
            <a:pPr algn="ctr"/>
            <a:r>
              <a:rPr lang="ru-RU" sz="2800" b="1" dirty="0"/>
              <a:t>Рекомендации по безопасному поведению при чрезвычайных ситуациях техногенного характера.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8798" y="4402508"/>
            <a:ext cx="3325996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993" y="4402509"/>
            <a:ext cx="2435225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1218" y="2780928"/>
            <a:ext cx="2304256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741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9344" y="713182"/>
            <a:ext cx="5112568" cy="504056"/>
          </a:xfrm>
        </p:spPr>
        <p:txBody>
          <a:bodyPr/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002060"/>
                </a:solidFill>
              </a:rPr>
              <a:t>Общие </a:t>
            </a:r>
            <a:r>
              <a:rPr lang="ru-RU" sz="2400" b="1" dirty="0">
                <a:solidFill>
                  <a:srgbClr val="002060"/>
                </a:solidFill>
              </a:rPr>
              <a:t>рекомендации по безопасному поведению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3200" b="1" i="1" dirty="0" smtClean="0">
                <a:solidFill>
                  <a:srgbClr val="002060"/>
                </a:solidFill>
              </a:rPr>
              <a:t>при </a:t>
            </a:r>
            <a:r>
              <a:rPr lang="ru-RU" sz="3200" b="1" i="1" dirty="0">
                <a:solidFill>
                  <a:srgbClr val="002060"/>
                </a:solidFill>
              </a:rPr>
              <a:t>радиационной аварии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05743"/>
            <a:ext cx="9137915" cy="4045857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</a:rPr>
              <a:t>Получив информацию об угрозе радиоактивного заражения,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следует: 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надеть средства индивидуальной защиты органов дыхания (противогазы, респираторы, ватно-марлевые повязки или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противопыльные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тканевые маски); 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по возможности быстро укрыться в ближайшем здании или в собственной квартире; 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войдя в помещение, снять верхнюю одежду и обувь; 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закрыть окна, двери, форточки, вентиляционные люки, отдушины, заклеить щели в оконных рамах; 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включить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радио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и прослушивать информационные сообщения штаба ГО ЧС; 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постараться не выходить на улицу (при необходимости выхода защитить органы дыхания, надеть плащи, накидки для защиты кожи, провести йодную профилактику (приём внутрь йодистого калия в таблетках, при их отсутствии используйте 5%-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ный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раствор йода – 3-5 капель на стакан воды для взрослых; приём повторить через 5-7 ч).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-1270"/>
          <a:stretch>
            <a:fillRect/>
          </a:stretch>
        </p:blipFill>
        <p:spPr>
          <a:xfrm>
            <a:off x="7308303" y="-99392"/>
            <a:ext cx="1829611" cy="240574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69874" b="34834"/>
          <a:stretch/>
        </p:blipFill>
        <p:spPr bwMode="auto">
          <a:xfrm>
            <a:off x="0" y="13320"/>
            <a:ext cx="2149344" cy="239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190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1692" y="476672"/>
            <a:ext cx="6012159" cy="5080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Общие </a:t>
            </a:r>
            <a:r>
              <a:rPr lang="ru-RU" sz="2400" b="1" dirty="0">
                <a:solidFill>
                  <a:srgbClr val="002060"/>
                </a:solidFill>
              </a:rPr>
              <a:t>рекомендации по безопасному поведению при аварии 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на </a:t>
            </a:r>
            <a:r>
              <a:rPr lang="ru-RU" sz="3200" b="1" dirty="0" err="1">
                <a:solidFill>
                  <a:srgbClr val="002060"/>
                </a:solidFill>
              </a:rPr>
              <a:t>пожаровзрывоопасных</a:t>
            </a:r>
            <a:r>
              <a:rPr lang="ru-RU" sz="3200" b="1" dirty="0">
                <a:solidFill>
                  <a:srgbClr val="002060"/>
                </a:solidFill>
              </a:rPr>
              <a:t> объектах 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131840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108520" y="2204864"/>
            <a:ext cx="9286055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При пожаре и угрозе взрыва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необходимо: </a:t>
            </a: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немедленно покинуть здание, используя для этого основные и запасные выходы, наружные и внутренние лестницы (лифтом пользоваться не следует); </a:t>
            </a: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проходя через горящие помещения, накрыться с головой мокрой материей, дышать через влажный платок или ткань; передвигаться ползком или пригнувшись; </a:t>
            </a: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перед тем как открыть дверь в задымленное или горящее помещение, встать от него сбоку, открывать осторожно; </a:t>
            </a: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при выходе из здания по задымленной лестничной клетке продвигаться вдоль стены, дышать через мокрый платок; </a:t>
            </a: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не подходить к взрывоопасным предметам и не трогать их; </a:t>
            </a: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если загорелась одежда, не пытаться бежать, а постараться сбить пламя, перекатываясь по полу, затушить водой (снегом, землёй); </a:t>
            </a: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выходить из зоны пожара в наветренную сторону, т. е. в сторону, откуда дует ветер. </a:t>
            </a:r>
          </a:p>
        </p:txBody>
      </p:sp>
    </p:spTree>
    <p:extLst>
      <p:ext uri="{BB962C8B-B14F-4D97-AF65-F5344CB8AC3E}">
        <p14:creationId xmlns:p14="http://schemas.microsoft.com/office/powerpoint/2010/main" xmlns="" val="310429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0627"/>
            <a:ext cx="6048672" cy="5080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Общие </a:t>
            </a:r>
            <a:r>
              <a:rPr lang="ru-RU" sz="2800" b="1" dirty="0">
                <a:solidFill>
                  <a:srgbClr val="002060"/>
                </a:solidFill>
              </a:rPr>
              <a:t>рекомендации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по </a:t>
            </a:r>
            <a:r>
              <a:rPr lang="ru-RU" sz="2800" b="1" dirty="0">
                <a:solidFill>
                  <a:srgbClr val="002060"/>
                </a:solidFill>
              </a:rPr>
              <a:t>безопасному поведению 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при </a:t>
            </a:r>
            <a:r>
              <a:rPr lang="ru-RU" b="1" dirty="0">
                <a:solidFill>
                  <a:srgbClr val="002060"/>
                </a:solidFill>
              </a:rPr>
              <a:t>химической аварии 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32240" y="1"/>
            <a:ext cx="2411760" cy="198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4" y="1844824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Получив информацию об аварии с выбросом химически опасных веществ,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необходимо: 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надеть средство защиты органов дыхания, закрыть окна и форточки; 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отключить электроприборы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газ, погасить огонь в печах, одеться, взять документы и запас продуктов; 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быстро выйти из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дома в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указанном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ГО 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ЧС направлении в сторону, перпендикулярную направлению ветра; 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 случае отсутствия средств индивидуальной защиты (противогазов, респираторов) использовать ватно-марлевую повязку из ткани, смоченную водой; 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при движении по заражённой местности двигаться быстро, но не бежать и не поднимать пыль; 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не прислоняться к зданиям и не касаться окружающих предметов; 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после выхода из зоны заражения снять верхнюю одежду и оставить её на улице (принять душ с мылом, тщательно промыть глаза и прополоскать рот).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Если нет возможности выйти из района аварии, необходимо оставаться в помещении; плотно закрыть окна и двери, дымоходы, вентиляционные отдушины. </a:t>
            </a:r>
          </a:p>
        </p:txBody>
      </p:sp>
    </p:spTree>
    <p:extLst>
      <p:ext uri="{BB962C8B-B14F-4D97-AF65-F5344CB8AC3E}">
        <p14:creationId xmlns:p14="http://schemas.microsoft.com/office/powerpoint/2010/main" xmlns="" val="371880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32856"/>
            <a:ext cx="4427984" cy="3454400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err="1">
                <a:solidFill>
                  <a:srgbClr val="002060"/>
                </a:solidFill>
              </a:rPr>
              <a:t>Радиационно</a:t>
            </a:r>
            <a:r>
              <a:rPr lang="ru-RU" b="1" i="1" dirty="0">
                <a:solidFill>
                  <a:srgbClr val="002060"/>
                </a:solidFill>
              </a:rPr>
              <a:t> опасные объекты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это прежде всего атомные электростанции (АЭС), исследовательские ядерные установки и предприятия, использующие радиоактивные вещества.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0369" y="2924944"/>
            <a:ext cx="5078412" cy="324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683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56992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При радиационной аварии происходит </a:t>
            </a:r>
            <a:r>
              <a:rPr lang="ru-RU" sz="2800" i="1" u="sng" dirty="0">
                <a:solidFill>
                  <a:srgbClr val="002060"/>
                </a:solidFill>
              </a:rPr>
              <a:t>выброс радиоактивных веществ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в окружающую среду, что приводит </a:t>
            </a:r>
            <a:r>
              <a:rPr lang="ru-RU" sz="2800" i="1" u="sng" dirty="0">
                <a:solidFill>
                  <a:srgbClr val="002060"/>
                </a:solidFill>
              </a:rPr>
              <a:t>к нарушению жизненно важных функций и болезням человека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(нарушается работа нервной системы, органов кроветворения и желудочно-кишечного тракта). </a:t>
            </a:r>
          </a:p>
        </p:txBody>
      </p:sp>
    </p:spTree>
    <p:extLst>
      <p:ext uri="{BB962C8B-B14F-4D97-AF65-F5344CB8AC3E}">
        <p14:creationId xmlns:p14="http://schemas.microsoft.com/office/powerpoint/2010/main" xmlns="" val="191200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6062" y="294613"/>
            <a:ext cx="4717938" cy="4894560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Пожаровзрывоопасный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объект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это предприятие, на котором используют легковоспламеняющиеся и взрывоопасные вещества.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таким объектам относятся: предприятия </a:t>
            </a:r>
            <a:r>
              <a:rPr lang="ru-RU" i="1" dirty="0">
                <a:solidFill>
                  <a:srgbClr val="002060"/>
                </a:solidFill>
              </a:rPr>
              <a:t>нефтяной, газовой, химической, металлургической, деревообрабатывающей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промышленности. </a:t>
            </a:r>
          </a:p>
        </p:txBody>
      </p:sp>
      <p:pic>
        <p:nvPicPr>
          <p:cNvPr id="5" name="Picture 4" descr="http://russian1.people.com.cn/mediafile/200412/21/F20041221111649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71" y="3550890"/>
            <a:ext cx="4362291" cy="3276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de.investkostroma.ru/uploads/de/image/52d9e013c5a6dc2af3c8e96805994d3c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15" y="2637"/>
            <a:ext cx="4307970" cy="3230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712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628800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Источником возникновения чрезвычайной ситуации являются </a:t>
            </a:r>
            <a:r>
              <a:rPr lang="ru-RU" sz="2400" i="1" dirty="0">
                <a:solidFill>
                  <a:srgbClr val="002060"/>
                </a:solidFill>
              </a:rPr>
              <a:t>пожары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ru-RU" sz="2400" dirty="0"/>
              <a:t> </a:t>
            </a:r>
            <a:r>
              <a:rPr lang="ru-RU" sz="2400" i="1" dirty="0">
                <a:solidFill>
                  <a:srgbClr val="002060"/>
                </a:solidFill>
              </a:rPr>
              <a:t>взрывы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на этих промышленных объектах. </a:t>
            </a:r>
          </a:p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Основными отрицательными последствиями </a:t>
            </a:r>
            <a:r>
              <a:rPr lang="ru-RU" sz="2400" i="1" dirty="0">
                <a:solidFill>
                  <a:srgbClr val="002060"/>
                </a:solidFill>
              </a:rPr>
              <a:t>пожара</a:t>
            </a:r>
            <a:r>
              <a:rPr lang="ru-RU" sz="2400" dirty="0"/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являются: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тепловое излучение,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высокая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температура,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отравляющее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действие продуктов горения.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Основную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опасность </a:t>
            </a:r>
            <a:r>
              <a:rPr lang="ru-RU" sz="2400" i="1" dirty="0">
                <a:solidFill>
                  <a:srgbClr val="002060"/>
                </a:solidFill>
              </a:rPr>
              <a:t>при взрыве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представляют: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воздушная ударная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волна,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летящие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осколки.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При </a:t>
            </a:r>
            <a:r>
              <a:rPr lang="ru-RU" sz="2400" b="1" dirty="0">
                <a:solidFill>
                  <a:srgbClr val="FF0000"/>
                </a:solidFill>
              </a:rPr>
              <a:t>пожарах и взрывах люди получают ожоги тела, верхних дыхательных путей, травмы и отравления от воздействия дыма. </a:t>
            </a:r>
          </a:p>
        </p:txBody>
      </p:sp>
    </p:spTree>
    <p:extLst>
      <p:ext uri="{BB962C8B-B14F-4D97-AF65-F5344CB8AC3E}">
        <p14:creationId xmlns:p14="http://schemas.microsoft.com/office/powerpoint/2010/main" xmlns="" val="408926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6726" y="3140968"/>
            <a:ext cx="36724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Химически опасный объект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это объект, использующий химически опасные вещества. </a:t>
            </a:r>
          </a:p>
        </p:txBody>
      </p:sp>
      <p:pic>
        <p:nvPicPr>
          <p:cNvPr id="5" name="Содержимое 5" descr="0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923928" y="2895620"/>
            <a:ext cx="5004090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8081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8951" y="2348880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Первое место среди химически опасных веществ занимают </a:t>
            </a:r>
            <a:r>
              <a:rPr lang="ru-RU" sz="2800" b="1" i="1" dirty="0">
                <a:solidFill>
                  <a:srgbClr val="002060"/>
                </a:solidFill>
              </a:rPr>
              <a:t>хлор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и </a:t>
            </a:r>
            <a:r>
              <a:rPr lang="ru-RU" sz="2800" b="1" i="1" dirty="0">
                <a:solidFill>
                  <a:srgbClr val="002060"/>
                </a:solidFill>
              </a:rPr>
              <a:t>аммиак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	Значительное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количество этих веществ применяется в пищевой, мясомолочной промышленности.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	Аммиак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используется в холодильных установках, а </a:t>
            </a:r>
            <a:r>
              <a:rPr lang="ru-RU" sz="2800" dirty="0">
                <a:solidFill>
                  <a:srgbClr val="002060"/>
                </a:solidFill>
              </a:rPr>
              <a:t>хлор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широко применяется в жилищно-коммунальном хозяйстве и в системах очистки воды. </a:t>
            </a:r>
          </a:p>
        </p:txBody>
      </p:sp>
    </p:spTree>
    <p:extLst>
      <p:ext uri="{BB962C8B-B14F-4D97-AF65-F5344CB8AC3E}">
        <p14:creationId xmlns:p14="http://schemas.microsoft.com/office/powerpoint/2010/main" xmlns="" val="5731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502907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Химическая авария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сопровождается </a:t>
            </a:r>
            <a:r>
              <a:rPr lang="ru-RU" sz="2800" i="1" dirty="0">
                <a:solidFill>
                  <a:srgbClr val="002060"/>
                </a:solidFill>
              </a:rPr>
              <a:t>выбросом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i="1" dirty="0">
                <a:solidFill>
                  <a:srgbClr val="002060"/>
                </a:solidFill>
              </a:rPr>
              <a:t>химически опасных веществ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в атмосферу. </a:t>
            </a:r>
          </a:p>
          <a:p>
            <a:pPr algn="just"/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Опасность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химической аварии для людей заключается в нарушении нормальной деятельности организма из-за токсического воздействия на него химически опасных веществ.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Эти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вещества могут попадать в организм через органы дыхания, кожу, раны и с пищей. </a:t>
            </a:r>
          </a:p>
        </p:txBody>
      </p:sp>
      <p:pic>
        <p:nvPicPr>
          <p:cNvPr id="5" name="Содержимое 7" descr="018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771800" y="2102"/>
            <a:ext cx="3707882" cy="2500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4425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Помните!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094" y="3068960"/>
            <a:ext cx="7643812" cy="34544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Если химическое вещество </a:t>
            </a:r>
            <a:r>
              <a:rPr lang="ru-RU" b="1" dirty="0">
                <a:solidFill>
                  <a:srgbClr val="002060"/>
                </a:solidFill>
              </a:rPr>
              <a:t>тяжелее воздуха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sz="3200" b="1" dirty="0">
                <a:solidFill>
                  <a:srgbClr val="FF0000"/>
                </a:solidFill>
              </a:rPr>
              <a:t>хлор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), оно будет проникать в подвальное помещение и нижние этажи (поднимайтесь на верхний этаж), если </a:t>
            </a:r>
            <a:r>
              <a:rPr lang="ru-RU" b="1" dirty="0">
                <a:solidFill>
                  <a:srgbClr val="002060"/>
                </a:solidFill>
              </a:rPr>
              <a:t>легче воздуха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sz="3200" b="1" dirty="0">
                <a:solidFill>
                  <a:srgbClr val="FF0000"/>
                </a:solidFill>
              </a:rPr>
              <a:t>аммиак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), то оно заполнит верхние этажи (опускайтесь вниз).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2748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3256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">
  <a:themeElements>
    <a:clrScheme name="template 3">
      <a:dk1>
        <a:srgbClr val="4D4D4D"/>
      </a:dk1>
      <a:lt1>
        <a:srgbClr val="FFFFFF"/>
      </a:lt1>
      <a:dk2>
        <a:srgbClr val="666633"/>
      </a:dk2>
      <a:lt2>
        <a:srgbClr val="660033"/>
      </a:lt2>
      <a:accent1>
        <a:srgbClr val="990033"/>
      </a:accent1>
      <a:accent2>
        <a:srgbClr val="FF6699"/>
      </a:accent2>
      <a:accent3>
        <a:srgbClr val="FFFFFF"/>
      </a:accent3>
      <a:accent4>
        <a:srgbClr val="404040"/>
      </a:accent4>
      <a:accent5>
        <a:srgbClr val="CAAAAD"/>
      </a:accent5>
      <a:accent6>
        <a:srgbClr val="E75C8A"/>
      </a:accent6>
      <a:hlink>
        <a:srgbClr val="FF9966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CC3300"/>
        </a:accent1>
        <a:accent2>
          <a:srgbClr val="FF9900"/>
        </a:accent2>
        <a:accent3>
          <a:srgbClr val="FFFFFF"/>
        </a:accent3>
        <a:accent4>
          <a:srgbClr val="404040"/>
        </a:accent4>
        <a:accent5>
          <a:srgbClr val="E2ADAA"/>
        </a:accent5>
        <a:accent6>
          <a:srgbClr val="E78A00"/>
        </a:accent6>
        <a:hlink>
          <a:srgbClr val="FFCC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666633"/>
        </a:dk2>
        <a:lt2>
          <a:srgbClr val="CCCC00"/>
        </a:lt2>
        <a:accent1>
          <a:srgbClr val="FF9933"/>
        </a:accent1>
        <a:accent2>
          <a:srgbClr val="6633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5C2D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666633"/>
        </a:dk2>
        <a:lt2>
          <a:srgbClr val="660033"/>
        </a:lt2>
        <a:accent1>
          <a:srgbClr val="990033"/>
        </a:accent1>
        <a:accent2>
          <a:srgbClr val="FF6699"/>
        </a:accent2>
        <a:accent3>
          <a:srgbClr val="FFFFFF"/>
        </a:accent3>
        <a:accent4>
          <a:srgbClr val="404040"/>
        </a:accent4>
        <a:accent5>
          <a:srgbClr val="CAAAAD"/>
        </a:accent5>
        <a:accent6>
          <a:srgbClr val="E75C8A"/>
        </a:accent6>
        <a:hlink>
          <a:srgbClr val="FF99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</Template>
  <TotalTime>77</TotalTime>
  <Words>692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plant</vt:lpstr>
      <vt:lpstr>Чрезвычайные ситуации ТЕХНОГЕННОГО  характера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Помните!</vt:lpstr>
      <vt:lpstr>Рекомендации по безопасному поведению при чрезвычайных ситуациях техногенного характера. </vt:lpstr>
      <vt:lpstr>  Общие рекомендации по безопасному поведению   при радиационной аварии  </vt:lpstr>
      <vt:lpstr>   Общие рекомендации по безопасному поведению при аварии  на пожаровзрывоопасных объектах  </vt:lpstr>
      <vt:lpstr>   Общие рекомендации  по безопасному поведению  при химической аварии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</cp:lastModifiedBy>
  <cp:revision>18</cp:revision>
  <dcterms:created xsi:type="dcterms:W3CDTF">2014-01-17T05:06:06Z</dcterms:created>
  <dcterms:modified xsi:type="dcterms:W3CDTF">2020-12-15T18:23:27Z</dcterms:modified>
</cp:coreProperties>
</file>