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91" r:id="rId4"/>
    <p:sldId id="279" r:id="rId5"/>
    <p:sldId id="280" r:id="rId6"/>
    <p:sldId id="281" r:id="rId7"/>
    <p:sldId id="261" r:id="rId8"/>
    <p:sldId id="262" r:id="rId9"/>
    <p:sldId id="263" r:id="rId10"/>
    <p:sldId id="282" r:id="rId11"/>
    <p:sldId id="283" r:id="rId12"/>
    <p:sldId id="286" r:id="rId13"/>
    <p:sldId id="287" r:id="rId14"/>
    <p:sldId id="271" r:id="rId15"/>
    <p:sldId id="288" r:id="rId16"/>
    <p:sldId id="289" r:id="rId17"/>
    <p:sldId id="274" r:id="rId18"/>
    <p:sldId id="292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F8FF"/>
    <a:srgbClr val="E1F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0D1F87-A1E6-4DFF-8EA0-B7464EAB4E9A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4D055A-741C-4328-BF57-B32968680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0D1F87-A1E6-4DFF-8EA0-B7464EAB4E9A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4D055A-741C-4328-BF57-B32968680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0D1F87-A1E6-4DFF-8EA0-B7464EAB4E9A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4D055A-741C-4328-BF57-B32968680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0D1F87-A1E6-4DFF-8EA0-B7464EAB4E9A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4D055A-741C-4328-BF57-B32968680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0D1F87-A1E6-4DFF-8EA0-B7464EAB4E9A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4D055A-741C-4328-BF57-B32968680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0D1F87-A1E6-4DFF-8EA0-B7464EAB4E9A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4D055A-741C-4328-BF57-B32968680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0D1F87-A1E6-4DFF-8EA0-B7464EAB4E9A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4D055A-741C-4328-BF57-B32968680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0D1F87-A1E6-4DFF-8EA0-B7464EAB4E9A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4D055A-741C-4328-BF57-B32968680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0D1F87-A1E6-4DFF-8EA0-B7464EAB4E9A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4D055A-741C-4328-BF57-B32968680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0D1F87-A1E6-4DFF-8EA0-B7464EAB4E9A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4D055A-741C-4328-BF57-B32968680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0D1F87-A1E6-4DFF-8EA0-B7464EAB4E9A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4D055A-741C-4328-BF57-B329686802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A0D1F87-A1E6-4DFF-8EA0-B7464EAB4E9A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E4D055A-741C-4328-BF57-B32968680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928670"/>
            <a:ext cx="8463314" cy="470898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ГРАЖДАНСКАЯ ОБОРОНА как составная часть национальной безопасности и обороноспособности страны</a:t>
            </a:r>
          </a:p>
          <a:p>
            <a:pPr algn="ctr"/>
            <a:endParaRPr lang="ru-RU" sz="200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/>
            <a:endParaRPr lang="ru-RU" sz="200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/>
            <a:endParaRPr lang="ru-RU" sz="200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/>
            <a:endParaRPr lang="ru-RU" sz="200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/>
            <a:endParaRPr lang="ru-RU" sz="200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/>
            <a:endParaRPr lang="ru-RU" sz="200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Преподаватель  </a:t>
            </a:r>
            <a:r>
              <a:rPr lang="ru-RU" sz="2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ОБЖ  </a:t>
            </a:r>
            <a:r>
              <a:rPr lang="ru-RU" sz="2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Деев В.С.</a:t>
            </a:r>
            <a:endParaRPr lang="ru-RU" sz="20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Decree Narrow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611560" y="764704"/>
            <a:ext cx="7920880" cy="93610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 smtClean="0">
                <a:solidFill>
                  <a:srgbClr val="002060"/>
                </a:solidFill>
              </a:rPr>
              <a:t>обучение населения в области гражданской обороны; </a:t>
            </a:r>
            <a:endParaRPr lang="ru-RU" sz="2000" b="1" dirty="0"/>
          </a:p>
        </p:txBody>
      </p:sp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611560" y="1844824"/>
            <a:ext cx="7992888" cy="1224136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rgbClr val="002060"/>
                </a:solidFill>
              </a:rPr>
              <a:t>оповещение населения об опасностях, возникающих при ведении военных действий или вследствие этих действий, а также при возникновении чрезвычайных ситуаций природного и техногенного характера; 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3140968"/>
            <a:ext cx="8064896" cy="91440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rgbClr val="002060"/>
                </a:solidFill>
              </a:rPr>
              <a:t>эвакуация населения, материальных и культурных ценностей в безопасные районы; </a:t>
            </a:r>
            <a:endParaRPr lang="ru-RU" b="1" dirty="0"/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539552" y="4221088"/>
            <a:ext cx="8208912" cy="91440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rgbClr val="002060"/>
                </a:solidFill>
              </a:rPr>
              <a:t>предоставление населению убежищ и средств индивидуальной защиты; 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539552" y="5301208"/>
            <a:ext cx="8136904" cy="91440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rgbClr val="002060"/>
                </a:solidFill>
              </a:rPr>
              <a:t>проведение мероприятий по световой маскировке и другим видам маскировки; 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500166" y="116632"/>
            <a:ext cx="6072230" cy="646331"/>
          </a:xfrm>
          <a:prstGeom prst="rect">
            <a:avLst/>
          </a:prstGeom>
          <a:solidFill>
            <a:srgbClr val="002060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Основные задачи</a:t>
            </a:r>
            <a:endParaRPr lang="ru-RU" sz="36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1720" y="116632"/>
            <a:ext cx="5092048" cy="646331"/>
          </a:xfrm>
          <a:prstGeom prst="rect">
            <a:avLst/>
          </a:prstGeom>
          <a:solidFill>
            <a:srgbClr val="002060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Основные задачи</a:t>
            </a:r>
            <a:endParaRPr lang="ru-RU" sz="36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500034" y="857232"/>
            <a:ext cx="8032406" cy="127562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b="1" dirty="0" smtClean="0">
                <a:solidFill>
                  <a:srgbClr val="002060"/>
                </a:solidFill>
              </a:rPr>
              <a:t>проведение аварийно-спасательных работ в случае возникновения опасностей для населения при ведении военных действий или вследствие  этих действий, а также вследствие чрезвычайных ситуаций природного и техногенного характера; 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11560" y="2276872"/>
            <a:ext cx="7920880" cy="1728192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rgbClr val="002060"/>
                </a:solidFill>
              </a:rPr>
              <a:t>первоочередное обеспечение населения, пострадавшего при ведении военных действий или вследствие этих действий, в том числе медицинское обслуживание, включая оказание первой медицинской помощи, срочное предоставление жилья и принятие других необходимых мер; 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539552" y="4149080"/>
            <a:ext cx="7992888" cy="91440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rgbClr val="002060"/>
                </a:solidFill>
              </a:rPr>
              <a:t>борьба с пожарами, возникшими при ведении военных действий или вследствие этих действий; 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467544" y="5229200"/>
            <a:ext cx="8136904" cy="91440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rgbClr val="002060"/>
                </a:solidFill>
              </a:rPr>
              <a:t>обнаружение и обозначение районов, подвергшихся радиоактивному, химическому, биологическому и иному заражению;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1720" y="139463"/>
            <a:ext cx="5020610" cy="646331"/>
          </a:xfrm>
          <a:prstGeom prst="rect">
            <a:avLst/>
          </a:prstGeom>
          <a:solidFill>
            <a:srgbClr val="002060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Основные задачи</a:t>
            </a:r>
            <a:endParaRPr lang="ru-RU" sz="36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611560" y="1052736"/>
            <a:ext cx="7920880" cy="108012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b="1" dirty="0" smtClean="0">
                <a:solidFill>
                  <a:srgbClr val="002060"/>
                </a:solidFill>
              </a:rPr>
              <a:t>санитарная обработка населения, обеззараживание зданий и сооружений, специальная обработка техники и территорий;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11560" y="2276872"/>
            <a:ext cx="7920880" cy="1728192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rgbClr val="002060"/>
                </a:solidFill>
              </a:rPr>
              <a:t>восстановление и поддержание порядка в районах, пострадавших при ведении военных  действий или вследствие этих действий, а также вследствие чрезвычайных ситуаций природного и техногенного характера; </a:t>
            </a: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539552" y="4149080"/>
            <a:ext cx="7992888" cy="91440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rgbClr val="002060"/>
                </a:solidFill>
              </a:rPr>
              <a:t>срочное восстановление надежного функционирования необходимых коммунальных служб в военное время;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467544" y="5229200"/>
            <a:ext cx="8136904" cy="91440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b="1" dirty="0" smtClean="0">
                <a:solidFill>
                  <a:srgbClr val="002060"/>
                </a:solidFill>
              </a:rPr>
              <a:t>срочное захоронение трупов в военное время; 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1720" y="116632"/>
            <a:ext cx="5020610" cy="646331"/>
          </a:xfrm>
          <a:prstGeom prst="rect">
            <a:avLst/>
          </a:prstGeom>
          <a:solidFill>
            <a:srgbClr val="002060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Основные задачи</a:t>
            </a:r>
            <a:endParaRPr lang="ru-RU" sz="36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611560" y="836712"/>
            <a:ext cx="7920880" cy="108012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b="1" dirty="0" smtClean="0">
                <a:solidFill>
                  <a:srgbClr val="002060"/>
                </a:solidFill>
              </a:rPr>
              <a:t>разработка и осуществление мер, направленных на сохранение объектов, необходимых для устойчивого функционирования экономики и выживания населения в военное время; 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653136"/>
            <a:ext cx="7920880" cy="1728192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rgbClr val="002060"/>
                </a:solidFill>
              </a:rPr>
              <a:t>обеспечение постоянной готовности сил и средств гражданской обороны.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47106" name="Picture 2" descr="http://www.65.mchs.gov.ru/upload/iblock/4eb/4ebbcaee4d53784bb2b0118de5b04fb6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00298" y="2000240"/>
            <a:ext cx="4523504" cy="303074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84176" y="118373"/>
            <a:ext cx="5436096" cy="646331"/>
          </a:xfrm>
          <a:prstGeom prst="rect">
            <a:avLst/>
          </a:prstGeom>
          <a:solidFill>
            <a:srgbClr val="002060"/>
          </a:solidFill>
          <a:ln>
            <a:solidFill>
              <a:srgbClr val="FF00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Руководство</a:t>
            </a:r>
            <a:endParaRPr lang="ru-RU" sz="36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539552" y="836712"/>
            <a:ext cx="7848872" cy="2088232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571472" y="980728"/>
            <a:ext cx="825716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Руководство гражданской обороной в федеральных органах исполнительной власти и организациях осуществляют руководители этих органов и организаций. </a:t>
            </a:r>
          </a:p>
          <a:p>
            <a:endParaRPr lang="ru-RU" sz="2400" dirty="0" smtClean="0"/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539552" y="3789040"/>
            <a:ext cx="7848872" cy="2664296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42910" y="4286256"/>
            <a:ext cx="778674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</a:rPr>
              <a:t>Руководство гражданской обороной на территориях субъектов Российской Федерации и муниципальных образований осуществляют соответственно главы органов исполнительной власти субъектов Российской Федерации и руководители органов местного самоуправления. </a:t>
            </a:r>
            <a:endParaRPr lang="ru-RU" sz="2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1"/>
            <a:ext cx="8572560" cy="646331"/>
          </a:xfrm>
          <a:prstGeom prst="rect">
            <a:avLst/>
          </a:prstGeom>
          <a:solidFill>
            <a:srgbClr val="002060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Структура органов управления</a:t>
            </a:r>
            <a:endParaRPr lang="ru-RU" sz="36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539552" y="980728"/>
            <a:ext cx="3096344" cy="91440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1289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b="1" dirty="0" smtClean="0">
                <a:solidFill>
                  <a:srgbClr val="002060"/>
                </a:solidFill>
              </a:rPr>
              <a:t>Федеральный уровень 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7544" y="2060848"/>
            <a:ext cx="3096344" cy="91440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Межрегиональный уровень 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539552" y="3140968"/>
            <a:ext cx="3096344" cy="91440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1289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b="1" dirty="0" smtClean="0">
                <a:solidFill>
                  <a:srgbClr val="002060"/>
                </a:solidFill>
              </a:rPr>
              <a:t>Региональный уровень 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539552" y="4293096"/>
            <a:ext cx="3096344" cy="91440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Муниципальный уровень 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539552" y="5445224"/>
            <a:ext cx="3168352" cy="91440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Объектовый уровень 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с двумя скругленными соседними углами 7"/>
          <p:cNvSpPr/>
          <p:nvPr/>
        </p:nvSpPr>
        <p:spPr>
          <a:xfrm>
            <a:off x="5148064" y="908720"/>
            <a:ext cx="3600400" cy="914400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b="1" dirty="0" smtClean="0">
                <a:solidFill>
                  <a:srgbClr val="002060"/>
                </a:solidFill>
              </a:rPr>
              <a:t>МЧС России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9" name="Прямоугольник с двумя скругленными соседними углами 8"/>
          <p:cNvSpPr/>
          <p:nvPr/>
        </p:nvSpPr>
        <p:spPr>
          <a:xfrm>
            <a:off x="5148064" y="2060848"/>
            <a:ext cx="3672408" cy="914400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b="1" dirty="0" smtClean="0">
                <a:solidFill>
                  <a:srgbClr val="002060"/>
                </a:solidFill>
              </a:rPr>
              <a:t>Региональные центры МЧС России 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0" name="Прямоугольник с двумя скругленными соседними углами 9"/>
          <p:cNvSpPr/>
          <p:nvPr/>
        </p:nvSpPr>
        <p:spPr>
          <a:xfrm>
            <a:off x="5220072" y="3140968"/>
            <a:ext cx="3672408" cy="914400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b="1" dirty="0" smtClean="0">
                <a:solidFill>
                  <a:srgbClr val="002060"/>
                </a:solidFill>
              </a:rPr>
              <a:t>Главные управления МЧС России по субъектам РФ 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1" name="Прямоугольник с двумя скругленными соседними углами 10"/>
          <p:cNvSpPr/>
          <p:nvPr/>
        </p:nvSpPr>
        <p:spPr>
          <a:xfrm>
            <a:off x="5220072" y="4221088"/>
            <a:ext cx="3672408" cy="914400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b="1" dirty="0" smtClean="0">
                <a:solidFill>
                  <a:srgbClr val="002060"/>
                </a:solidFill>
              </a:rPr>
              <a:t>Отделы ГОЧС органов местного самоуправления 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2" name="Прямоугольник с двумя скругленными соседними углами 11"/>
          <p:cNvSpPr/>
          <p:nvPr/>
        </p:nvSpPr>
        <p:spPr>
          <a:xfrm>
            <a:off x="4572000" y="5250904"/>
            <a:ext cx="4248472" cy="1274440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b="1" dirty="0" smtClean="0">
                <a:solidFill>
                  <a:srgbClr val="002060"/>
                </a:solidFill>
              </a:rPr>
              <a:t>Структурные подразделения (работники) организаций, уполномоченные на решение задач в области ГО</a:t>
            </a:r>
            <a:endParaRPr lang="ru-RU" b="1" dirty="0">
              <a:solidFill>
                <a:srgbClr val="002060"/>
              </a:solidFill>
            </a:endParaRPr>
          </a:p>
        </p:txBody>
      </p:sp>
      <p:cxnSp>
        <p:nvCxnSpPr>
          <p:cNvPr id="14" name="Прямая со стрелкой 13"/>
          <p:cNvCxnSpPr>
            <a:stCxn id="3" idx="0"/>
            <a:endCxn id="8" idx="2"/>
          </p:cNvCxnSpPr>
          <p:nvPr/>
        </p:nvCxnSpPr>
        <p:spPr>
          <a:xfrm flipV="1">
            <a:off x="3635896" y="1365920"/>
            <a:ext cx="1512168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4" idx="0"/>
            <a:endCxn id="9" idx="2"/>
          </p:cNvCxnSpPr>
          <p:nvPr/>
        </p:nvCxnSpPr>
        <p:spPr>
          <a:xfrm>
            <a:off x="3563888" y="2518048"/>
            <a:ext cx="158417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5" idx="0"/>
            <a:endCxn id="10" idx="2"/>
          </p:cNvCxnSpPr>
          <p:nvPr/>
        </p:nvCxnSpPr>
        <p:spPr>
          <a:xfrm>
            <a:off x="3635896" y="3598168"/>
            <a:ext cx="158417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6" idx="0"/>
            <a:endCxn id="11" idx="2"/>
          </p:cNvCxnSpPr>
          <p:nvPr/>
        </p:nvCxnSpPr>
        <p:spPr>
          <a:xfrm flipV="1">
            <a:off x="3635896" y="4678288"/>
            <a:ext cx="1584176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7" idx="0"/>
            <a:endCxn id="12" idx="2"/>
          </p:cNvCxnSpPr>
          <p:nvPr/>
        </p:nvCxnSpPr>
        <p:spPr>
          <a:xfrm flipV="1">
            <a:off x="3707904" y="5888124"/>
            <a:ext cx="864096" cy="14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00364" y="118373"/>
            <a:ext cx="3429024" cy="646331"/>
          </a:xfrm>
          <a:prstGeom prst="rect">
            <a:avLst/>
          </a:prstGeom>
          <a:solidFill>
            <a:srgbClr val="002060"/>
          </a:solidFill>
          <a:ln>
            <a:solidFill>
              <a:srgbClr val="FF00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ru-RU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Подготовка</a:t>
            </a:r>
            <a:endParaRPr lang="ru-RU" sz="36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908720"/>
            <a:ext cx="8064896" cy="3046988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  <a:t>Подготовку к ведению гражданской обороны осуществляют заблаговременно в мирное время с учетом развития вооружения, военной техники и средств защиты населения от опасностей, возникающих при ведении военных действий или вследствие этих действий, а также при возникновении чрезвычайных ситуаций природного и техногенного характера. </a:t>
            </a:r>
            <a:endParaRPr lang="ru-RU" sz="2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55298" name="Picture 2" descr="http://60.mchs.gov.ru/upload/images/go_00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857752" y="3950254"/>
            <a:ext cx="3818704" cy="255058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90381"/>
            <a:ext cx="9144000" cy="646331"/>
          </a:xfrm>
          <a:prstGeom prst="rect">
            <a:avLst/>
          </a:prstGeom>
          <a:solidFill>
            <a:srgbClr val="002060"/>
          </a:solidFill>
          <a:ln>
            <a:solidFill>
              <a:srgbClr val="FF00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Введение гражданской обороны</a:t>
            </a:r>
            <a:endParaRPr lang="ru-RU" sz="36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5720" y="958076"/>
            <a:ext cx="5654432" cy="4893647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  <a:t>В соответствии с законом ведение ГО на территории Р Ф или в отдельных ее местностях начинается с момента объявления состояния войны, фактического начала военных действий или введения Президентом РФ военного положения на </a:t>
            </a:r>
          </a:p>
          <a:p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  <a:t>территории РФ или в </a:t>
            </a:r>
          </a:p>
          <a:p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  <a:t>отдельных ее местностях,  </a:t>
            </a:r>
          </a:p>
          <a:p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  <a:t>а также при возникновении </a:t>
            </a:r>
            <a:r>
              <a:rPr lang="ru-RU" sz="24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  <a:t>чс</a:t>
            </a:r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  <a:t> природного и техногенного характера. </a:t>
            </a:r>
            <a:endParaRPr lang="ru-RU" sz="2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7410" name="Picture 2" descr="http://www.vsehpozdravil.ru/res/files/postcards/617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10193" y="3500438"/>
            <a:ext cx="3429024" cy="257176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7412" name="Picture 4" descr="http://www.05.mchs.gov.ru/upload/iblock/992/99274dfaf5a79e5c6124d64ff9524bad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857884" y="857232"/>
            <a:ext cx="3073102" cy="250033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41484"/>
            <a:ext cx="9144000" cy="523220"/>
          </a:xfrm>
          <a:prstGeom prst="rect">
            <a:avLst/>
          </a:prstGeom>
          <a:solidFill>
            <a:srgbClr val="002060"/>
          </a:solidFill>
          <a:ln>
            <a:solidFill>
              <a:srgbClr val="FF00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Права и обязанности граждан</a:t>
            </a:r>
            <a:endParaRPr lang="ru-RU" sz="28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571472" y="1000108"/>
            <a:ext cx="7888960" cy="164307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3600" b="1" dirty="0" smtClean="0">
                <a:solidFill>
                  <a:srgbClr val="002060"/>
                </a:solidFill>
              </a:rPr>
              <a:t>проходить обучение по гражданской обороне; 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714348" y="2996952"/>
            <a:ext cx="7688996" cy="1360742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800" b="1" dirty="0" smtClean="0">
                <a:solidFill>
                  <a:srgbClr val="002060"/>
                </a:solidFill>
              </a:rPr>
              <a:t>принимать участие в проведении мероприятий по гражданской обороне; 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714348" y="4725144"/>
            <a:ext cx="7818092" cy="1561376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400" b="1" dirty="0" smtClean="0">
                <a:solidFill>
                  <a:srgbClr val="002060"/>
                </a:solidFill>
              </a:rPr>
              <a:t>оказывать содействие органам государственной власти и организациям в решении задач гражданской обороны. 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385500"/>
            <a:ext cx="8072494" cy="523220"/>
          </a:xfrm>
          <a:prstGeom prst="rect">
            <a:avLst/>
          </a:prstGeom>
          <a:solidFill>
            <a:schemeClr val="accent2"/>
          </a:solidFill>
          <a:ln>
            <a:solidFill>
              <a:srgbClr val="FFFF00"/>
            </a:solidFill>
          </a:ln>
        </p:spPr>
        <p:txBody>
          <a:bodyPr wrap="square" lIns="91440" tIns="45720" rIns="91440" bIns="45720">
            <a:spAutoFit/>
          </a:bodyPr>
          <a:lstStyle/>
          <a:p>
            <a:r>
              <a:rPr lang="ru-RU" sz="280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История создания гражданской обороны</a:t>
            </a:r>
            <a:endParaRPr lang="ru-RU" sz="2800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1000108"/>
            <a:ext cx="8319868" cy="2554545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2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  <a:t>История МПВО-ГО-МЧС России начинается с февраля 1918 года, когда в Петрограде был создан штаб воздушной обороны города под руководством Н.И. </a:t>
            </a:r>
            <a:r>
              <a:rPr lang="ru-RU" sz="20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  <a:t>Подвойского</a:t>
            </a:r>
            <a:r>
              <a:rPr lang="ru-RU" sz="2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  <a:t>. В марте 1918 года издан Комитетом революционной обороны воззвание               "К населению Петрограда и его окрестностей" устанавливало правила поведения населения в условиях воздушного нападения и явилось первым документом, определяющим мероприятия гражданской обороны.</a:t>
            </a:r>
            <a:endParaRPr lang="ru-RU" sz="20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32774" name="Picture 6" descr="http://sitka.ucoz.ru/_ph/5/704866053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9552" y="3714752"/>
            <a:ext cx="3151694" cy="2741974"/>
          </a:xfrm>
          <a:prstGeom prst="ellipse">
            <a:avLst/>
          </a:prstGeom>
          <a:ln w="63500" cap="rnd">
            <a:solidFill>
              <a:srgbClr val="FFFF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" name="Picture 2" descr="http://www.22.mchs.gov.ru/upload/images/history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23459" y="3500438"/>
            <a:ext cx="3905277" cy="2928958"/>
          </a:xfrm>
          <a:prstGeom prst="ellipse">
            <a:avLst/>
          </a:prstGeom>
          <a:ln w="63500" cap="rnd">
            <a:solidFill>
              <a:srgbClr val="FFFF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rpp.nashaucheba.ru/pars_docs/refs/26/25338/img1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596" y="3786190"/>
            <a:ext cx="4455734" cy="280546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" name="Picture 2" descr="http://02.mchs.gov.ru/upload/iblock/7fa/7fae8bd5a80cfba5867f2b1eeb356e0a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500562" y="3214686"/>
            <a:ext cx="3970304" cy="242889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Прямоугольник 3"/>
          <p:cNvSpPr/>
          <p:nvPr/>
        </p:nvSpPr>
        <p:spPr>
          <a:xfrm>
            <a:off x="357158" y="928670"/>
            <a:ext cx="8358246" cy="2554545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2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  <a:t>Второй этап (ноябрь 1932 г.- июль 1941 г.) 4 октября 1932 года было принято Советом народных комиссаров СССР «Положение о противовоздушной обороне СССР», которым впервые определены мероприятия и средства непосредственной защиты населения и территорий страны от воздушной опасности в зоне возможного действия авиации противника.</a:t>
            </a:r>
            <a:r>
              <a:rPr lang="ru-RU" sz="2000" dirty="0" smtClean="0">
                <a:solidFill>
                  <a:srgbClr val="002060"/>
                </a:solidFill>
              </a:rPr>
              <a:t/>
            </a:r>
            <a:br>
              <a:rPr lang="ru-RU" sz="2000" dirty="0" smtClean="0">
                <a:solidFill>
                  <a:srgbClr val="002060"/>
                </a:solidFill>
              </a:rPr>
            </a:b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385500"/>
            <a:ext cx="8358246" cy="461665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  <a:t>История создания гражданской обороны</a:t>
            </a:r>
            <a:endParaRPr lang="ru-RU" sz="2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285728"/>
            <a:ext cx="8501122" cy="52322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r>
              <a:rPr lang="ru-RU" sz="280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История создания гражданской обороны</a:t>
            </a:r>
            <a:endParaRPr lang="ru-RU" sz="2800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928670"/>
            <a:ext cx="8535322" cy="1938992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2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  <a:t>Третий этап (июнь 1941-1945 г.г.) охватывает годы Великой Отечественной войны. Опыт войны показал, что от успешного решения задач по организации МПВО-ГО в значительной степени зависела не только бесперебойная работа промышленности и транспорта, но и высокое морально политическое состояние войск.</a:t>
            </a:r>
            <a:endParaRPr lang="ru-RU" sz="20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4500570"/>
            <a:ext cx="6572296" cy="2255319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2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  <a:t>Силами МПВО были спасены от гибели многие миллионы граждан, было ликвидировано </a:t>
            </a:r>
          </a:p>
          <a:p>
            <a:r>
              <a:rPr lang="ru-RU" sz="2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  <a:t>90тыс. пожаров и загораний, предотвращено </a:t>
            </a:r>
            <a:br>
              <a:rPr lang="ru-RU" sz="2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</a:br>
            <a:r>
              <a:rPr lang="ru-RU" sz="2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  <a:t>32тыс. серьезных промышленных аварий, обезврежено более </a:t>
            </a:r>
          </a:p>
          <a:p>
            <a:r>
              <a:rPr lang="ru-RU" sz="2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  <a:t>110 тыс. авиабомб и почти  2,5 млн. снарядов и мин. </a:t>
            </a:r>
            <a:endParaRPr lang="ru-RU" sz="20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53252" name="Picture 4" descr="http://yansk.ru/images/news/b_AD9EA6B1-1F11-47FA-B3E5-02F88C65A17D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50225" y="2643182"/>
            <a:ext cx="2395825" cy="171451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3254" name="Picture 6" descr="http://cp12.nevsepic.com.ua/61/1353763645-0477242-www.nevsepic.com.ua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584291" y="4572008"/>
            <a:ext cx="2559709" cy="158417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3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3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85728"/>
            <a:ext cx="8572560" cy="523220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r>
              <a:rPr lang="ru-RU" sz="280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История создания гражданской обороны</a:t>
            </a:r>
            <a:endParaRPr lang="ru-RU" sz="2800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928670"/>
            <a:ext cx="8429684" cy="1323439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2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  <a:t>Четвертый этап (июнь 1945 - июль 1961 г.г.). На этом этапе руководство МПВО-ГО было возложено на исполнительные органы Советов депутатов трудящихся краев, областей, городов и районов.</a:t>
            </a:r>
            <a:endParaRPr lang="ru-RU" sz="20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419872" y="2492896"/>
            <a:ext cx="4248472" cy="2862322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2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  <a:t>Пятый этап (июль 1961 - сентябрь 1971 г.г.) характеризуется глубокими структурными изменениями ГО. С сентября 1971 г. непосредственное руководство системой ГО вновь, как и в 30-е годы, было передано военному ведомству.</a:t>
            </a:r>
            <a:endParaRPr lang="ru-RU" sz="20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5429264"/>
            <a:ext cx="8501122" cy="1015663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2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  <a:t>Шестой этап (октябрь 1971 - июль 1987 г.г.) связан с новыми структурными изменениями, связанными с усилением гонки вооружения и достижением СССР стратегического паритета.</a:t>
            </a:r>
            <a:endParaRPr lang="ru-RU" sz="20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52226" name="Picture 2" descr="http://knu.znate.ru/pars_docs/refs/474/473297/473297_html_m55e7f736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58" y="3286124"/>
            <a:ext cx="3025341" cy="157904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2228" name="Picture 4" descr="http://www.protivogas.ru/gal/big/17/8370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143768" y="2357430"/>
            <a:ext cx="1676899" cy="115212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2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385500"/>
            <a:ext cx="8501122" cy="523220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r>
              <a:rPr lang="ru-RU" sz="280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История создания гражданской обороны</a:t>
            </a:r>
            <a:endParaRPr lang="ru-RU" sz="2800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1071546"/>
            <a:ext cx="8501122" cy="1631216"/>
          </a:xfrm>
          <a:prstGeom prst="rect">
            <a:avLst/>
          </a:prstGeom>
          <a:solidFill>
            <a:srgbClr val="C00000"/>
          </a:solidFill>
        </p:spPr>
        <p:txBody>
          <a:bodyPr wrap="square">
            <a:spAutoFit/>
          </a:bodyPr>
          <a:lstStyle/>
          <a:p>
            <a:r>
              <a:rPr lang="ru-RU" sz="2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  <a:t>Седьмой этап (август 1987 - декабрь 1991 г.) развития системы ГО является этапом позитивных перемен в военно-политической ситуации, окончания "холодной" войны и переключения значительной части сил ГО на решение экологических и хозяйственных проблем.</a:t>
            </a:r>
            <a:endParaRPr lang="ru-RU" sz="20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779912" y="4149080"/>
            <a:ext cx="5112568" cy="2246769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2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  <a:t>Восьмой этап (с декабря 1991 г. по настоящее время) начался с упразднения государственных структур СССР, образованием СНГ и созданием Российской системы предупреждения и действий в чрезвычайных ситуациях (РСЧС).</a:t>
            </a:r>
            <a:endParaRPr lang="ru-RU" sz="20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02" name="Picture 2" descr="http://vg-news.ru/sites/default/files/uploads/201210/%20%D0%BF%D0%BE%20%D0%93%D0%9E_450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500826" y="2379201"/>
            <a:ext cx="2166342" cy="172344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1204" name="Picture 4" descr="http://img.gazeta.ru/files3/345/4783345/TASS_3181550-pic4_zoom-1000x1000-2443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5720" y="3357562"/>
            <a:ext cx="3461170" cy="230167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1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1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142853"/>
            <a:ext cx="8572560" cy="954107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История создания гражданской обороны</a:t>
            </a:r>
            <a:endParaRPr lang="ru-RU" sz="28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0034" y="1428736"/>
            <a:ext cx="8215370" cy="1938992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  <a:t>В ноябре 1991 г. на базе Госкомитета РСФСР по чрезвычайным ситуациям и Штаба ГО РСФСР был образован Государственный комитет по делам гражданской обороны, чрезвычайным ситуациям и ликвидации последствий стихийных бедствий, который (10 января 1994 Г.) был преобразован в министерство (МЧС России). </a:t>
            </a:r>
            <a:endParaRPr lang="ru-RU" sz="20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http://rpp.nashaucheba.ru/pars_docs/refs/26/25338/img1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908895" y="3571876"/>
            <a:ext cx="3857652" cy="278608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28674" name="Picture 2" descr="http://www.32.mchs.gov.ru/upload/resize_cache/iblock/532/360_360_0/%20eoyucnboi%20yrnuwqwf-pmnygyixuruc%20pyhdwbgkdvsc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9552" y="3579522"/>
            <a:ext cx="4175324" cy="2783551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285729"/>
            <a:ext cx="8429684" cy="461665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r>
              <a:rPr lang="ru-RU" sz="2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История создания гражданской обороны</a:t>
            </a:r>
            <a:endParaRPr lang="ru-RU" sz="2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pic>
        <p:nvPicPr>
          <p:cNvPr id="4" name="Рисунок 3" descr="193340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214678" y="2342519"/>
            <a:ext cx="3429024" cy="414473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5720" y="928670"/>
            <a:ext cx="8606760" cy="1200329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  <a:t>Дальнейшему развитию системы гражданской обороны послужило принятие в феврале 1998 г. </a:t>
            </a:r>
          </a:p>
          <a:p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  <a:t>Федерального закона "О гражданской обороне». </a:t>
            </a:r>
            <a:endParaRPr lang="ru-RU" sz="20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0"/>
            <a:ext cx="5357850" cy="646331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Предназначение</a:t>
            </a:r>
            <a:endParaRPr lang="ru-RU" sz="36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158" y="857232"/>
            <a:ext cx="4357718" cy="5570756"/>
          </a:xfrm>
          <a:prstGeom prst="rect">
            <a:avLst/>
          </a:prstGeom>
          <a:solidFill>
            <a:srgbClr val="00206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</a:rPr>
              <a:t>Гражданская оборона </a:t>
            </a:r>
            <a:r>
              <a:rPr lang="ru-RU" sz="2000" dirty="0" smtClean="0">
                <a:solidFill>
                  <a:srgbClr val="002060"/>
                </a:solidFill>
              </a:rPr>
              <a:t>- </a:t>
            </a:r>
            <a:r>
              <a:rPr lang="ru-RU" sz="2000" b="1" dirty="0" smtClean="0">
                <a:solidFill>
                  <a:schemeClr val="bg1"/>
                </a:solidFill>
              </a:rPr>
              <a:t>это</a:t>
            </a: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  <a:t>система мероприятий по подготовке к защите и по защите населения, материальных и культурных ценностей на территории Российской Федерации от опасностей, возникающих при ведении военных действий или вследствие этих действий, а также при возникновении чрезвычайных ситуаций природного  и техногенного характера. </a:t>
            </a:r>
            <a:endParaRPr lang="ru-RU" sz="2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26626" name="Picture 2" descr="http://dom.pln24.ru/pictures/12122709134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64088" y="620688"/>
            <a:ext cx="3384376" cy="230425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26628" name="Picture 4" descr="http://www.protivogas.ru/gal/big/13/6067.jpg"/>
          <p:cNvPicPr>
            <a:picLocks noChangeAspect="1" noChangeArrowheads="1"/>
          </p:cNvPicPr>
          <p:nvPr/>
        </p:nvPicPr>
        <p:blipFill>
          <a:blip r:embed="rId3" cstate="email"/>
          <a:srcRect l="2564" b="10000"/>
          <a:stretch>
            <a:fillRect/>
          </a:stretch>
        </p:blipFill>
        <p:spPr bwMode="auto">
          <a:xfrm>
            <a:off x="4857752" y="2857496"/>
            <a:ext cx="3549919" cy="364333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735</TotalTime>
  <Words>974</Words>
  <Application>Microsoft Office PowerPoint</Application>
  <PresentationFormat>Экран (4:3)</PresentationFormat>
  <Paragraphs>75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сош № 51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Детярёв А.И.</dc:creator>
  <cp:lastModifiedBy>Пользователь</cp:lastModifiedBy>
  <cp:revision>81</cp:revision>
  <dcterms:created xsi:type="dcterms:W3CDTF">2011-11-13T21:48:12Z</dcterms:created>
  <dcterms:modified xsi:type="dcterms:W3CDTF">2020-11-06T11:34:26Z</dcterms:modified>
</cp:coreProperties>
</file>