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1" r:id="rId4"/>
    <p:sldId id="279" r:id="rId5"/>
    <p:sldId id="280" r:id="rId6"/>
    <p:sldId id="281" r:id="rId7"/>
    <p:sldId id="261" r:id="rId8"/>
    <p:sldId id="262" r:id="rId9"/>
    <p:sldId id="263" r:id="rId10"/>
    <p:sldId id="282" r:id="rId11"/>
    <p:sldId id="283" r:id="rId12"/>
    <p:sldId id="286" r:id="rId13"/>
    <p:sldId id="287" r:id="rId14"/>
    <p:sldId id="271" r:id="rId15"/>
    <p:sldId id="288" r:id="rId16"/>
    <p:sldId id="289" r:id="rId17"/>
    <p:sldId id="274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8FF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0D1F87-A1E6-4DFF-8EA0-B7464EAB4E9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4D055A-741C-4328-BF57-B32968680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463314" cy="4708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ГРАЖДАНСКАЯ ОБОРОНА как составная часть национальной безопасности и обороноспособности страны</a:t>
            </a:r>
          </a:p>
          <a:p>
            <a:pPr algn="ctr"/>
            <a:endParaRPr lang="ru-RU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Преподаватель  </a:t>
            </a:r>
            <a:r>
              <a:rPr lang="ru-RU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ОБЖ  </a:t>
            </a:r>
            <a:r>
              <a:rPr lang="ru-RU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Деев В.С.</a:t>
            </a:r>
            <a:endParaRPr lang="ru-RU" sz="2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ecree Narrow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11560" y="764704"/>
            <a:ext cx="7920880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обучение населения в области гражданской обороны; </a:t>
            </a:r>
            <a:endParaRPr lang="ru-RU" sz="2000" b="1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11560" y="1844824"/>
            <a:ext cx="7992888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оповещение населения об опасностях, возникающих при ведении военных действий или вследствие этих действий, а также при возникновении чрезвычайных ситуаций природного и техногенного характера;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1560" y="3140968"/>
            <a:ext cx="8064896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эвакуация населения, материальных и культурных ценностей в безопасные районы; </a:t>
            </a:r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4221088"/>
            <a:ext cx="8208912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предоставление населению убежищ и средств индивидуальной защиты;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9552" y="5301208"/>
            <a:ext cx="813690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проведение мероприятий по световой маскировке и другим видам маскировки;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116632"/>
            <a:ext cx="6072230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задачи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16632"/>
            <a:ext cx="5092048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задачи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00034" y="857232"/>
            <a:ext cx="8032406" cy="12756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проведение аварийно-спасательных работ в случае возникновения опасностей для населения при ведении военных действий или вследствие  этих действий, а также вследствие чрезвычайных ситуаций природного и техногенного характера;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2276872"/>
            <a:ext cx="792088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первоочередное обеспечение населения, пострадавшего при ведении военных действий или вследствие этих действий, в том числе медицинское обслуживание, включая оказание первой медицинской помощи, срочное предоставление жилья и принятие других необходимых мер;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9552" y="4149080"/>
            <a:ext cx="799288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борьба с пожарами, возникшими при ведении военных действий или вследствие этих действий;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67544" y="5229200"/>
            <a:ext cx="813690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обнаружение и обозначение районов, подвергшихся радиоактивному, химическому, биологическому и иному заражению;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39463"/>
            <a:ext cx="5020610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задачи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11560" y="1052736"/>
            <a:ext cx="7920880" cy="10801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санитарная обработка населения, обеззараживание зданий и сооружений, специальная обработка техники и территорий;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2276872"/>
            <a:ext cx="792088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восстановление и поддержание порядка в районах, пострадавших при ведении военных  действий или вследствие этих действий, а также вследствие чрезвычайных ситуаций природного и техногенного характера; 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9552" y="4149080"/>
            <a:ext cx="799288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срочное восстановление надежного функционирования необходимых коммунальных служб в военное время;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67544" y="5229200"/>
            <a:ext cx="813690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срочное захоронение трупов в военное время;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16632"/>
            <a:ext cx="5020610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задачи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11560" y="836712"/>
            <a:ext cx="7920880" cy="10801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разработка и осуществление мер, направленных на сохранение объектов, необходимых для устойчивого функционирования экономики и выживания населения в военное время;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653136"/>
            <a:ext cx="7920880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обеспечение постоянной готовности сил и средств гражданской обороны.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7106" name="Picture 2" descr="http://www.65.mchs.gov.ru/upload/iblock/4eb/4ebbcaee4d53784bb2b0118de5b04fb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000240"/>
            <a:ext cx="4523504" cy="30307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176" y="118373"/>
            <a:ext cx="5436096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Руководство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836712"/>
            <a:ext cx="7848872" cy="20882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980728"/>
            <a:ext cx="8257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Руководство гражданской обороной в федеральных органах исполнительной власти и организациях осуществляют руководители этих органов и организаций. </a:t>
            </a:r>
          </a:p>
          <a:p>
            <a:endParaRPr lang="ru-RU" sz="2400" dirty="0" smtClean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39552" y="3789040"/>
            <a:ext cx="7848872" cy="26642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286256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Руководство гражданской обороной на территориях субъектов Российской Федерации и муниципальных образований осуществляют соответственно главы органов исполнительной власти субъектов Российской Федерации и руководители органов местного самоуправления.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"/>
            <a:ext cx="8572560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Структура органов управления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39552" y="980728"/>
            <a:ext cx="309634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Федеральный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2060848"/>
            <a:ext cx="309634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Межрегиональный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9552" y="3140968"/>
            <a:ext cx="309634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Региональный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4293096"/>
            <a:ext cx="3096344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Муниципальный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9552" y="5445224"/>
            <a:ext cx="3168352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Объектовый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148064" y="908720"/>
            <a:ext cx="3600400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МЧС России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5148064" y="2060848"/>
            <a:ext cx="367240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Региональные центры МЧС России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5220072" y="3140968"/>
            <a:ext cx="367240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Главные управления МЧС России по субъектам РФ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5220072" y="4221088"/>
            <a:ext cx="367240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Отделы ГОЧС органов местного самоуправления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4572000" y="5250904"/>
            <a:ext cx="4248472" cy="12744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Структурные подразделения (работники) организаций, уполномоченные на решение задач в области ГО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>
            <a:stCxn id="3" idx="0"/>
            <a:endCxn id="8" idx="2"/>
          </p:cNvCxnSpPr>
          <p:nvPr/>
        </p:nvCxnSpPr>
        <p:spPr>
          <a:xfrm flipV="1">
            <a:off x="3635896" y="1365920"/>
            <a:ext cx="15121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0"/>
            <a:endCxn id="9" idx="2"/>
          </p:cNvCxnSpPr>
          <p:nvPr/>
        </p:nvCxnSpPr>
        <p:spPr>
          <a:xfrm>
            <a:off x="3563888" y="251804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0"/>
            <a:endCxn id="10" idx="2"/>
          </p:cNvCxnSpPr>
          <p:nvPr/>
        </p:nvCxnSpPr>
        <p:spPr>
          <a:xfrm>
            <a:off x="3635896" y="359816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0"/>
            <a:endCxn id="11" idx="2"/>
          </p:cNvCxnSpPr>
          <p:nvPr/>
        </p:nvCxnSpPr>
        <p:spPr>
          <a:xfrm flipV="1">
            <a:off x="3635896" y="4678288"/>
            <a:ext cx="15841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0"/>
            <a:endCxn id="12" idx="2"/>
          </p:cNvCxnSpPr>
          <p:nvPr/>
        </p:nvCxnSpPr>
        <p:spPr>
          <a:xfrm flipV="1">
            <a:off x="3707904" y="5888124"/>
            <a:ext cx="864096" cy="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118373"/>
            <a:ext cx="3429024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Подготовка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8720"/>
            <a:ext cx="8064896" cy="304698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Подготовку к ведению гражданской обороны осуществляют заблаговременно в мирное время с учетом развития вооружения, военной техники и средств защиты населения от опасностей, возникающих при ведении военных действий или вследствие этих действий, а также при возникновении чрезвычайных ситуаций природного и техногенного характера. 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8" name="Picture 2" descr="http://60.mchs.gov.ru/upload/images/go_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3950254"/>
            <a:ext cx="3818704" cy="2550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0381"/>
            <a:ext cx="9144000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Введение гражданской обороны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958076"/>
            <a:ext cx="5654432" cy="489364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В соответствии с законом ведение ГО на территории Р Ф или в отдельных ее местностях начинается с момента объявления состояния войны, фактического начала военных действий или введения Президентом РФ военного положения на 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территории РФ или в 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отдельных ее местностях,  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а также при возникновении 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чс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 природного и техногенного характера. 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www.vsehpozdravil.ru/res/files/postcards/61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0193" y="3500438"/>
            <a:ext cx="3429024" cy="25717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412" name="Picture 4" descr="http://www.05.mchs.gov.ru/upload/iblock/992/99274dfaf5a79e5c6124d64ff9524ba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857232"/>
            <a:ext cx="3073102" cy="25003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1484"/>
            <a:ext cx="9144000" cy="523220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Права и обязанности граждан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71472" y="1000108"/>
            <a:ext cx="7888960" cy="164307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проходить обучение по гражданской обороне;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14348" y="2996952"/>
            <a:ext cx="7688996" cy="13607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принимать участие в проведении мероприятий по гражданской обороне;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4725144"/>
            <a:ext cx="7818092" cy="15613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оказывать содействие органам государственной власти и организациям в решении задач гражданской обороны.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85500"/>
            <a:ext cx="8072494" cy="523220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История создания гражданской обороны</a:t>
            </a:r>
            <a:endParaRPr lang="ru-RU" sz="28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00108"/>
            <a:ext cx="8319868" cy="255454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История МПВО-ГО-МЧС России начинается с февраля 1918 года, когда в Петрограде был создан штаб воздушной обороны города под руководством Н.И. </a:t>
            </a:r>
            <a:r>
              <a:rPr lang="ru-RU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Подвойского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. В марте 1918 года издан Комитетом революционной обороны воззвание               "К населению Петрограда и его окрестностей" устанавливало правила поведения населения в условиях воздушного нападения и явилось первым документом, определяющим мероприятия гражданской обороны.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4" name="Picture 6" descr="http://sitka.ucoz.ru/_ph/5/704866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3714752"/>
            <a:ext cx="3151694" cy="2741974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2" descr="http://www.22.mchs.gov.ru/upload/images/histor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3459" y="3500438"/>
            <a:ext cx="3905277" cy="2928958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786190"/>
            <a:ext cx="4455734" cy="28054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http://02.mchs.gov.ru/upload/iblock/7fa/7fae8bd5a80cfba5867f2b1eeb356e0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3214686"/>
            <a:ext cx="3970304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928670"/>
            <a:ext cx="8358246" cy="255454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Второй этап (ноябрь 1932 г.- июль 1941 г.) 4 октября 1932 года было принято Советом народных комиссаров СССР «Положение о противовоздушной обороне СССР», которым впервые определены мероприятия и средства непосредственной защиты населения и территорий страны от воздушной опасности в зоне возможного действия авиации противника.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85500"/>
            <a:ext cx="8358246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История создания гражданской обороны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История создания гражданской обороны</a:t>
            </a:r>
            <a:endParaRPr lang="ru-RU" sz="28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28670"/>
            <a:ext cx="8535322" cy="193899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Третий этап (июнь 1941-1945 г.г.) охватывает годы Великой Отечественной войны. Опыт войны показал, что от успешного решения задач по организации МПВО-ГО в значительной степени зависела не только бесперебойная работа промышленности и транспорта, но и высокое морально политическое состояние войск.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500570"/>
            <a:ext cx="6572296" cy="22553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Силами МПВО были спасены от гибели многие миллионы граждан, было ликвидировано </a:t>
            </a:r>
          </a:p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90тыс. пожаров и загораний, предотвращено </a:t>
            </a:r>
            <a:b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32тыс. серьезных промышленных аварий, обезврежено более </a:t>
            </a:r>
          </a:p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110 тыс. авиабомб и почти  2,5 млн. снарядов и мин. 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52" name="Picture 4" descr="http://yansk.ru/images/news/b_AD9EA6B1-1F11-47FA-B3E5-02F88C65A17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50225" y="2643182"/>
            <a:ext cx="2395825" cy="17145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3254" name="Picture 6" descr="http://cp12.nevsepic.com.ua/61/1353763645-0477242-www.nevsepic.com.u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4291" y="4572008"/>
            <a:ext cx="2559709" cy="15841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52322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История создания гражданской обороны</a:t>
            </a:r>
            <a:endParaRPr lang="ru-RU" sz="28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928670"/>
            <a:ext cx="8429684" cy="132343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Четвертый этап (июнь 1945 - июль 1961 г.г.). На этом этапе руководство МПВО-ГО было возложено на исполнительные органы Советов депутатов трудящихся краев, областей, городов и районов.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492896"/>
            <a:ext cx="4248472" cy="286232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Пятый этап (июль 1961 - сентябрь 1971 г.г.) характеризуется глубокими структурными изменениями ГО. С сентября 1971 г. непосредственное руководство системой ГО вновь, как и в 30-е годы, было передано военному ведомству.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429264"/>
            <a:ext cx="8501122" cy="101566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Шестой этап (октябрь 1971 - июль 1987 г.г.) связан с новыми структурными изменениями, связанными с усилением гонки вооружения и достижением СССР стратегического паритета.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6" name="Picture 2" descr="http://knu.znate.ru/pars_docs/refs/474/473297/473297_html_m55e7f7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286124"/>
            <a:ext cx="3025341" cy="15790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2228" name="Picture 4" descr="http://www.protivogas.ru/gal/big/17/83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68" y="2357430"/>
            <a:ext cx="1676899" cy="11521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85500"/>
            <a:ext cx="8501122" cy="52322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История создания гражданской обороны</a:t>
            </a:r>
            <a:endParaRPr lang="ru-RU" sz="28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501122" cy="163121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Седьмой этап (август 1987 - декабрь 1991 г.) развития системы ГО является этапом позитивных перемен в военно-политической ситуации, окончания "холодной" войны и переключения значительной части сил ГО на решение экологических и хозяйственных проблем.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149080"/>
            <a:ext cx="5112568" cy="22467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Восьмой этап (с декабря 1991 г. по настоящее время) начался с упразднения государственных структур СССР, образованием СНГ и созданием Российской системы предупреждения и действий в чрезвычайных ситуациях (РСЧС).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Picture 2" descr="http://vg-news.ru/sites/default/files/uploads/201210/%20%D0%BF%D0%BE%20%D0%93%D0%9E_4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2379201"/>
            <a:ext cx="2166342" cy="1723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04" name="Picture 4" descr="http://img.gazeta.ru/files3/345/4783345/TASS_3181550-pic4_zoom-1000x1000-244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357562"/>
            <a:ext cx="3461170" cy="23016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3"/>
            <a:ext cx="8572560" cy="95410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История создания гражданской обороны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215370" cy="193899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В ноябре 1991 г. на базе Госкомитета РСФСР по чрезвычайным ситуациям и Штаба ГО РСФСР был образован Государственный комитет по делам гражданской обороны, чрезвычайным ситуациям и ликвидации последствий стихийных бедствий, который (10 января 1994 Г.) был преобразован в министерство (МЧС России). 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08895" y="3571876"/>
            <a:ext cx="3857652" cy="27860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8674" name="Picture 2" descr="http://www.32.mchs.gov.ru/upload/resize_cache/iblock/532/360_360_0/%20eoyucnboi%20yrnuwqwf-pmnygyixuruc%20pyhdwbgkdvs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579522"/>
            <a:ext cx="4175324" cy="27835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9"/>
            <a:ext cx="8429684" cy="4616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История создания гражданской обороны</a:t>
            </a:r>
            <a:endParaRPr lang="ru-RU" sz="2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19334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14678" y="2342519"/>
            <a:ext cx="3429024" cy="41447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928670"/>
            <a:ext cx="8606760" cy="120032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Дальнейшему развитию системы гражданской обороны послужило принятие в феврале 1998 г. 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Федерального закона "О гражданской обороне». 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5357850" cy="64633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Предназначение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857232"/>
            <a:ext cx="4357718" cy="5570756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Гражданская оборона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chemeClr val="bg1"/>
                </a:solidFill>
              </a:rPr>
              <a:t>это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система мероприятий по подготовке к защите и по защите населения, материальных и культурных ценностей на территории Российской Федерации от опасностей, возникающих при ведении военных действий или вследствие этих действий, а также при возникновении чрезвычайных ситуаций природного  и техногенного характера. 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http://dom.pln24.ru/pictures/1212270913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620688"/>
            <a:ext cx="3384376" cy="23042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6628" name="Picture 4" descr="http://www.protivogas.ru/gal/big/13/6067.jpg"/>
          <p:cNvPicPr>
            <a:picLocks noChangeAspect="1" noChangeArrowheads="1"/>
          </p:cNvPicPr>
          <p:nvPr/>
        </p:nvPicPr>
        <p:blipFill>
          <a:blip r:embed="rId3" cstate="email"/>
          <a:srcRect l="2564" b="10000"/>
          <a:stretch>
            <a:fillRect/>
          </a:stretch>
        </p:blipFill>
        <p:spPr bwMode="auto">
          <a:xfrm>
            <a:off x="4857752" y="2857496"/>
            <a:ext cx="3549919" cy="3643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</TotalTime>
  <Words>974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сош № 51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Детярёв А.И.</dc:creator>
  <cp:lastModifiedBy>Пользователь</cp:lastModifiedBy>
  <cp:revision>81</cp:revision>
  <dcterms:created xsi:type="dcterms:W3CDTF">2011-11-13T21:48:12Z</dcterms:created>
  <dcterms:modified xsi:type="dcterms:W3CDTF">2020-11-06T11:34:26Z</dcterms:modified>
</cp:coreProperties>
</file>