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46D52B9-AB3D-45FB-AE60-3AFB169FD1A2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7B130C3-5EE3-479F-B452-8A38C5270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русского языка</a:t>
            </a:r>
            <a:br>
              <a:rPr lang="ru-RU" dirty="0" smtClean="0"/>
            </a:br>
            <a:r>
              <a:rPr lang="ru-RU" dirty="0" smtClean="0"/>
              <a:t>5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Тема урока: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Простое и сложное предложение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solidFill>
                  <a:srgbClr val="7030A0"/>
                </a:solidFill>
              </a:rPr>
              <a:t>Составила учитель русского языка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МБОУСОШ им.8 Марта </a:t>
            </a:r>
            <a:r>
              <a:rPr lang="ru-RU" dirty="0" err="1" smtClean="0">
                <a:solidFill>
                  <a:srgbClr val="7030A0"/>
                </a:solidFill>
              </a:rPr>
              <a:t>Горностаева</a:t>
            </a:r>
            <a:r>
              <a:rPr lang="ru-RU" dirty="0" smtClean="0">
                <a:solidFill>
                  <a:srgbClr val="7030A0"/>
                </a:solidFill>
              </a:rPr>
              <a:t> В.Н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1052736"/>
            <a:ext cx="3383280" cy="87782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Задание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51520" y="1916832"/>
            <a:ext cx="8568952" cy="4617720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r>
              <a:rPr lang="ru-RU" sz="2800" dirty="0" smtClean="0"/>
              <a:t>Колобок предлагает вам ещё одно задание, на карточках записаны предложения.</a:t>
            </a:r>
          </a:p>
          <a:p>
            <a:r>
              <a:rPr lang="ru-RU" sz="2800" dirty="0" smtClean="0"/>
              <a:t>1, 3 группы находят два предложения с союзной связью и записывают.</a:t>
            </a:r>
          </a:p>
          <a:p>
            <a:r>
              <a:rPr lang="ru-RU" sz="2800" dirty="0" smtClean="0"/>
              <a:t>2,4  группы находят два предложения с бессоюзной связью и записывают.</a:t>
            </a:r>
            <a:endParaRPr lang="ru-RU" sz="2800" dirty="0"/>
          </a:p>
        </p:txBody>
      </p:sp>
      <p:pic>
        <p:nvPicPr>
          <p:cNvPr id="5" name="Содержимое 4" descr="колобок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476672"/>
            <a:ext cx="1944000" cy="10935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Проверим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Предложения с союзной связью (1,3 группы</a:t>
            </a:r>
            <a:r>
              <a:rPr lang="ru-RU" dirty="0" smtClean="0"/>
              <a:t>).</a:t>
            </a:r>
          </a:p>
          <a:p>
            <a:r>
              <a:rPr lang="ru-RU" dirty="0" smtClean="0"/>
              <a:t>1.Небосклон,на котором горели звёзды, казался выше.</a:t>
            </a:r>
          </a:p>
          <a:p>
            <a:r>
              <a:rPr lang="ru-RU" dirty="0" smtClean="0"/>
              <a:t>2. Иногда солнце пекло так жарко, что нагревалась трава.</a:t>
            </a:r>
          </a:p>
          <a:p>
            <a:r>
              <a:rPr lang="ru-RU" dirty="0" smtClean="0"/>
              <a:t>3.Мальчик бежал по лужам, и его ноги быстро промокли.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Проверим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Предложения с бессоюзной связью (2,4 группы)</a:t>
            </a:r>
          </a:p>
          <a:p>
            <a:r>
              <a:rPr lang="ru-RU" dirty="0" smtClean="0"/>
              <a:t>1.Низкие тучи бежали по небу, дул сильный ветер.</a:t>
            </a:r>
          </a:p>
          <a:p>
            <a:r>
              <a:rPr lang="ru-RU" dirty="0" smtClean="0"/>
              <a:t>2. Сад выл и шумел, в воздухе кружились жёлтые мокрые листья.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Город «Сложное предложение»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Сложное предложение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</a:t>
            </a:r>
            <a:r>
              <a:rPr lang="ru-RU" sz="2000" dirty="0" smtClean="0"/>
              <a:t>Союзное предложение                 Бессоюзное предложение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Сложносочинённое                  Сложноподчинённое </a:t>
            </a:r>
          </a:p>
          <a:p>
            <a:pPr>
              <a:buNone/>
            </a:pPr>
            <a:r>
              <a:rPr lang="ru-RU" sz="2000" dirty="0" smtClean="0"/>
              <a:t>п</a:t>
            </a:r>
            <a:r>
              <a:rPr lang="ru-RU" sz="2000" dirty="0" smtClean="0"/>
              <a:t>редложение                                 предложение                          </a:t>
            </a:r>
          </a:p>
          <a:p>
            <a:pPr>
              <a:buNone/>
            </a:pPr>
            <a:r>
              <a:rPr lang="ru-RU" sz="2000" dirty="0" smtClean="0"/>
              <a:t>  ( ССП)                                                  (СПП)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                               </a:t>
            </a:r>
            <a:endParaRPr lang="ru-RU" sz="2000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2987824" y="3573016"/>
            <a:ext cx="151216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1691680" y="3573016"/>
            <a:ext cx="129614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3995936" y="2708920"/>
            <a:ext cx="172819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2411760" y="2708920"/>
            <a:ext cx="158417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</a:t>
            </a:r>
            <a:r>
              <a:rPr lang="ru-RU" dirty="0" smtClean="0">
                <a:solidFill>
                  <a:srgbClr val="C00000"/>
                </a:solidFill>
              </a:rPr>
              <a:t>Спасибо за работу!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колобок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2482850"/>
            <a:ext cx="6858000" cy="3857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Путешествие по стране </a:t>
            </a:r>
            <a:r>
              <a:rPr lang="ru-RU" dirty="0" err="1" smtClean="0"/>
              <a:t>Синаксис</a:t>
            </a:r>
            <a:endParaRPr lang="ru-RU" dirty="0"/>
          </a:p>
        </p:txBody>
      </p:sp>
      <p:pic>
        <p:nvPicPr>
          <p:cNvPr id="4" name="Содержимое 3" descr="колобок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2060848"/>
            <a:ext cx="3312368" cy="2131335"/>
          </a:xfrm>
        </p:spPr>
      </p:pic>
      <p:pic>
        <p:nvPicPr>
          <p:cNvPr id="5" name="Picture 2" descr="https://sloniki-volok-dou13.edumsko.ru/uploads/3800/3797/section/525014/0_c40c3_f789c3dd_orig.png?15140473321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01008"/>
            <a:ext cx="9525000" cy="267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город сложное предложение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124744"/>
            <a:ext cx="5765800" cy="43243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Задачи, которые нужно решить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Из чего состоит сложное предложение?</a:t>
            </a:r>
          </a:p>
          <a:p>
            <a:r>
              <a:rPr lang="ru-RU" dirty="0" smtClean="0"/>
              <a:t>Чем отличается от простого предложения?</a:t>
            </a:r>
          </a:p>
          <a:p>
            <a:r>
              <a:rPr lang="ru-RU" dirty="0" smtClean="0"/>
              <a:t>Как соединены между собой части сложного предложения?</a:t>
            </a:r>
          </a:p>
          <a:p>
            <a:r>
              <a:rPr lang="ru-RU" dirty="0" smtClean="0"/>
              <a:t>Чем разделяются?</a:t>
            </a:r>
          </a:p>
          <a:p>
            <a:r>
              <a:rPr lang="ru-RU" dirty="0" smtClean="0"/>
              <a:t>Какие бывают сложные предложения?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Признаки сложного предложения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Средства связи</a:t>
            </a:r>
          </a:p>
          <a:p>
            <a:endParaRPr lang="ru-RU" dirty="0" smtClean="0"/>
          </a:p>
          <a:p>
            <a:r>
              <a:rPr lang="ru-RU" dirty="0" smtClean="0"/>
              <a:t>Знаки препинания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Виды сложного</a:t>
            </a:r>
          </a:p>
          <a:p>
            <a:pPr>
              <a:buNone/>
            </a:pPr>
            <a:r>
              <a:rPr lang="ru-RU" dirty="0" smtClean="0"/>
              <a:t>предложения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Чем сложное предложение отличается от простого?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</a:p>
          <a:p>
            <a:r>
              <a:rPr lang="ru-RU" dirty="0" smtClean="0"/>
              <a:t>Сопоставьте два предложения. Подчеркните грамматические основы. Начертите их схемы. Дайте характеристику предложениям.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002060"/>
                </a:solidFill>
              </a:rPr>
              <a:t>По обе стороны улицы зажглись фонари, и в окнах домов показались огни.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Снег на улицах лежит плотным </a:t>
            </a:r>
            <a:r>
              <a:rPr lang="ru-RU" dirty="0" err="1" smtClean="0">
                <a:solidFill>
                  <a:srgbClr val="002060"/>
                </a:solidFill>
              </a:rPr>
              <a:t>кором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088" y="1124744"/>
            <a:ext cx="3383280" cy="87782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Задание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3568" y="2276872"/>
            <a:ext cx="8136904" cy="418567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Вам Колобок предложил карточки. Вы должны выбрать из них:</a:t>
            </a:r>
          </a:p>
          <a:p>
            <a:r>
              <a:rPr lang="ru-RU" sz="3200" dirty="0" smtClean="0"/>
              <a:t>1,2 группы - только простые предложения, записать в тетрадь, доказать , что они простые; </a:t>
            </a:r>
          </a:p>
          <a:p>
            <a:r>
              <a:rPr lang="ru-RU" sz="3200" dirty="0" smtClean="0"/>
              <a:t>3,4  группы – только сложные предложения, доказать, что они сложные </a:t>
            </a:r>
          </a:p>
          <a:p>
            <a:endParaRPr lang="ru-RU" sz="2400" dirty="0"/>
          </a:p>
        </p:txBody>
      </p:sp>
      <p:pic>
        <p:nvPicPr>
          <p:cNvPr id="5" name="Содержимое 4" descr="колобок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404664"/>
            <a:ext cx="2052000" cy="117992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Проверим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FF0000"/>
                </a:solidFill>
              </a:rPr>
              <a:t>Простые предложения (1,2 группы)</a:t>
            </a:r>
          </a:p>
          <a:p>
            <a:r>
              <a:rPr lang="ru-RU" sz="2400" dirty="0" smtClean="0"/>
              <a:t>1.Волшебник сидел на серой туче и разбрасывал снежинки.</a:t>
            </a:r>
          </a:p>
          <a:p>
            <a:r>
              <a:rPr lang="ru-RU" sz="2400" dirty="0" smtClean="0"/>
              <a:t>2.Наша школа расположена в новом районе.</a:t>
            </a:r>
          </a:p>
          <a:p>
            <a:r>
              <a:rPr lang="ru-RU" sz="2400" dirty="0" smtClean="0"/>
              <a:t>3. У берегов Волги поблёскивает под скудными лучами солнца тонкий узорчатый ледок.</a:t>
            </a:r>
          </a:p>
          <a:p>
            <a:r>
              <a:rPr lang="ru-RU" sz="2400" dirty="0" smtClean="0"/>
              <a:t>4.Кошка вскочила на подоконник и сбила вазочку.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Проверим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Сложные предложения ( 3,4 группы)  </a:t>
            </a:r>
          </a:p>
          <a:p>
            <a:r>
              <a:rPr lang="ru-RU" sz="2400" dirty="0" smtClean="0"/>
              <a:t>1.Гремел гром, и шёл дождь.</a:t>
            </a:r>
          </a:p>
          <a:p>
            <a:r>
              <a:rPr lang="ru-RU" sz="2400" dirty="0" smtClean="0"/>
              <a:t>2.Россия- священная наша держава, Россия – любимая наша страна.</a:t>
            </a:r>
          </a:p>
          <a:p>
            <a:r>
              <a:rPr lang="ru-RU" sz="2400" dirty="0" smtClean="0"/>
              <a:t>3.Только иволги кричат, да кукушки наперебой отсчитывают годы.</a:t>
            </a:r>
          </a:p>
          <a:p>
            <a:r>
              <a:rPr lang="ru-RU" sz="2400" dirty="0" smtClean="0"/>
              <a:t>4.Иногда мы кукушонка выпускали, и он летал по комнате.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Задание. Расставить знаки препинания в стихотворной шутке, отделив одно предложение от другого, записать в тетрадь.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Кисель там варят из резины              прядут там нитки из сукна                        </a:t>
            </a:r>
          </a:p>
          <a:p>
            <a:r>
              <a:rPr lang="ru-RU" sz="1800" dirty="0" smtClean="0"/>
              <a:t>галоши делают из глины                     костюмы шьют из толокна</a:t>
            </a:r>
          </a:p>
          <a:p>
            <a:r>
              <a:rPr lang="ru-RU" sz="1800" dirty="0" smtClean="0"/>
              <a:t>кирпич там жгут из молока                 (Толокно – мука из ячменя и овса)</a:t>
            </a:r>
          </a:p>
          <a:p>
            <a:r>
              <a:rPr lang="ru-RU" sz="1800" dirty="0" smtClean="0"/>
              <a:t>творог готовят из песка</a:t>
            </a:r>
          </a:p>
          <a:p>
            <a:r>
              <a:rPr lang="ru-RU" sz="1800" dirty="0" smtClean="0"/>
              <a:t>стекло там варят из бетона</a:t>
            </a:r>
          </a:p>
          <a:p>
            <a:r>
              <a:rPr lang="ru-RU" sz="1800" dirty="0" smtClean="0"/>
              <a:t>плотины строят из картона</a:t>
            </a:r>
          </a:p>
          <a:p>
            <a:r>
              <a:rPr lang="ru-RU" sz="1800" dirty="0" smtClean="0"/>
              <a:t>обложки там из чугуна</a:t>
            </a:r>
          </a:p>
          <a:p>
            <a:r>
              <a:rPr lang="ru-RU" sz="1800" dirty="0" smtClean="0"/>
              <a:t>там варят сталь из полотна</a:t>
            </a:r>
          </a:p>
          <a:p>
            <a:r>
              <a:rPr lang="ru-RU" sz="1800" dirty="0" smtClean="0"/>
              <a:t>кроят рубашки из пластмассы</a:t>
            </a:r>
          </a:p>
          <a:p>
            <a:r>
              <a:rPr lang="ru-RU" sz="1800" dirty="0" smtClean="0"/>
              <a:t>посуду делают из мяса</a:t>
            </a:r>
          </a:p>
          <a:p>
            <a:r>
              <a:rPr lang="ru-RU" sz="1800" dirty="0" smtClean="0"/>
              <a:t>котлеты стряпают из сажи</a:t>
            </a:r>
          </a:p>
          <a:p>
            <a:r>
              <a:rPr lang="ru-RU" sz="1800" dirty="0" smtClean="0"/>
              <a:t>там ваксу делают из пряжи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122</TotalTime>
  <Words>478</Words>
  <Application>Microsoft Office PowerPoint</Application>
  <PresentationFormat>Экран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Урок русского языка 5 класс</vt:lpstr>
      <vt:lpstr>Путешествие по стране Синаксис</vt:lpstr>
      <vt:lpstr>Слайд 3</vt:lpstr>
      <vt:lpstr>Задачи, которые нужно решить</vt:lpstr>
      <vt:lpstr>Чем сложное предложение отличается от простого?</vt:lpstr>
      <vt:lpstr>Задание</vt:lpstr>
      <vt:lpstr>             Проверим</vt:lpstr>
      <vt:lpstr>            Проверим  </vt:lpstr>
      <vt:lpstr>Задание. Расставить знаки препинания в стихотворной шутке, отделив одно предложение от другого, записать в тетрадь.</vt:lpstr>
      <vt:lpstr>Задание</vt:lpstr>
      <vt:lpstr>             Проверим</vt:lpstr>
      <vt:lpstr>             Проверим</vt:lpstr>
      <vt:lpstr>Город «Сложное предложение»</vt:lpstr>
      <vt:lpstr>        Спасибо за работу!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5 класс</dc:title>
  <dc:creator>Вера</dc:creator>
  <cp:lastModifiedBy>Вера</cp:lastModifiedBy>
  <cp:revision>17</cp:revision>
  <dcterms:created xsi:type="dcterms:W3CDTF">2019-02-17T15:11:43Z</dcterms:created>
  <dcterms:modified xsi:type="dcterms:W3CDTF">2019-02-17T18:23:07Z</dcterms:modified>
</cp:coreProperties>
</file>