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3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4.xml" ContentType="application/vnd.openxmlformats-officedocument.theme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theme/theme15.xml" ContentType="application/vnd.openxmlformats-officedocument.theme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  <p:sldMasterId id="2147483804" r:id="rId13"/>
    <p:sldMasterId id="2147483817" r:id="rId14"/>
    <p:sldMasterId id="2147483830" r:id="rId15"/>
    <p:sldMasterId id="2147483843" r:id="rId16"/>
  </p:sldMasterIdLst>
  <p:notesMasterIdLst>
    <p:notesMasterId r:id="rId35"/>
  </p:notes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9E2B70-DEAC-4962-B590-28731775815F}" v="58" dt="2020-09-18T06:33:25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ol.8mar" userId="WoZGCaUOjLtj39qSKciCr/QLFQX0pvO7lkI1BPpx37E=" providerId="None" clId="Web-{EE9E2B70-DEAC-4962-B590-28731775815F}"/>
    <pc:docChg chg="modSld">
      <pc:chgData name="school.8mar" userId="WoZGCaUOjLtj39qSKciCr/QLFQX0pvO7lkI1BPpx37E=" providerId="None" clId="Web-{EE9E2B70-DEAC-4962-B590-28731775815F}" dt="2020-09-18T06:33:25.965" v="57" actId="20577"/>
      <pc:docMkLst>
        <pc:docMk/>
      </pc:docMkLst>
      <pc:sldChg chg="modSp">
        <pc:chgData name="school.8mar" userId="WoZGCaUOjLtj39qSKciCr/QLFQX0pvO7lkI1BPpx37E=" providerId="None" clId="Web-{EE9E2B70-DEAC-4962-B590-28731775815F}" dt="2020-09-18T06:33:25.965" v="56" actId="20577"/>
        <pc:sldMkLst>
          <pc:docMk/>
          <pc:sldMk cId="0" sldId="256"/>
        </pc:sldMkLst>
        <pc:spChg chg="mod">
          <ac:chgData name="school.8mar" userId="WoZGCaUOjLtj39qSKciCr/QLFQX0pvO7lkI1BPpx37E=" providerId="None" clId="Web-{EE9E2B70-DEAC-4962-B590-28731775815F}" dt="2020-09-18T06:33:25.965" v="56" actId="20577"/>
          <ac:spMkLst>
            <pc:docMk/>
            <pc:sldMk cId="0" sldId="256"/>
            <ac:spMk id="663" creationId="{00000000-0000-0000-0000-000000000000}"/>
          </ac:spMkLst>
        </pc:spChg>
        <pc:spChg chg="mod">
          <ac:chgData name="school.8mar" userId="WoZGCaUOjLtj39qSKciCr/QLFQX0pvO7lkI1BPpx37E=" providerId="None" clId="Web-{EE9E2B70-DEAC-4962-B590-28731775815F}" dt="2020-09-18T06:32:41.808" v="1" actId="20577"/>
          <ac:spMkLst>
            <pc:docMk/>
            <pc:sldMk cId="0" sldId="256"/>
            <ac:spMk id="670" creationId="{00000000-0000-0000-0000-000000000000}"/>
          </ac:spMkLst>
        </pc:spChg>
        <pc:spChg chg="mod">
          <ac:chgData name="school.8mar" userId="WoZGCaUOjLtj39qSKciCr/QLFQX0pvO7lkI1BPpx37E=" providerId="None" clId="Web-{EE9E2B70-DEAC-4962-B590-28731775815F}" dt="2020-09-18T06:32:50.871" v="3" actId="20577"/>
          <ac:spMkLst>
            <pc:docMk/>
            <pc:sldMk cId="0" sldId="256"/>
            <ac:spMk id="67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657" name="PlaceHolder 2"/>
          <p:cNvSpPr>
            <a:spLocks noGrp="1"/>
          </p:cNvSpPr>
          <p:nvPr>
            <p:ph type="hdr"/>
          </p:nvPr>
        </p:nvSpPr>
        <p:spPr>
          <a:xfrm>
            <a:off x="-360" y="-360"/>
            <a:ext cx="3962520" cy="3430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658" name="PlaceHolder 3"/>
          <p:cNvSpPr>
            <a:spLocks noGrp="1"/>
          </p:cNvSpPr>
          <p:nvPr>
            <p:ph type="dt"/>
          </p:nvPr>
        </p:nvSpPr>
        <p:spPr>
          <a:xfrm>
            <a:off x="5181120" y="-360"/>
            <a:ext cx="3962520" cy="3430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659" name="PlaceHolder 4"/>
          <p:cNvSpPr>
            <a:spLocks noGrp="1" noRot="1" noChangeAspect="1"/>
          </p:cNvSpPr>
          <p:nvPr>
            <p:ph type="sldImg"/>
          </p:nvPr>
        </p:nvSpPr>
        <p:spPr>
          <a:xfrm>
            <a:off x="2857320" y="514440"/>
            <a:ext cx="3429000" cy="25718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660" name="PlaceHolder 5"/>
          <p:cNvSpPr>
            <a:spLocks noGrp="1"/>
          </p:cNvSpPr>
          <p:nvPr>
            <p:ph type="body"/>
          </p:nvPr>
        </p:nvSpPr>
        <p:spPr>
          <a:xfrm>
            <a:off x="1219320" y="3257640"/>
            <a:ext cx="6705360" cy="30859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Times New Roman"/>
              </a:rPr>
              <a:t>Click to edit the notes format</a:t>
            </a:r>
          </a:p>
        </p:txBody>
      </p:sp>
      <p:sp>
        <p:nvSpPr>
          <p:cNvPr id="661" name="PlaceHolder 6"/>
          <p:cNvSpPr>
            <a:spLocks noGrp="1"/>
          </p:cNvSpPr>
          <p:nvPr>
            <p:ph type="ftr"/>
          </p:nvPr>
        </p:nvSpPr>
        <p:spPr>
          <a:xfrm>
            <a:off x="-360" y="6515280"/>
            <a:ext cx="3962520" cy="34272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662" name="PlaceHolder 7"/>
          <p:cNvSpPr>
            <a:spLocks noGrp="1"/>
          </p:cNvSpPr>
          <p:nvPr>
            <p:ph type="sldNum"/>
          </p:nvPr>
        </p:nvSpPr>
        <p:spPr>
          <a:xfrm>
            <a:off x="5181120" y="6515280"/>
            <a:ext cx="3962520" cy="34272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B97A8569-0520-43CD-A749-A2DB72C04674}" type="slidenum">
              <a:rPr lang="ru-RU" sz="1200" b="1" strike="noStrike" spc="-1"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8526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CustomShape 1"/>
          <p:cNvSpPr/>
          <p:nvPr/>
        </p:nvSpPr>
        <p:spPr>
          <a:xfrm>
            <a:off x="5180040" y="6513480"/>
            <a:ext cx="3962520" cy="343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B04F5361-C33E-4F30-AB8B-DD6D5C6F47BA}" type="slidenum">
              <a:rPr lang="ru-RU" sz="1200" b="0" strike="noStrike" spc="-1">
                <a:solidFill>
                  <a:srgbClr val="000000"/>
                </a:solidFill>
                <a:latin typeface="Arial"/>
                <a:ea typeface="Arial"/>
              </a:rPr>
              <a:t>4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6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817" name="PlaceHolder 3"/>
          <p:cNvSpPr>
            <a:spLocks noGrp="1"/>
          </p:cNvSpPr>
          <p:nvPr>
            <p:ph type="body"/>
          </p:nvPr>
        </p:nvSpPr>
        <p:spPr>
          <a:xfrm>
            <a:off x="1219320" y="3257640"/>
            <a:ext cx="6705360" cy="308592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CustomShape 1"/>
          <p:cNvSpPr/>
          <p:nvPr/>
        </p:nvSpPr>
        <p:spPr>
          <a:xfrm>
            <a:off x="5180040" y="6513480"/>
            <a:ext cx="3962520" cy="343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3397AB54-0319-4585-8DDA-CAA4059564AA}" type="slidenum">
              <a:rPr lang="ru-RU" sz="1200" b="0" strike="noStrike" spc="-1">
                <a:solidFill>
                  <a:srgbClr val="000000"/>
                </a:solidFill>
                <a:latin typeface="Arial"/>
                <a:ea typeface="Arial"/>
              </a:rPr>
              <a:t>5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820" name="PlaceHolder 3"/>
          <p:cNvSpPr>
            <a:spLocks noGrp="1"/>
          </p:cNvSpPr>
          <p:nvPr>
            <p:ph type="body"/>
          </p:nvPr>
        </p:nvSpPr>
        <p:spPr>
          <a:xfrm>
            <a:off x="1219320" y="3257640"/>
            <a:ext cx="6705360" cy="308592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8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5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8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9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0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1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2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1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6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9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0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2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3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5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2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7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0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1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3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4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1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6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3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8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1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2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4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5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slideLayout" Target="../slideLayouts/slideLayout156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slideLayout" Target="../slideLayouts/slideLayout168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6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5.xml"/><Relationship Id="rId12" Type="http://schemas.openxmlformats.org/officeDocument/2006/relationships/slideLayout" Target="../slideLayouts/slideLayout180.xml"/><Relationship Id="rId2" Type="http://schemas.openxmlformats.org/officeDocument/2006/relationships/slideLayout" Target="../slideLayouts/slideLayout170.xml"/><Relationship Id="rId1" Type="http://schemas.openxmlformats.org/officeDocument/2006/relationships/slideLayout" Target="../slideLayouts/slideLayout169.xml"/><Relationship Id="rId6" Type="http://schemas.openxmlformats.org/officeDocument/2006/relationships/slideLayout" Target="../slideLayouts/slideLayout174.xml"/><Relationship Id="rId11" Type="http://schemas.openxmlformats.org/officeDocument/2006/relationships/slideLayout" Target="../slideLayouts/slideLayout179.xml"/><Relationship Id="rId5" Type="http://schemas.openxmlformats.org/officeDocument/2006/relationships/slideLayout" Target="../slideLayouts/slideLayout173.xml"/><Relationship Id="rId10" Type="http://schemas.openxmlformats.org/officeDocument/2006/relationships/slideLayout" Target="../slideLayouts/slideLayout178.xml"/><Relationship Id="rId4" Type="http://schemas.openxmlformats.org/officeDocument/2006/relationships/slideLayout" Target="../slideLayouts/slideLayout172.xml"/><Relationship Id="rId9" Type="http://schemas.openxmlformats.org/officeDocument/2006/relationships/slideLayout" Target="../slideLayouts/slideLayout177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8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83.xml"/><Relationship Id="rId7" Type="http://schemas.openxmlformats.org/officeDocument/2006/relationships/slideLayout" Target="../slideLayouts/slideLayout187.xml"/><Relationship Id="rId12" Type="http://schemas.openxmlformats.org/officeDocument/2006/relationships/slideLayout" Target="../slideLayouts/slideLayout192.xml"/><Relationship Id="rId2" Type="http://schemas.openxmlformats.org/officeDocument/2006/relationships/slideLayout" Target="../slideLayouts/slideLayout182.xml"/><Relationship Id="rId1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6.xml"/><Relationship Id="rId11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493E85EE-9C33-43B5-BB67-C5A322C90613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371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6CDA3D98-7CD2-44F0-A734-663C5C1A6913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12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2EB25516-1977-4397-A270-FAF560B9D6EC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53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4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5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59323685-FBB3-4119-929E-B140684E3EA9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94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5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6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85223A1E-320C-4506-A90C-8E097BCD8081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535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6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7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8D5ED63C-3861-4AE4-B473-8737F631FA9B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5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576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7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8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3A15E054-6009-4A22-83A8-344129D440E1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617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8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9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BC3654FF-6F82-4053-8FA3-1C9217CAB152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F68A8A46-FF3E-4004-BA04-27A9BCC1E009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673FF477-FD58-4D01-BED5-B9BB46F6A01E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D5A72E10-DE46-4B62-942F-4CC684EA0740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166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43B41A6B-036E-41CE-90DD-65B1143BA4CF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07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8040D56A-D413-4B3D-81E7-0A3FF9A9057B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48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D7E70CC5-0F35-42A3-A055-F049616C6EF0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89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46002C56-C0DC-4265-B0E7-35DE3AAE540B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2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330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1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C93180F4-2D15-4557-A6F2-F9241F09D673}" type="slidenum">
              <a:rPr lang="ru-RU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5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CustomShape 1"/>
          <p:cNvSpPr/>
          <p:nvPr/>
        </p:nvSpPr>
        <p:spPr>
          <a:xfrm>
            <a:off x="1292400" y="5540400"/>
            <a:ext cx="6337080" cy="37561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b="1" spc="-1" dirty="0">
                <a:solidFill>
                  <a:srgbClr val="19194D"/>
                </a:solidFill>
                <a:latin typeface="Arial"/>
              </a:rPr>
              <a:t>Преподаватель ОБЖ Деев Владимир Семенович</a:t>
            </a:r>
            <a:endParaRPr lang="ru-RU" dirty="0"/>
          </a:p>
        </p:txBody>
      </p:sp>
      <p:sp>
        <p:nvSpPr>
          <p:cNvPr id="675" name="CustomShape 7"/>
          <p:cNvSpPr/>
          <p:nvPr/>
        </p:nvSpPr>
        <p:spPr>
          <a:xfrm>
            <a:off x="509400" y="1905000"/>
            <a:ext cx="8310600" cy="34313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spcBef>
                <a:spcPts val="1261"/>
              </a:spcBef>
              <a:spcAft>
                <a:spcPts val="1199"/>
              </a:spcAft>
            </a:pPr>
            <a:r>
              <a:rPr lang="ru-RU" sz="2800" b="1" strike="noStrike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«Основы безопасности жизнедеятельности»</a:t>
            </a:r>
            <a:endParaRPr lang="en-US" sz="28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trike="noStrike" spc="-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en-US" sz="2800" b="1" strike="noStrike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«Организационные основы системы противодействия терроризму и экстремизму в Российской Федерации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1261"/>
              </a:spcBef>
            </a:pPr>
            <a:r>
              <a:rPr lang="en-US" sz="2800" b="1" strike="noStrike" spc="-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</a:t>
            </a:r>
            <a:r>
              <a:rPr lang="en-US" sz="2800" b="1" strike="noStrike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«Национальный антитеррористический комитет (НАК), его предназначение, структура и задачи»</a:t>
            </a:r>
            <a:endParaRPr lang="en-US" sz="28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6" name="Line 8"/>
          <p:cNvSpPr/>
          <p:nvPr/>
        </p:nvSpPr>
        <p:spPr>
          <a:xfrm>
            <a:off x="324000" y="6742080"/>
            <a:ext cx="849600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5" name="Group 1"/>
          <p:cNvGrpSpPr/>
          <p:nvPr/>
        </p:nvGrpSpPr>
        <p:grpSpPr>
          <a:xfrm>
            <a:off x="-11160" y="0"/>
            <a:ext cx="9155160" cy="1268280"/>
            <a:chOff x="-11160" y="0"/>
            <a:chExt cx="9155160" cy="1268280"/>
          </a:xfrm>
        </p:grpSpPr>
        <p:sp>
          <p:nvSpPr>
            <p:cNvPr id="746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7" name="CustomShape 3"/>
            <p:cNvSpPr/>
            <p:nvPr/>
          </p:nvSpPr>
          <p:spPr>
            <a:xfrm>
              <a:off x="-1116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3600" b="1" strike="noStrike" spc="-1">
                  <a:solidFill>
                    <a:srgbClr val="FFFFFF"/>
                  </a:solidFill>
                  <a:latin typeface="Arial"/>
                </a:rPr>
                <a:t>ЗАДАЧИ, 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3600" b="1" strike="noStrike" spc="-1">
                  <a:solidFill>
                    <a:srgbClr val="FFFFFF"/>
                  </a:solidFill>
                  <a:latin typeface="Arial"/>
                </a:rPr>
                <a:t>РЕШАЕМЫЕ НАК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48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ctr"/>
              <a:r>
                <a:rPr lang="en-US" sz="1400" b="0" strike="noStrike" spc="-1">
                  <a:solidFill>
                    <a:srgbClr val="FFFFFF"/>
                  </a:solidFill>
                  <a:latin typeface="Arial"/>
                </a:rPr>
                <a:t>8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pic>
        <p:nvPicPr>
          <p:cNvPr id="750" name="Рисунок 1"/>
          <p:cNvPicPr/>
          <p:nvPr/>
        </p:nvPicPr>
        <p:blipFill>
          <a:blip r:embed="rId2"/>
          <a:stretch/>
        </p:blipFill>
        <p:spPr>
          <a:xfrm>
            <a:off x="8786880" y="6297480"/>
            <a:ext cx="345960" cy="463680"/>
          </a:xfrm>
          <a:prstGeom prst="rect">
            <a:avLst/>
          </a:prstGeom>
          <a:ln>
            <a:noFill/>
          </a:ln>
        </p:spPr>
      </p:pic>
      <p:sp>
        <p:nvSpPr>
          <p:cNvPr id="751" name="CustomShape 5"/>
          <p:cNvSpPr/>
          <p:nvPr/>
        </p:nvSpPr>
        <p:spPr>
          <a:xfrm>
            <a:off x="285840" y="1501920"/>
            <a:ext cx="8677080" cy="13136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• </a:t>
            </a:r>
            <a:r>
              <a:rPr lang="ru-RU" sz="2000" b="1" strike="noStrike" spc="-1">
                <a:solidFill>
                  <a:srgbClr val="000000"/>
                </a:solidFill>
                <a:latin typeface="Arial"/>
              </a:rPr>
              <a:t>подготовка предложений Президенту Российской Федерации по формированию государственной политики в области противодействия терроризму, а также по совершенствованию законодательства Российской Федерации в этой области</a:t>
            </a:r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;</a:t>
            </a:r>
            <a:endParaRPr lang="en-US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2" name="CustomShape 6"/>
          <p:cNvSpPr/>
          <p:nvPr/>
        </p:nvSpPr>
        <p:spPr>
          <a:xfrm>
            <a:off x="285840" y="2935440"/>
            <a:ext cx="8677080" cy="22284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• </a:t>
            </a:r>
            <a:r>
              <a:rPr lang="ru-RU" sz="2000" b="1" strike="noStrike" spc="-1">
                <a:solidFill>
                  <a:srgbClr val="000000"/>
                </a:solidFill>
                <a:latin typeface="Arial"/>
              </a:rPr>
              <a:t>координация деятельности по противодействию терроризму федеральных органов исполнительной власти, антитеррористических комиссий в субъектах Российской Федерации, а также организация их взаимодействия с органами исполнительной власти субъектов Российской Федерации, органами местного самоуправления, общественными объединениями и организациями</a:t>
            </a:r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;</a:t>
            </a:r>
            <a:endParaRPr lang="en-US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3" name="CustomShape 7"/>
          <p:cNvSpPr/>
          <p:nvPr/>
        </p:nvSpPr>
        <p:spPr>
          <a:xfrm>
            <a:off x="285840" y="5322960"/>
            <a:ext cx="8677080" cy="13136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• </a:t>
            </a:r>
            <a:r>
              <a:rPr lang="ru-RU" sz="2000" b="1" strike="noStrike" spc="-1">
                <a:solidFill>
                  <a:srgbClr val="000000"/>
                </a:solidFill>
                <a:latin typeface="Arial"/>
              </a:rPr>
              <a:t>разработка мер по противодействию терроризму, устранению способствующих ему причин и условий, в том числе мер по обеспечению защищённости потенциальных объектов террористических посягательств;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4" name="Group 1"/>
          <p:cNvGrpSpPr/>
          <p:nvPr/>
        </p:nvGrpSpPr>
        <p:grpSpPr>
          <a:xfrm>
            <a:off x="-11160" y="0"/>
            <a:ext cx="9155160" cy="1268280"/>
            <a:chOff x="-11160" y="0"/>
            <a:chExt cx="9155160" cy="1268280"/>
          </a:xfrm>
        </p:grpSpPr>
        <p:sp>
          <p:nvSpPr>
            <p:cNvPr id="755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6" name="CustomShape 3"/>
            <p:cNvSpPr/>
            <p:nvPr/>
          </p:nvSpPr>
          <p:spPr>
            <a:xfrm>
              <a:off x="-1116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3600" b="1" strike="noStrike" spc="-1">
                  <a:solidFill>
                    <a:srgbClr val="FFFFFF"/>
                  </a:solidFill>
                  <a:latin typeface="Arial"/>
                </a:rPr>
                <a:t>ЗАДАЧИ, 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3600" b="1" strike="noStrike" spc="-1">
                  <a:solidFill>
                    <a:srgbClr val="FFFFFF"/>
                  </a:solidFill>
                  <a:latin typeface="Arial"/>
                </a:rPr>
                <a:t>РЕШАЕМЫЕ НАК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57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ctr"/>
              <a:r>
                <a:rPr lang="en-US" sz="1400" b="0" strike="noStrike" spc="-1">
                  <a:solidFill>
                    <a:srgbClr val="FFFFFF"/>
                  </a:solidFill>
                  <a:latin typeface="Arial"/>
                </a:rPr>
                <a:t>9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59" name="CustomShape 5"/>
          <p:cNvSpPr/>
          <p:nvPr/>
        </p:nvSpPr>
        <p:spPr>
          <a:xfrm>
            <a:off x="285840" y="1501920"/>
            <a:ext cx="8677080" cy="13136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• </a:t>
            </a:r>
            <a:r>
              <a:rPr lang="ru-RU" sz="2000" b="1" strike="noStrike" spc="-1">
                <a:solidFill>
                  <a:srgbClr val="000000"/>
                </a:solidFill>
                <a:latin typeface="Arial"/>
              </a:rPr>
              <a:t>участие в международном сотрудничестве в области противодействия терроризму, в том числе в подготовке проектов международных договоров Российской Федерации в этой области</a:t>
            </a:r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;</a:t>
            </a:r>
            <a:endParaRPr lang="en-US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0" name="CustomShape 6"/>
          <p:cNvSpPr/>
          <p:nvPr/>
        </p:nvSpPr>
        <p:spPr>
          <a:xfrm>
            <a:off x="285840" y="2935440"/>
            <a:ext cx="8677080" cy="13136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• </a:t>
            </a:r>
            <a:r>
              <a:rPr lang="ru-RU" sz="2000" b="1" strike="noStrike" spc="-1">
                <a:solidFill>
                  <a:srgbClr val="000000"/>
                </a:solidFill>
                <a:latin typeface="Arial"/>
              </a:rPr>
              <a:t>подготовка предложений по обеспечению социальной защиты лиц, осуществляющих борьбу с терроризмом и (или) привлекаемых к этой деятельности, а также по социальной реабилитации лиц, пострадавших от террористических актов;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1" name="CustomShape 7"/>
          <p:cNvSpPr/>
          <p:nvPr/>
        </p:nvSpPr>
        <p:spPr>
          <a:xfrm>
            <a:off x="285840" y="4397400"/>
            <a:ext cx="8677080" cy="7038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900" b="1" strike="noStrike" spc="-1">
                <a:solidFill>
                  <a:srgbClr val="000000"/>
                </a:solidFill>
                <a:latin typeface="Arial"/>
                <a:ea typeface="Calibri"/>
              </a:rPr>
              <a:t>• </a:t>
            </a:r>
            <a:r>
              <a:rPr lang="ru-RU" sz="2000" b="1" strike="noStrike" spc="-1">
                <a:solidFill>
                  <a:srgbClr val="000000"/>
                </a:solidFill>
                <a:latin typeface="Arial"/>
              </a:rPr>
              <a:t>решение иных задач, предусмотренных законодательством Российской Федерации, по противодействию терроризму.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2" name="CustomShape 8"/>
          <p:cNvSpPr/>
          <p:nvPr/>
        </p:nvSpPr>
        <p:spPr>
          <a:xfrm>
            <a:off x="361800" y="5445000"/>
            <a:ext cx="8568000" cy="119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en-US" sz="2400" b="1" strike="noStrike" spc="-1">
                <a:solidFill>
                  <a:srgbClr val="FF0000"/>
                </a:solidFill>
                <a:latin typeface="Arial"/>
                <a:ea typeface="Calibri"/>
              </a:rPr>
              <a:t>Приоритетная задача </a:t>
            </a:r>
            <a:r>
              <a:rPr lang="en-US" sz="2400" b="1" strike="noStrike" spc="-1">
                <a:solidFill>
                  <a:srgbClr val="000000"/>
                </a:solidFill>
                <a:latin typeface="Arial"/>
                <a:ea typeface="Calibri"/>
              </a:rPr>
              <a:t>- снижение террористической угрозы в стране и предотвращение преступлений террористической направленности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3" name="Group 1"/>
          <p:cNvGrpSpPr/>
          <p:nvPr/>
        </p:nvGrpSpPr>
        <p:grpSpPr>
          <a:xfrm>
            <a:off x="-11160" y="0"/>
            <a:ext cx="9155160" cy="1268280"/>
            <a:chOff x="-11160" y="0"/>
            <a:chExt cx="9155160" cy="1268280"/>
          </a:xfrm>
        </p:grpSpPr>
        <p:sp>
          <p:nvSpPr>
            <p:cNvPr id="764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5" name="CustomShape 3"/>
            <p:cNvSpPr/>
            <p:nvPr/>
          </p:nvSpPr>
          <p:spPr>
            <a:xfrm>
              <a:off x="-1116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3600" b="1" strike="noStrike" spc="-1">
                  <a:solidFill>
                    <a:srgbClr val="FFFFFF"/>
                  </a:solidFill>
                  <a:latin typeface="Arial"/>
                </a:rPr>
                <a:t>МЕРОПРИЯТИЯ ДЛЯ РЕШЕНИЯ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3600" b="1" strike="noStrike" spc="-1">
                  <a:solidFill>
                    <a:srgbClr val="FFFFFF"/>
                  </a:solidFill>
                  <a:latin typeface="Arial"/>
                </a:rPr>
                <a:t>ЗАДАЧ НАК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66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ctr"/>
              <a:r>
                <a:rPr lang="en-US" sz="1400" b="0" strike="noStrike" spc="-1">
                  <a:solidFill>
                    <a:srgbClr val="FFFFFF"/>
                  </a:solidFill>
                  <a:latin typeface="Arial"/>
                </a:rPr>
                <a:t>10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68" name="CustomShape 5"/>
          <p:cNvSpPr/>
          <p:nvPr/>
        </p:nvSpPr>
        <p:spPr>
          <a:xfrm>
            <a:off x="252360" y="1355760"/>
            <a:ext cx="8677440" cy="155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1. Совершенствуется нормативное регулирование деятельности органов исполнительной власти при организации и проведении мероприятий по профилактике терроризма.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9" name="CustomShape 6"/>
          <p:cNvSpPr/>
          <p:nvPr/>
        </p:nvSpPr>
        <p:spPr>
          <a:xfrm>
            <a:off x="252360" y="2997360"/>
            <a:ext cx="8677440" cy="119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2. Осуществляется комплекс долгосрочных мероприятий по противодействию идеологии терроризма.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0" name="CustomShape 7"/>
          <p:cNvSpPr/>
          <p:nvPr/>
        </p:nvSpPr>
        <p:spPr>
          <a:xfrm>
            <a:off x="252360" y="4387680"/>
            <a:ext cx="8677440" cy="82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3. Последовательно реализовываются меры по силовому подавлению действующих террористов. 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1" name="CustomShape 8"/>
          <p:cNvSpPr/>
          <p:nvPr/>
        </p:nvSpPr>
        <p:spPr>
          <a:xfrm>
            <a:off x="252360" y="5433840"/>
            <a:ext cx="8567640" cy="119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en-US" sz="2400" b="1" strike="noStrike" spc="-1">
                <a:solidFill>
                  <a:srgbClr val="000000"/>
                </a:solidFill>
                <a:latin typeface="Arial"/>
              </a:rPr>
              <a:t>4. Проведение по расширенному спектру сценариев антитеррористических учений на территории всех субъектов Российской Федерации.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2" name="Line 9"/>
          <p:cNvSpPr/>
          <p:nvPr/>
        </p:nvSpPr>
        <p:spPr>
          <a:xfrm>
            <a:off x="250920" y="6669000"/>
            <a:ext cx="849636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7" dur="5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CustomShape 1"/>
          <p:cNvSpPr/>
          <p:nvPr/>
        </p:nvSpPr>
        <p:spPr>
          <a:xfrm>
            <a:off x="0" y="0"/>
            <a:ext cx="9144000" cy="12682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540000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74" name="CustomShape 2"/>
          <p:cNvSpPr/>
          <p:nvPr/>
        </p:nvSpPr>
        <p:spPr>
          <a:xfrm>
            <a:off x="0" y="0"/>
            <a:ext cx="9144000" cy="126828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/>
            <a:r>
              <a:rPr lang="ru-RU" sz="3600" b="0" strike="noStrike" spc="-1">
                <a:solidFill>
                  <a:srgbClr val="FFFFFF"/>
                </a:solidFill>
                <a:latin typeface="Arial"/>
              </a:rPr>
              <a:t>Учебный вопрос № 3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5" name="CustomShape 3"/>
          <p:cNvSpPr/>
          <p:nvPr/>
        </p:nvSpPr>
        <p:spPr>
          <a:xfrm>
            <a:off x="8358120" y="351000"/>
            <a:ext cx="612720" cy="6127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11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6" name="CustomShape 4"/>
          <p:cNvSpPr/>
          <p:nvPr/>
        </p:nvSpPr>
        <p:spPr>
          <a:xfrm>
            <a:off x="166680" y="2924280"/>
            <a:ext cx="8497800" cy="109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/>
            <a:r>
              <a:rPr lang="ru-RU" sz="3600" b="1" strike="noStrike" spc="-1">
                <a:solidFill>
                  <a:srgbClr val="0000CC"/>
                </a:solidFill>
                <a:latin typeface="Arial"/>
              </a:rPr>
              <a:t>Федеральный оперативный штаб, его предназначение и состав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CustomShape 1"/>
          <p:cNvSpPr/>
          <p:nvPr/>
        </p:nvSpPr>
        <p:spPr>
          <a:xfrm>
            <a:off x="17640" y="2062080"/>
            <a:ext cx="9144000" cy="1425240"/>
          </a:xfrm>
          <a:custGeom>
            <a:avLst/>
            <a:gdLst/>
            <a:ahLst/>
            <a:cxnLst/>
            <a:rect l="0" t="0" r="r" b="b"/>
            <a:pathLst>
              <a:path w="25402" h="3960">
                <a:moveTo>
                  <a:pt x="873" y="0"/>
                </a:moveTo>
                <a:cubicBezTo>
                  <a:pt x="436" y="0"/>
                  <a:pt x="0" y="436"/>
                  <a:pt x="0" y="873"/>
                </a:cubicBezTo>
                <a:lnTo>
                  <a:pt x="0" y="3086"/>
                </a:lnTo>
                <a:cubicBezTo>
                  <a:pt x="0" y="3522"/>
                  <a:pt x="436" y="3959"/>
                  <a:pt x="873" y="3959"/>
                </a:cubicBezTo>
                <a:lnTo>
                  <a:pt x="24527" y="3959"/>
                </a:lnTo>
                <a:cubicBezTo>
                  <a:pt x="24964" y="3959"/>
                  <a:pt x="25401" y="3522"/>
                  <a:pt x="25401" y="3086"/>
                </a:cubicBezTo>
                <a:lnTo>
                  <a:pt x="25401" y="873"/>
                </a:lnTo>
                <a:cubicBezTo>
                  <a:pt x="25401" y="436"/>
                  <a:pt x="24964" y="0"/>
                  <a:pt x="24527" y="0"/>
                </a:cubicBezTo>
                <a:lnTo>
                  <a:pt x="873" y="0"/>
                </a:lnTo>
              </a:path>
            </a:pathLst>
          </a:custGeom>
          <a:solidFill>
            <a:srgbClr val="001940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000" tIns="72000" rIns="72000" bIns="72000">
            <a:spAutoFit/>
          </a:bodyPr>
          <a:lstStyle/>
          <a:p>
            <a:pPr>
              <a:spcBef>
                <a:spcPts val="598"/>
              </a:spcBef>
              <a:buClr>
                <a:srgbClr val="FFFF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FFFF00"/>
                </a:solidFill>
                <a:latin typeface="Arial"/>
              </a:rPr>
              <a:t>Организация планирования применения сил и средств федеральных органов исполнительной власти и их территориальных органов по борьбе с терроризмом;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79" name="Group 2"/>
          <p:cNvGrpSpPr/>
          <p:nvPr/>
        </p:nvGrpSpPr>
        <p:grpSpPr>
          <a:xfrm>
            <a:off x="0" y="0"/>
            <a:ext cx="9144000" cy="1268280"/>
            <a:chOff x="0" y="0"/>
            <a:chExt cx="9144000" cy="1268280"/>
          </a:xfrm>
        </p:grpSpPr>
        <p:sp>
          <p:nvSpPr>
            <p:cNvPr id="780" name="CustomShape 3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1" name="CustomShape 4"/>
            <p:cNvSpPr/>
            <p:nvPr/>
          </p:nvSpPr>
          <p:spPr>
            <a:xfrm>
              <a:off x="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2600" b="1" strike="noStrike" spc="-1">
                  <a:solidFill>
                    <a:srgbClr val="FFFFFF"/>
                  </a:solidFill>
                  <a:latin typeface="Arial"/>
                </a:rPr>
                <a:t>НАЗНАЧЕНИЕ </a:t>
              </a:r>
              <a:endParaRPr lang="en-US" sz="26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600" b="1" strike="noStrike" spc="-1">
                  <a:solidFill>
                    <a:srgbClr val="FFFFFF"/>
                  </a:solidFill>
                  <a:latin typeface="Arial"/>
                </a:rPr>
                <a:t>ФЕДЕРАЛЬНОГО ОПЕРАТИВНОГО ШТАБА</a:t>
              </a:r>
              <a:endParaRPr lang="en-US" sz="2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2" name="CustomShape 5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1400" b="0" strike="noStrike" spc="-1">
                  <a:solidFill>
                    <a:srgbClr val="FFFFFF"/>
                  </a:solidFill>
                  <a:latin typeface="Arial"/>
                </a:rPr>
                <a:t>12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84" name="CustomShape 6"/>
          <p:cNvSpPr/>
          <p:nvPr/>
        </p:nvSpPr>
        <p:spPr>
          <a:xfrm>
            <a:off x="17640" y="3632040"/>
            <a:ext cx="9144000" cy="585720"/>
          </a:xfrm>
          <a:custGeom>
            <a:avLst/>
            <a:gdLst/>
            <a:ahLst/>
            <a:cxnLst/>
            <a:rect l="0" t="0" r="r" b="b"/>
            <a:pathLst>
              <a:path w="25402" h="1629">
                <a:moveTo>
                  <a:pt x="359" y="0"/>
                </a:moveTo>
                <a:cubicBezTo>
                  <a:pt x="179" y="0"/>
                  <a:pt x="0" y="179"/>
                  <a:pt x="0" y="359"/>
                </a:cubicBezTo>
                <a:lnTo>
                  <a:pt x="0" y="1268"/>
                </a:lnTo>
                <a:cubicBezTo>
                  <a:pt x="0" y="1448"/>
                  <a:pt x="179" y="1628"/>
                  <a:pt x="359" y="1628"/>
                </a:cubicBezTo>
                <a:lnTo>
                  <a:pt x="25041" y="1628"/>
                </a:lnTo>
                <a:cubicBezTo>
                  <a:pt x="25221" y="1628"/>
                  <a:pt x="25401" y="1448"/>
                  <a:pt x="25401" y="1268"/>
                </a:cubicBezTo>
                <a:lnTo>
                  <a:pt x="25401" y="359"/>
                </a:lnTo>
                <a:cubicBezTo>
                  <a:pt x="25401" y="179"/>
                  <a:pt x="25221" y="0"/>
                  <a:pt x="25041" y="0"/>
                </a:cubicBezTo>
                <a:lnTo>
                  <a:pt x="359" y="0"/>
                </a:lnTo>
              </a:path>
            </a:pathLst>
          </a:custGeom>
          <a:solidFill>
            <a:srgbClr val="001940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000" tIns="72000" rIns="72000" bIns="72000">
            <a:spAutoFit/>
          </a:bodyPr>
          <a:lstStyle/>
          <a:p>
            <a:pPr>
              <a:spcBef>
                <a:spcPts val="598"/>
              </a:spcBef>
              <a:buClr>
                <a:srgbClr val="FFFF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FFFF00"/>
                </a:solidFill>
                <a:latin typeface="Arial"/>
              </a:rPr>
              <a:t>Управление контртеррористическими операциями. 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5" name="CustomShape 7"/>
          <p:cNvSpPr/>
          <p:nvPr/>
        </p:nvSpPr>
        <p:spPr>
          <a:xfrm>
            <a:off x="17640" y="5369040"/>
            <a:ext cx="9144000" cy="1005480"/>
          </a:xfrm>
          <a:custGeom>
            <a:avLst/>
            <a:gdLst/>
            <a:ahLst/>
            <a:cxnLst/>
            <a:rect l="0" t="0" r="r" b="b"/>
            <a:pathLst>
              <a:path w="25401" h="2795">
                <a:moveTo>
                  <a:pt x="616" y="0"/>
                </a:moveTo>
                <a:cubicBezTo>
                  <a:pt x="308" y="0"/>
                  <a:pt x="0" y="308"/>
                  <a:pt x="0" y="616"/>
                </a:cubicBezTo>
                <a:lnTo>
                  <a:pt x="0" y="2177"/>
                </a:lnTo>
                <a:cubicBezTo>
                  <a:pt x="0" y="2485"/>
                  <a:pt x="308" y="2794"/>
                  <a:pt x="616" y="2794"/>
                </a:cubicBezTo>
                <a:lnTo>
                  <a:pt x="24784" y="2794"/>
                </a:lnTo>
                <a:cubicBezTo>
                  <a:pt x="25092" y="2794"/>
                  <a:pt x="25400" y="2485"/>
                  <a:pt x="25400" y="2177"/>
                </a:cubicBezTo>
                <a:lnTo>
                  <a:pt x="25400" y="616"/>
                </a:lnTo>
                <a:cubicBezTo>
                  <a:pt x="25400" y="308"/>
                  <a:pt x="25092" y="0"/>
                  <a:pt x="24784" y="0"/>
                </a:cubicBezTo>
                <a:lnTo>
                  <a:pt x="616" y="0"/>
                </a:lnTo>
              </a:path>
            </a:pathLst>
          </a:custGeom>
          <a:solidFill>
            <a:srgbClr val="001940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000" tIns="72000" rIns="72000" bIns="72000">
            <a:spAutoFit/>
          </a:bodyPr>
          <a:lstStyle/>
          <a:p>
            <a:pPr>
              <a:spcBef>
                <a:spcPts val="598"/>
              </a:spcBef>
            </a:pPr>
            <a:r>
              <a:rPr lang="ru-RU" sz="2400" b="0" strike="noStrike" spc="-1">
                <a:solidFill>
                  <a:srgbClr val="FFFF00"/>
                </a:solidFill>
                <a:latin typeface="Arial"/>
              </a:rPr>
              <a:t>Управление контртеррористическими операциями в субъектах Российской Федерации.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6" name="CustomShape 8"/>
          <p:cNvSpPr/>
          <p:nvPr/>
        </p:nvSpPr>
        <p:spPr>
          <a:xfrm>
            <a:off x="116640" y="1527120"/>
            <a:ext cx="8945280" cy="39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2000" b="1" strike="noStrike" spc="-1">
                <a:solidFill>
                  <a:srgbClr val="FF0000"/>
                </a:solidFill>
                <a:latin typeface="Arial"/>
              </a:rPr>
              <a:t>Федеральный оперативный штаб – структурное подразделение НАК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7" name="CustomShape 9"/>
          <p:cNvSpPr/>
          <p:nvPr/>
        </p:nvSpPr>
        <p:spPr>
          <a:xfrm>
            <a:off x="3165480" y="4859280"/>
            <a:ext cx="2847600" cy="39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r>
              <a:rPr lang="en-US" sz="2000" b="1" strike="noStrike" spc="-1">
                <a:solidFill>
                  <a:srgbClr val="FF0000"/>
                </a:solidFill>
                <a:latin typeface="Arial"/>
              </a:rPr>
              <a:t>Оперативные штабы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" dur="10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10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8" dur="10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3"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1" dur="10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" name="Group 1"/>
          <p:cNvGrpSpPr/>
          <p:nvPr/>
        </p:nvGrpSpPr>
        <p:grpSpPr>
          <a:xfrm>
            <a:off x="0" y="0"/>
            <a:ext cx="9144000" cy="1268280"/>
            <a:chOff x="0" y="0"/>
            <a:chExt cx="9144000" cy="1268280"/>
          </a:xfrm>
        </p:grpSpPr>
        <p:sp>
          <p:nvSpPr>
            <p:cNvPr id="789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0" name="CustomShape 3"/>
            <p:cNvSpPr/>
            <p:nvPr/>
          </p:nvSpPr>
          <p:spPr>
            <a:xfrm>
              <a:off x="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2400" b="1" strike="noStrike" spc="-1">
                  <a:solidFill>
                    <a:srgbClr val="FFFFFF"/>
                  </a:solidFill>
                  <a:latin typeface="Arial"/>
                </a:rPr>
                <a:t>Состав Федерального оперативного штаба 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400" b="1" strike="noStrike" spc="-1">
                  <a:solidFill>
                    <a:srgbClr val="FFFFFF"/>
                  </a:solidFill>
                  <a:latin typeface="Arial"/>
                </a:rPr>
                <a:t>по должностям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91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1400" b="0" strike="noStrike" spc="-1">
                  <a:solidFill>
                    <a:srgbClr val="FFFFFF"/>
                  </a:solidFill>
                  <a:latin typeface="Arial"/>
                </a:rPr>
                <a:t>13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93" name="CustomShape 5"/>
          <p:cNvSpPr/>
          <p:nvPr/>
        </p:nvSpPr>
        <p:spPr>
          <a:xfrm>
            <a:off x="79200" y="1330200"/>
            <a:ext cx="9056880" cy="5452200"/>
          </a:xfrm>
          <a:custGeom>
            <a:avLst/>
            <a:gdLst/>
            <a:ahLst/>
            <a:cxnLst/>
            <a:rect l="0" t="0" r="r" b="b"/>
            <a:pathLst>
              <a:path w="25160" h="15147">
                <a:moveTo>
                  <a:pt x="3341" y="0"/>
                </a:moveTo>
                <a:cubicBezTo>
                  <a:pt x="1670" y="0"/>
                  <a:pt x="0" y="1670"/>
                  <a:pt x="0" y="3341"/>
                </a:cubicBezTo>
                <a:lnTo>
                  <a:pt x="0" y="11804"/>
                </a:lnTo>
                <a:cubicBezTo>
                  <a:pt x="0" y="13475"/>
                  <a:pt x="1670" y="15146"/>
                  <a:pt x="3341" y="15146"/>
                </a:cubicBezTo>
                <a:lnTo>
                  <a:pt x="21817" y="15146"/>
                </a:lnTo>
                <a:cubicBezTo>
                  <a:pt x="23488" y="15146"/>
                  <a:pt x="25159" y="13475"/>
                  <a:pt x="25159" y="11804"/>
                </a:cubicBezTo>
                <a:lnTo>
                  <a:pt x="25159" y="3341"/>
                </a:lnTo>
                <a:cubicBezTo>
                  <a:pt x="25159" y="1670"/>
                  <a:pt x="23488" y="0"/>
                  <a:pt x="21817" y="0"/>
                </a:cubicBezTo>
                <a:lnTo>
                  <a:pt x="3341" y="0"/>
                </a:lnTo>
              </a:path>
            </a:pathLst>
          </a:custGeom>
          <a:solidFill>
            <a:srgbClr val="FFFFFF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Руководитель штаба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Министр внутренних дел РФ (заместитель руководителя штаба)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Заместитель директора ФСБ России, заместитель председателя НАК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Министр обороны Российской Федерации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Министр Российской Федерации по делам ГО, ЧС и ликвидации последствий стихийных бедствий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Министр иностранных дел Российской Федерации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Директор СВР России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Директор ФСКН России 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Директор ФСО России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Руководитель Росфинмониторинга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Начальник Генерального штаба ВС РФ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Заместитель Секретаря Совета Безопасности РФ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26352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1800" b="1" strike="noStrike" spc="-1">
                <a:solidFill>
                  <a:srgbClr val="000000"/>
                </a:solidFill>
                <a:latin typeface="Arial"/>
              </a:rPr>
              <a:t>Главнокомандующий внутренними войсками МВД России 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4" name="Group 1"/>
          <p:cNvGrpSpPr/>
          <p:nvPr/>
        </p:nvGrpSpPr>
        <p:grpSpPr>
          <a:xfrm>
            <a:off x="0" y="0"/>
            <a:ext cx="9144000" cy="1268280"/>
            <a:chOff x="0" y="0"/>
            <a:chExt cx="9144000" cy="1268280"/>
          </a:xfrm>
        </p:grpSpPr>
        <p:sp>
          <p:nvSpPr>
            <p:cNvPr id="795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6" name="CustomShape 3"/>
            <p:cNvSpPr/>
            <p:nvPr/>
          </p:nvSpPr>
          <p:spPr>
            <a:xfrm>
              <a:off x="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2400" b="1" strike="noStrike" spc="-1">
                  <a:solidFill>
                    <a:srgbClr val="FFFFFF"/>
                  </a:solidFill>
                  <a:latin typeface="Arial"/>
                </a:rPr>
                <a:t>Состав оперативного штаба в субъекте РФ  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400" b="1" strike="noStrike" spc="-1">
                  <a:solidFill>
                    <a:srgbClr val="FFFFFF"/>
                  </a:solidFill>
                  <a:latin typeface="Arial"/>
                </a:rPr>
                <a:t>по должностям (за исключением ЧР)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97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1400" b="0" strike="noStrike" spc="-1">
                  <a:solidFill>
                    <a:srgbClr val="FFFFFF"/>
                  </a:solidFill>
                  <a:latin typeface="Arial"/>
                </a:rPr>
                <a:t>14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99" name="CustomShape 5"/>
          <p:cNvSpPr/>
          <p:nvPr/>
        </p:nvSpPr>
        <p:spPr>
          <a:xfrm>
            <a:off x="87480" y="1273320"/>
            <a:ext cx="8969040" cy="5589000"/>
          </a:xfrm>
          <a:custGeom>
            <a:avLst/>
            <a:gdLst/>
            <a:ahLst/>
            <a:cxnLst/>
            <a:rect l="0" t="0" r="r" b="b"/>
            <a:pathLst>
              <a:path w="24915" h="15527">
                <a:moveTo>
                  <a:pt x="3425" y="0"/>
                </a:moveTo>
                <a:cubicBezTo>
                  <a:pt x="1712" y="0"/>
                  <a:pt x="0" y="1712"/>
                  <a:pt x="0" y="3425"/>
                </a:cubicBezTo>
                <a:lnTo>
                  <a:pt x="0" y="12100"/>
                </a:lnTo>
                <a:cubicBezTo>
                  <a:pt x="0" y="13813"/>
                  <a:pt x="1712" y="15526"/>
                  <a:pt x="3425" y="15526"/>
                </a:cubicBezTo>
                <a:lnTo>
                  <a:pt x="21489" y="15526"/>
                </a:lnTo>
                <a:cubicBezTo>
                  <a:pt x="23201" y="15526"/>
                  <a:pt x="24914" y="13813"/>
                  <a:pt x="24914" y="12100"/>
                </a:cubicBezTo>
                <a:lnTo>
                  <a:pt x="24914" y="3425"/>
                </a:lnTo>
                <a:cubicBezTo>
                  <a:pt x="24914" y="1712"/>
                  <a:pt x="23201" y="0"/>
                  <a:pt x="21489" y="0"/>
                </a:cubicBezTo>
                <a:lnTo>
                  <a:pt x="3425" y="0"/>
                </a:lnTo>
              </a:path>
            </a:pathLst>
          </a:custGeom>
          <a:solidFill>
            <a:srgbClr val="FFFFFF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000" tIns="72000" rIns="72000" bIns="72000">
            <a:spAutoFit/>
          </a:bodyPr>
          <a:lstStyle/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Начальник территориального органа ФСБ России (руководитель штаба)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Начальник территориального органа МВД России (заместитель руководителя штаба)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Начальник Главного управления МЧС России по субъекту Российской Федерации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Представитель Вооруженных Сил Российской Федерации (по согласованию)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Начальник территориального органа ФСКН России 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Начальник Центра специальной связи и информации ФСО России в субъекте Российской Федерации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58560" indent="-358560">
              <a:spcBef>
                <a:spcPts val="298"/>
              </a:spcBef>
              <a:spcAft>
                <a:spcPts val="298"/>
              </a:spcAft>
              <a:buClr>
                <a:srgbClr val="000000"/>
              </a:buClr>
              <a:buFont typeface="Arial"/>
              <a:buAutoNum type="arabicPeriod"/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Заместитель высшего должностного лица (руководителя высшего исполнительного органа государственной власти) субъекта Российской Федерации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0" name="Line 6"/>
          <p:cNvSpPr/>
          <p:nvPr/>
        </p:nvSpPr>
        <p:spPr>
          <a:xfrm>
            <a:off x="433440" y="6669000"/>
            <a:ext cx="849636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1" name="Group 1"/>
          <p:cNvGrpSpPr/>
          <p:nvPr/>
        </p:nvGrpSpPr>
        <p:grpSpPr>
          <a:xfrm>
            <a:off x="0" y="0"/>
            <a:ext cx="9144000" cy="1268280"/>
            <a:chOff x="0" y="0"/>
            <a:chExt cx="9144000" cy="1268280"/>
          </a:xfrm>
        </p:grpSpPr>
        <p:sp>
          <p:nvSpPr>
            <p:cNvPr id="802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03" name="CustomShape 3"/>
            <p:cNvSpPr/>
            <p:nvPr/>
          </p:nvSpPr>
          <p:spPr>
            <a:xfrm>
              <a:off x="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2800" b="1" strike="noStrike" spc="-1">
                  <a:solidFill>
                    <a:srgbClr val="FFFFFF"/>
                  </a:solidFill>
                  <a:latin typeface="Arial"/>
                </a:rPr>
                <a:t>Задание на самоподготовку</a:t>
              </a:r>
              <a:endParaRPr lang="en-US" sz="2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4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1400" b="0" strike="noStrike" spc="-1">
                  <a:solidFill>
                    <a:srgbClr val="FFFFFF"/>
                  </a:solidFill>
                  <a:latin typeface="Arial"/>
                </a:rPr>
                <a:t>15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06" name="CustomShape 5"/>
          <p:cNvSpPr/>
          <p:nvPr/>
        </p:nvSpPr>
        <p:spPr>
          <a:xfrm>
            <a:off x="0" y="2060640"/>
            <a:ext cx="8969400" cy="3663720"/>
          </a:xfrm>
          <a:custGeom>
            <a:avLst/>
            <a:gdLst/>
            <a:ahLst/>
            <a:cxnLst/>
            <a:rect l="0" t="0" r="r" b="b"/>
            <a:pathLst>
              <a:path w="24917" h="10179">
                <a:moveTo>
                  <a:pt x="2245" y="0"/>
                </a:moveTo>
                <a:cubicBezTo>
                  <a:pt x="1122" y="0"/>
                  <a:pt x="0" y="1122"/>
                  <a:pt x="0" y="2245"/>
                </a:cubicBezTo>
                <a:lnTo>
                  <a:pt x="0" y="7932"/>
                </a:lnTo>
                <a:cubicBezTo>
                  <a:pt x="0" y="9055"/>
                  <a:pt x="1122" y="10178"/>
                  <a:pt x="2245" y="10178"/>
                </a:cubicBezTo>
                <a:lnTo>
                  <a:pt x="22670" y="10178"/>
                </a:lnTo>
                <a:cubicBezTo>
                  <a:pt x="23793" y="10178"/>
                  <a:pt x="24916" y="9055"/>
                  <a:pt x="24916" y="7932"/>
                </a:cubicBezTo>
                <a:lnTo>
                  <a:pt x="24916" y="2245"/>
                </a:lnTo>
                <a:cubicBezTo>
                  <a:pt x="24916" y="1122"/>
                  <a:pt x="23793" y="0"/>
                  <a:pt x="22670" y="0"/>
                </a:cubicBezTo>
                <a:lnTo>
                  <a:pt x="2245" y="0"/>
                </a:lnTo>
              </a:path>
            </a:pathLst>
          </a:custGeom>
          <a:solidFill>
            <a:srgbClr val="FFFFFF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000" tIns="72000" rIns="72000" bIns="72000">
            <a:spAutoFit/>
          </a:bodyPr>
          <a:lstStyle/>
          <a:p>
            <a:pPr marL="742680" indent="-7426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3200" b="1" strike="noStrike" spc="-1">
                <a:solidFill>
                  <a:srgbClr val="000000"/>
                </a:solidFill>
                <a:latin typeface="Arial"/>
              </a:rPr>
              <a:t>Изучить параграф 5 и выводы к нему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742680" indent="-7426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3200" b="1" strike="noStrike" spc="-1">
                <a:solidFill>
                  <a:srgbClr val="000000"/>
                </a:solidFill>
                <a:latin typeface="Arial"/>
              </a:rPr>
              <a:t>Ответить на вопросы к параграфу 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marL="742680" indent="-742680">
              <a:spcBef>
                <a:spcPts val="1199"/>
              </a:spcBef>
              <a:spcAft>
                <a:spcPts val="1199"/>
              </a:spcAft>
              <a:buClr>
                <a:srgbClr val="000000"/>
              </a:buClr>
              <a:buFont typeface="Arial"/>
              <a:buAutoNum type="arabicPeriod"/>
            </a:pPr>
            <a:r>
              <a:rPr lang="ru-RU" sz="3200" b="1" strike="noStrike" spc="-1">
                <a:solidFill>
                  <a:srgbClr val="000000"/>
                </a:solidFill>
                <a:latin typeface="Arial"/>
              </a:rPr>
              <a:t>Выполнить задание к параграфу (без подготовки сообщений)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7" name="Group 1"/>
          <p:cNvGrpSpPr/>
          <p:nvPr/>
        </p:nvGrpSpPr>
        <p:grpSpPr>
          <a:xfrm>
            <a:off x="166680" y="6375240"/>
            <a:ext cx="8705520" cy="417240"/>
            <a:chOff x="166680" y="6375240"/>
            <a:chExt cx="8705520" cy="417240"/>
          </a:xfrm>
        </p:grpSpPr>
        <p:sp>
          <p:nvSpPr>
            <p:cNvPr id="808" name="CustomShape 2"/>
            <p:cNvSpPr/>
            <p:nvPr/>
          </p:nvSpPr>
          <p:spPr>
            <a:xfrm>
              <a:off x="813960" y="6381720"/>
              <a:ext cx="2428560" cy="410760"/>
            </a:xfrm>
            <a:prstGeom prst="rect">
              <a:avLst/>
            </a:prstGeom>
            <a:noFill/>
            <a:ln>
              <a:noFill/>
            </a:ln>
            <a:effectLst>
              <a:outerShdw dist="126770" dir="2700000">
                <a:srgbClr val="808080">
                  <a:alpha val="7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rmAutofit fontScale="94000"/>
            </a:bodyPr>
            <a:lstStyle/>
            <a:p>
              <a:pPr>
                <a:lnSpc>
                  <a:spcPct val="100000"/>
                </a:lnSpc>
              </a:pPr>
              <a:r>
                <a:rPr lang="en-US" sz="1400" b="0" strike="noStrike" spc="-1">
                  <a:solidFill>
                    <a:srgbClr val="5F856D"/>
                  </a:solidFill>
                  <a:latin typeface="Arial Bold"/>
                </a:rPr>
                <a:t>Кафедра 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lang="en-US" sz="1400" b="0" strike="noStrike" spc="-1">
                  <a:solidFill>
                    <a:srgbClr val="5F856D"/>
                  </a:solidFill>
                  <a:latin typeface="Arial Bold"/>
                </a:rPr>
                <a:t>военного управления 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9" name="CustomShape 3"/>
            <p:cNvSpPr/>
            <p:nvPr/>
          </p:nvSpPr>
          <p:spPr>
            <a:xfrm>
              <a:off x="6756120" y="6375240"/>
              <a:ext cx="2116080" cy="410760"/>
            </a:xfrm>
            <a:prstGeom prst="rect">
              <a:avLst/>
            </a:prstGeom>
            <a:noFill/>
            <a:ln>
              <a:noFill/>
            </a:ln>
            <a:effectLst>
              <a:outerShdw dist="139498" dir="2700000">
                <a:srgbClr val="808080">
                  <a:alpha val="7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rmAutofit fontScale="94000"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400" b="0" strike="noStrike" spc="-1">
                  <a:solidFill>
                    <a:srgbClr val="5F856D"/>
                  </a:solidFill>
                  <a:latin typeface="Arial Bold"/>
                </a:rPr>
                <a:t>Безопасность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r">
                <a:lnSpc>
                  <a:spcPct val="100000"/>
                </a:lnSpc>
              </a:pPr>
              <a:r>
                <a:rPr lang="en-US" sz="1400" b="0" strike="noStrike" spc="-1">
                  <a:solidFill>
                    <a:srgbClr val="5F856D"/>
                  </a:solidFill>
                  <a:latin typeface="Arial Bold"/>
                </a:rPr>
                <a:t>жизнедеятельности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10" name="Picture 3"/>
            <p:cNvPicPr/>
            <p:nvPr/>
          </p:nvPicPr>
          <p:blipFill>
            <a:blip r:embed="rId2"/>
            <a:stretch/>
          </p:blipFill>
          <p:spPr>
            <a:xfrm>
              <a:off x="166680" y="6375240"/>
              <a:ext cx="628200" cy="416160"/>
            </a:xfrm>
            <a:prstGeom prst="rect">
              <a:avLst/>
            </a:prstGeom>
            <a:ln>
              <a:noFill/>
            </a:ln>
            <a:effectLst>
              <a:outerShdw dist="126770" dir="2700000">
                <a:srgbClr val="808080">
                  <a:alpha val="75000"/>
                </a:srgbClr>
              </a:outerShdw>
            </a:effectLst>
          </p:spPr>
        </p:pic>
      </p:grpSp>
      <p:pic>
        <p:nvPicPr>
          <p:cNvPr id="811" name="Picture 5"/>
          <p:cNvPicPr/>
          <p:nvPr/>
        </p:nvPicPr>
        <p:blipFill>
          <a:blip r:embed="rId3"/>
          <a:stretch/>
        </p:blipFill>
        <p:spPr>
          <a:xfrm>
            <a:off x="0" y="42715"/>
            <a:ext cx="9144000" cy="6856560"/>
          </a:xfrm>
          <a:prstGeom prst="rect">
            <a:avLst/>
          </a:prstGeom>
          <a:ln>
            <a:noFill/>
          </a:ln>
        </p:spPr>
      </p:pic>
      <p:grpSp>
        <p:nvGrpSpPr>
          <p:cNvPr id="812" name="Group 4"/>
          <p:cNvGrpSpPr/>
          <p:nvPr/>
        </p:nvGrpSpPr>
        <p:grpSpPr>
          <a:xfrm>
            <a:off x="179280" y="620640"/>
            <a:ext cx="8769600" cy="5335560"/>
            <a:chOff x="179280" y="620640"/>
            <a:chExt cx="8769600" cy="5335560"/>
          </a:xfrm>
        </p:grpSpPr>
        <p:pic>
          <p:nvPicPr>
            <p:cNvPr id="813" name="Picture 6"/>
            <p:cNvPicPr/>
            <p:nvPr/>
          </p:nvPicPr>
          <p:blipFill>
            <a:blip r:embed="rId4"/>
            <a:stretch/>
          </p:blipFill>
          <p:spPr>
            <a:xfrm>
              <a:off x="1660680" y="620640"/>
              <a:ext cx="5792400" cy="5335560"/>
            </a:xfrm>
            <a:prstGeom prst="rect">
              <a:avLst/>
            </a:prstGeom>
            <a:ln>
              <a:noFill/>
            </a:ln>
          </p:spPr>
        </p:pic>
        <p:sp>
          <p:nvSpPr>
            <p:cNvPr id="814" name="CustomShape 5"/>
            <p:cNvSpPr/>
            <p:nvPr/>
          </p:nvSpPr>
          <p:spPr>
            <a:xfrm>
              <a:off x="179280" y="2498040"/>
              <a:ext cx="8769600" cy="18129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6640" tIns="26640" rIns="26640" bIns="26640">
              <a:normAutofit fontScale="98500" lnSpcReduction="10000"/>
            </a:bodyPr>
            <a:lstStyle/>
            <a:p>
              <a:pPr algn="ctr">
                <a:lnSpc>
                  <a:spcPct val="100000"/>
                </a:lnSpc>
                <a:spcBef>
                  <a:spcPts val="836"/>
                </a:spcBef>
              </a:pPr>
              <a:r>
                <a:rPr lang="en-US" sz="3600" b="1" strike="noStrike" spc="-1">
                  <a:solidFill>
                    <a:srgbClr val="990033"/>
                  </a:solidFill>
                  <a:latin typeface="Times New Roman Bold"/>
                </a:rPr>
                <a:t>СПАСИБО ЗА ВНИМАНИЕ</a:t>
              </a:r>
              <a:r>
                <a:rPr lang="en-US" sz="3600" b="0" strike="noStrike" spc="-1">
                  <a:solidFill>
                    <a:srgbClr val="990033"/>
                  </a:solidFill>
                  <a:latin typeface="Times New Roman Bold"/>
                </a:rPr>
                <a:t>!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836"/>
                </a:spcBef>
              </a:pP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836"/>
                </a:spcBef>
              </a:pPr>
              <a:r>
                <a:rPr lang="en-US" sz="3600" b="0" i="1" strike="noStrike" spc="-1">
                  <a:solidFill>
                    <a:srgbClr val="990033"/>
                  </a:solidFill>
                  <a:latin typeface="Times New Roman Bold Italic"/>
                </a:rPr>
                <a:t>Вопросы</a:t>
              </a:r>
              <a:r>
                <a:rPr lang="en-US" sz="3600" b="0" strike="noStrike" spc="-1">
                  <a:solidFill>
                    <a:srgbClr val="990033"/>
                  </a:solidFill>
                  <a:latin typeface="Times New Roman Bold"/>
                </a:rPr>
                <a:t>?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CustomShape 1"/>
          <p:cNvSpPr/>
          <p:nvPr/>
        </p:nvSpPr>
        <p:spPr>
          <a:xfrm>
            <a:off x="8907480" y="4680"/>
            <a:ext cx="171360" cy="268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4440" tIns="32040" rIns="64440" bIns="32040">
            <a:noAutofit/>
          </a:bodyPr>
          <a:lstStyle/>
          <a:p>
            <a:pPr algn="ctr"/>
            <a:fld id="{B3167419-C821-4E43-B83D-371D8DA74ADF}" type="slidenum">
              <a:rPr lang="en-US" sz="1300" b="1" strike="noStrike" spc="-1">
                <a:solidFill>
                  <a:srgbClr val="FFFFFF"/>
                </a:solidFill>
                <a:latin typeface="Arial"/>
              </a:rPr>
              <a:t>2</a:t>
            </a:fld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8" name="CustomShape 2"/>
          <p:cNvSpPr/>
          <p:nvPr/>
        </p:nvSpPr>
        <p:spPr>
          <a:xfrm>
            <a:off x="0" y="0"/>
            <a:ext cx="9144000" cy="119556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Вопросы для проверки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качества усвоения материала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80" name="Table 3"/>
          <p:cNvGraphicFramePr/>
          <p:nvPr/>
        </p:nvGraphicFramePr>
        <p:xfrm>
          <a:off x="324000" y="1498680"/>
          <a:ext cx="8353440" cy="4930560"/>
        </p:xfrm>
        <a:graphic>
          <a:graphicData uri="http://schemas.openxmlformats.org/drawingml/2006/table">
            <a:tbl>
              <a:tblPr/>
              <a:tblGrid>
                <a:gridCol w="3881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0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81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222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Ответить на вопрос, отобразить алгоритм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I </a:t>
                      </a:r>
                      <a:r>
                        <a:rPr lang="ru-RU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ВАРИАНТ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II</a:t>
                      </a:r>
                      <a:r>
                        <a:rPr lang="ru-RU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 ВАРИАНТ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20960"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Что необходимо сделать, если вы почувствовали запах дыма в подъезде вашего дома?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Близ каких сооружений запрещено купание?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30160"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 startAt="2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Алгоритм Ваших действий при пожаре?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 startAt="2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Алгоритм Ваших действий при пожаре?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CustomShape 1"/>
          <p:cNvSpPr/>
          <p:nvPr/>
        </p:nvSpPr>
        <p:spPr>
          <a:xfrm>
            <a:off x="8907480" y="4680"/>
            <a:ext cx="171360" cy="268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4440" tIns="32040" rIns="64440" bIns="32040">
            <a:noAutofit/>
          </a:bodyPr>
          <a:lstStyle/>
          <a:p>
            <a:pPr algn="ctr"/>
            <a:fld id="{10D96D4D-B26C-4836-810A-76E2E124CEEB}" type="slidenum">
              <a:rPr lang="en-US" sz="1300" b="1" strike="noStrike" spc="-1">
                <a:solidFill>
                  <a:srgbClr val="FFFFFF"/>
                </a:solidFill>
                <a:latin typeface="Arial"/>
              </a:rPr>
              <a:t>3</a:t>
            </a:fld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2" name="CustomShape 2"/>
          <p:cNvSpPr/>
          <p:nvPr/>
        </p:nvSpPr>
        <p:spPr>
          <a:xfrm>
            <a:off x="0" y="0"/>
            <a:ext cx="9144000" cy="119556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Вопросы для проверки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качества усвоения материала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84" name="Table 3"/>
          <p:cNvGraphicFramePr/>
          <p:nvPr/>
        </p:nvGraphicFramePr>
        <p:xfrm>
          <a:off x="395280" y="1198440"/>
          <a:ext cx="8353440" cy="5122080"/>
        </p:xfrm>
        <a:graphic>
          <a:graphicData uri="http://schemas.openxmlformats.org/drawingml/2006/table">
            <a:tbl>
              <a:tblPr/>
              <a:tblGrid>
                <a:gridCol w="3881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0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81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56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Ответить на вопрос, отобразить алгоритм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BBE0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560">
                <a:tc>
                  <a:txBody>
                    <a:bodyPr/>
                    <a:lstStyle/>
                    <a:p>
                      <a:pPr algn="ctr"/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I </a:t>
                      </a:r>
                      <a:r>
                        <a:rPr lang="ru-RU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ВАРИАНТ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II</a:t>
                      </a:r>
                      <a:r>
                        <a:rPr lang="ru-RU" sz="2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 ВАРИАНТ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7880"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Какие наиболее распространённые причины пожаров в быту вы знаете? Перечислите и обоснуйте опасные для нашей школы?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Почему подключение к одной розетке нескольких электроприборов может привести к пожару? Обоснуйте свой ответ.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89080"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 startAt="2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Алгоритм Ваших действий при пожаре?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FFFFFF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342720" indent="-342720">
                        <a:buClr>
                          <a:srgbClr val="000000"/>
                        </a:buClr>
                        <a:buFont typeface="Arial"/>
                        <a:buAutoNum type="arabicPeriod" startAt="2"/>
                      </a:pPr>
                      <a:r>
                        <a:rPr lang="en-US" sz="2400" b="1" strike="noStrike" spc="-1">
                          <a:solidFill>
                            <a:srgbClr val="000000"/>
                          </a:solidFill>
                          <a:latin typeface="Arial"/>
                          <a:ea typeface="Calibri"/>
                        </a:rPr>
                        <a:t>Алгоритм Ваших действий при пожаре?</a:t>
                      </a:r>
                      <a:endParaRPr lang="en-US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FFFFFF"/>
                      </a:solidFill>
                    </a:lnR>
                    <a:lnT w="5760">
                      <a:solidFill>
                        <a:srgbClr val="FFFFFF"/>
                      </a:solidFill>
                    </a:lnT>
                    <a:lnB w="5760">
                      <a:solidFill>
                        <a:srgbClr val="FFFFFF"/>
                      </a:solidFill>
                    </a:lnB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CustomShape 1"/>
          <p:cNvSpPr/>
          <p:nvPr/>
        </p:nvSpPr>
        <p:spPr>
          <a:xfrm>
            <a:off x="0" y="-27000"/>
            <a:ext cx="9144000" cy="119556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600" b="0" strike="noStrike" spc="-1">
                <a:solidFill>
                  <a:srgbClr val="FFFFFF"/>
                </a:solidFill>
                <a:latin typeface="Calibri"/>
              </a:rPr>
              <a:t>Учебные цели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6" name="CustomShape 2"/>
          <p:cNvSpPr/>
          <p:nvPr/>
        </p:nvSpPr>
        <p:spPr>
          <a:xfrm>
            <a:off x="8358120" y="264960"/>
            <a:ext cx="571680" cy="571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FFFFFF"/>
                </a:solidFill>
                <a:latin typeface="Calibri"/>
              </a:rPr>
              <a:t>2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87" name="Group 3"/>
          <p:cNvGrpSpPr/>
          <p:nvPr/>
        </p:nvGrpSpPr>
        <p:grpSpPr>
          <a:xfrm>
            <a:off x="212760" y="1085760"/>
            <a:ext cx="8791560" cy="5753160"/>
            <a:chOff x="212760" y="1085760"/>
            <a:chExt cx="8791560" cy="5753160"/>
          </a:xfrm>
        </p:grpSpPr>
        <p:pic>
          <p:nvPicPr>
            <p:cNvPr id="688" name="Скругленный прямоугольник 8"/>
            <p:cNvPicPr/>
            <p:nvPr/>
          </p:nvPicPr>
          <p:blipFill>
            <a:blip r:embed="rId3"/>
            <a:stretch/>
          </p:blipFill>
          <p:spPr>
            <a:xfrm>
              <a:off x="212760" y="1085760"/>
              <a:ext cx="8791560" cy="5753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689" name="CustomShape 4"/>
            <p:cNvSpPr/>
            <p:nvPr/>
          </p:nvSpPr>
          <p:spPr>
            <a:xfrm>
              <a:off x="560520" y="1403280"/>
              <a:ext cx="8094600" cy="5064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marL="441000" indent="-441000">
                <a:spcBef>
                  <a:spcPts val="1199"/>
                </a:spcBef>
                <a:spcAft>
                  <a:spcPts val="1199"/>
                </a:spcAft>
              </a:pPr>
              <a:r>
                <a:rPr lang="en-US" sz="3600" b="1" strike="noStrike" spc="-1">
                  <a:solidFill>
                    <a:srgbClr val="FF0000"/>
                  </a:solidFill>
                  <a:latin typeface="Arial"/>
                </a:rPr>
                <a:t>1.</a:t>
              </a:r>
              <a:r>
                <a:rPr lang="en-US" sz="2400" b="1" strike="noStrike" spc="-1">
                  <a:solidFill>
                    <a:srgbClr val="FF0000"/>
                  </a:solidFill>
                  <a:latin typeface="Arial"/>
                </a:rPr>
                <a:t> </a:t>
              </a:r>
              <a:r>
                <a:rPr lang="en-US" sz="2400" b="0" strike="noStrike" spc="-1">
                  <a:solidFill>
                    <a:srgbClr val="000000"/>
                  </a:solidFill>
                  <a:latin typeface="Calibri"/>
                </a:rPr>
                <a:t> </a:t>
              </a:r>
              <a:r>
                <a:rPr lang="en-US" sz="3600" b="1" strike="noStrike" spc="-1">
                  <a:solidFill>
                    <a:srgbClr val="000000"/>
                  </a:solidFill>
                  <a:latin typeface="Arial"/>
                </a:rPr>
                <a:t>Ознакомить с предназначением Национального антитеррористического комитета.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marL="441000" indent="-441000">
                <a:spcBef>
                  <a:spcPts val="1199"/>
                </a:spcBef>
                <a:spcAft>
                  <a:spcPts val="1199"/>
                </a:spcAft>
              </a:pPr>
              <a:r>
                <a:rPr lang="en-US" sz="3600" b="1" strike="noStrike" spc="-1">
                  <a:solidFill>
                    <a:srgbClr val="FF0000"/>
                  </a:solidFill>
                  <a:latin typeface="Arial"/>
                </a:rPr>
                <a:t>2. </a:t>
              </a:r>
              <a:r>
                <a:rPr lang="en-US" sz="3600" b="1" strike="noStrike" spc="-1">
                  <a:solidFill>
                    <a:srgbClr val="000000"/>
                  </a:solidFill>
                  <a:latin typeface="Arial"/>
                </a:rPr>
                <a:t>Подготовить к прохождению дальнейшей службы в Вооруженных Силах Российской Федерации.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CustomShape 1"/>
          <p:cNvSpPr/>
          <p:nvPr/>
        </p:nvSpPr>
        <p:spPr>
          <a:xfrm>
            <a:off x="0" y="-27000"/>
            <a:ext cx="9144000" cy="119556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600" b="0" strike="noStrike" spc="-1">
                <a:solidFill>
                  <a:srgbClr val="FFFFFF"/>
                </a:solidFill>
                <a:latin typeface="Calibri"/>
              </a:rPr>
              <a:t>Учебные </a:t>
            </a:r>
            <a:r>
              <a:rPr lang="ru-RU" sz="3600" b="0" strike="noStrike" spc="-1">
                <a:solidFill>
                  <a:srgbClr val="FFFFFF"/>
                </a:solidFill>
                <a:latin typeface="Arial"/>
              </a:rPr>
              <a:t>вопросы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2" name="CustomShape 2"/>
          <p:cNvSpPr/>
          <p:nvPr/>
        </p:nvSpPr>
        <p:spPr>
          <a:xfrm>
            <a:off x="8358120" y="264960"/>
            <a:ext cx="571680" cy="571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3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93" name="Group 3"/>
          <p:cNvGrpSpPr/>
          <p:nvPr/>
        </p:nvGrpSpPr>
        <p:grpSpPr>
          <a:xfrm>
            <a:off x="212760" y="1384200"/>
            <a:ext cx="8798040" cy="5534280"/>
            <a:chOff x="212760" y="1384200"/>
            <a:chExt cx="8798040" cy="5534280"/>
          </a:xfrm>
        </p:grpSpPr>
        <p:pic>
          <p:nvPicPr>
            <p:cNvPr id="694" name="Скругленный прямоугольник 8"/>
            <p:cNvPicPr/>
            <p:nvPr/>
          </p:nvPicPr>
          <p:blipFill>
            <a:blip r:embed="rId3"/>
            <a:stretch/>
          </p:blipFill>
          <p:spPr>
            <a:xfrm>
              <a:off x="212760" y="1384200"/>
              <a:ext cx="8798040" cy="5534280"/>
            </a:xfrm>
            <a:prstGeom prst="rect">
              <a:avLst/>
            </a:prstGeom>
            <a:ln>
              <a:noFill/>
            </a:ln>
          </p:spPr>
        </p:pic>
        <p:sp>
          <p:nvSpPr>
            <p:cNvPr id="695" name="CustomShape 4"/>
            <p:cNvSpPr/>
            <p:nvPr/>
          </p:nvSpPr>
          <p:spPr>
            <a:xfrm>
              <a:off x="542880" y="1682640"/>
              <a:ext cx="8129520" cy="4746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marL="342720" indent="-342720">
                <a:spcBef>
                  <a:spcPts val="1199"/>
                </a:spcBef>
                <a:spcAft>
                  <a:spcPts val="1199"/>
                </a:spcAft>
              </a:pPr>
              <a:r>
                <a:rPr lang="en-US" sz="3600" b="1" strike="noStrike" spc="-1">
                  <a:solidFill>
                    <a:srgbClr val="FF0000"/>
                  </a:solidFill>
                  <a:latin typeface="Arial"/>
                </a:rPr>
                <a:t>1. </a:t>
              </a:r>
              <a:r>
                <a:rPr lang="en-US" sz="3600" b="1" strike="noStrike" spc="-1">
                  <a:solidFill>
                    <a:srgbClr val="000000"/>
                  </a:solidFill>
                  <a:latin typeface="Arial"/>
                </a:rPr>
                <a:t>Национальный антитеррористический комитет и его предназначение. 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marL="342720" indent="-342720">
                <a:spcBef>
                  <a:spcPts val="1199"/>
                </a:spcBef>
                <a:spcAft>
                  <a:spcPts val="1199"/>
                </a:spcAft>
              </a:pPr>
              <a:r>
                <a:rPr lang="en-US" sz="3600" b="1" strike="noStrike" spc="-1">
                  <a:solidFill>
                    <a:srgbClr val="FF0000"/>
                  </a:solidFill>
                  <a:latin typeface="Arial"/>
                </a:rPr>
                <a:t>2.</a:t>
              </a:r>
              <a:r>
                <a:rPr lang="en-US" sz="3600" b="1" strike="noStrike" spc="-1">
                  <a:solidFill>
                    <a:srgbClr val="000000"/>
                  </a:solidFill>
                  <a:latin typeface="Arial"/>
                </a:rPr>
                <a:t> Основные задачи, решаемые НАК.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  <a:p>
              <a:pPr marL="342720" indent="-342720">
                <a:spcBef>
                  <a:spcPts val="1199"/>
                </a:spcBef>
                <a:spcAft>
                  <a:spcPts val="1199"/>
                </a:spcAft>
              </a:pPr>
              <a:r>
                <a:rPr lang="en-US" sz="3600" b="1" strike="noStrike" spc="-1">
                  <a:solidFill>
                    <a:srgbClr val="FF0000"/>
                  </a:solidFill>
                  <a:latin typeface="Arial"/>
                </a:rPr>
                <a:t>3.</a:t>
              </a:r>
              <a:r>
                <a:rPr lang="en-US" sz="3600" b="1" strike="noStrike" spc="-1">
                  <a:solidFill>
                    <a:srgbClr val="000000"/>
                  </a:solidFill>
                  <a:latin typeface="Arial"/>
                </a:rPr>
                <a:t> Федеральный оперативный штаб, его предназначение и состав.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CustomShape 1"/>
          <p:cNvSpPr/>
          <p:nvPr/>
        </p:nvSpPr>
        <p:spPr>
          <a:xfrm>
            <a:off x="8907480" y="4680"/>
            <a:ext cx="171360" cy="268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4440" tIns="32040" rIns="64440" bIns="32040">
            <a:noAutofit/>
          </a:bodyPr>
          <a:lstStyle/>
          <a:p>
            <a:pPr algn="ctr"/>
            <a:fld id="{D3C7529C-C918-4564-B50A-5DAD258A280A}" type="slidenum">
              <a:rPr lang="en-US" sz="1300" b="1" strike="noStrike" spc="-1">
                <a:solidFill>
                  <a:srgbClr val="FFFFFF"/>
                </a:solidFill>
                <a:latin typeface="Arial"/>
              </a:rPr>
              <a:t>6</a:t>
            </a:fld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8" name="CustomShape 2"/>
          <p:cNvSpPr/>
          <p:nvPr/>
        </p:nvSpPr>
        <p:spPr>
          <a:xfrm>
            <a:off x="0" y="0"/>
            <a:ext cx="9144000" cy="119556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Литература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9" name="CustomShape 3"/>
          <p:cNvSpPr/>
          <p:nvPr/>
        </p:nvSpPr>
        <p:spPr>
          <a:xfrm>
            <a:off x="8358120" y="264960"/>
            <a:ext cx="571680" cy="571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4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0" name="CustomShape 4"/>
          <p:cNvSpPr/>
          <p:nvPr/>
        </p:nvSpPr>
        <p:spPr>
          <a:xfrm>
            <a:off x="79200" y="1260000"/>
            <a:ext cx="8964720" cy="5405040"/>
          </a:xfrm>
          <a:prstGeom prst="rect">
            <a:avLst/>
          </a:prstGeom>
          <a:noFill/>
          <a:ln>
            <a:noFill/>
          </a:ln>
          <a:effectLst>
            <a:outerShdw dist="17819" dir="2700000">
              <a:srgbClr val="708688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ctr"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Основная литература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indent="450720">
              <a:spcBef>
                <a:spcPts val="1500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Смирнов А.Т., Хренников Б.О. Основы безопасности жизнедеятельности. 11 класс. – 2-е изд. – М.: Просвещение, 2016. </a:t>
            </a:r>
            <a:r>
              <a:rPr lang="ru-RU" sz="2400" b="1" strike="noStrike" spc="-1">
                <a:solidFill>
                  <a:srgbClr val="FF0000"/>
                </a:solidFill>
                <a:latin typeface="Arial"/>
              </a:rPr>
              <a:t>параграф 5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Дополнительная литература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1. Основы безопасности жизнедеятельности: Справочник / [А.Т. Смирнов, Б.О. Хренников, Р.А. Дурнев, Э.Н. Аюпов; под общ. ред. А.Т. Смирнова]. – М.: Просвещение, 2012.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r>
              <a:rPr lang="ru-RU" sz="2400" b="1" strike="noStrike" spc="-1">
                <a:solidFill>
                  <a:srgbClr val="000000"/>
                </a:solidFill>
                <a:latin typeface="Arial"/>
              </a:rPr>
              <a:t>2. Основы формирования культуры безопасности жизнедеятельности населения [Ю.Л. Воробьев, В. А. Тучков, Р. А. Дурнев; под общ. ред. Ю. Л. Воробьева]. – М.: Деловой экспресс, 2012.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2" name="Line 5"/>
          <p:cNvSpPr/>
          <p:nvPr/>
        </p:nvSpPr>
        <p:spPr>
          <a:xfrm>
            <a:off x="324000" y="6742080"/>
            <a:ext cx="849600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3" name="Group 1"/>
          <p:cNvGrpSpPr/>
          <p:nvPr/>
        </p:nvGrpSpPr>
        <p:grpSpPr>
          <a:xfrm>
            <a:off x="0" y="0"/>
            <a:ext cx="9144000" cy="1268280"/>
            <a:chOff x="0" y="0"/>
            <a:chExt cx="9144000" cy="1268280"/>
          </a:xfrm>
        </p:grpSpPr>
        <p:sp>
          <p:nvSpPr>
            <p:cNvPr id="704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05" name="CustomShape 3"/>
            <p:cNvSpPr/>
            <p:nvPr/>
          </p:nvSpPr>
          <p:spPr>
            <a:xfrm>
              <a:off x="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/>
            </a:bodyPr>
            <a:lstStyle/>
            <a:p>
              <a:pPr algn="ctr"/>
              <a:r>
                <a:rPr lang="ru-RU" sz="3600" b="0" strike="noStrike" spc="-1">
                  <a:solidFill>
                    <a:srgbClr val="FFFFFF"/>
                  </a:solidFill>
                  <a:latin typeface="Arial"/>
                </a:rPr>
                <a:t>Учебный вопрос № 1</a:t>
              </a:r>
              <a:endParaRPr lang="en-US" sz="36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6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ctr"/>
              <a:r>
                <a:rPr lang="en-US" sz="1400" b="0" strike="noStrike" spc="-1">
                  <a:solidFill>
                    <a:srgbClr val="FFFFFF"/>
                  </a:solidFill>
                  <a:latin typeface="Arial"/>
                </a:rPr>
                <a:t>5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07" name="CustomShape 5"/>
          <p:cNvSpPr/>
          <p:nvPr/>
        </p:nvSpPr>
        <p:spPr>
          <a:xfrm>
            <a:off x="324000" y="2492280"/>
            <a:ext cx="8567640" cy="164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algn="ctr"/>
            <a:r>
              <a:rPr lang="ru-RU" sz="3600" b="1" strike="noStrike" spc="-1">
                <a:solidFill>
                  <a:srgbClr val="0000FF"/>
                </a:solidFill>
                <a:latin typeface="Arial"/>
              </a:rPr>
              <a:t>Национальный антитеррористический комитет и его предназначение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9" name="Group 1"/>
          <p:cNvGrpSpPr/>
          <p:nvPr/>
        </p:nvGrpSpPr>
        <p:grpSpPr>
          <a:xfrm>
            <a:off x="-11160" y="0"/>
            <a:ext cx="9155160" cy="1268280"/>
            <a:chOff x="-11160" y="0"/>
            <a:chExt cx="9155160" cy="1268280"/>
          </a:xfrm>
        </p:grpSpPr>
        <p:sp>
          <p:nvSpPr>
            <p:cNvPr id="710" name="CustomShape 2"/>
            <p:cNvSpPr/>
            <p:nvPr/>
          </p:nvSpPr>
          <p:spPr>
            <a:xfrm>
              <a:off x="0" y="0"/>
              <a:ext cx="9144000" cy="12682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dist="38160" dir="5400000">
                <a:srgbClr val="000000">
                  <a:alpha val="40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1" name="CustomShape 3"/>
            <p:cNvSpPr/>
            <p:nvPr/>
          </p:nvSpPr>
          <p:spPr>
            <a:xfrm>
              <a:off x="-11160" y="0"/>
              <a:ext cx="9144000" cy="1266840"/>
            </a:xfrm>
            <a:prstGeom prst="rect">
              <a:avLst/>
            </a:prstGeom>
            <a:solidFill>
              <a:srgbClr val="4F6228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rmAutofit fontScale="93500" lnSpcReduction="10000"/>
            </a:bodyPr>
            <a:lstStyle/>
            <a:p>
              <a:pPr algn="ctr"/>
              <a:r>
                <a:rPr lang="ru-RU" sz="2800" b="1" strike="noStrike" spc="-1">
                  <a:solidFill>
                    <a:srgbClr val="FFFFFF"/>
                  </a:solidFill>
                  <a:latin typeface="Arial"/>
                </a:rPr>
                <a:t>Национальный </a:t>
              </a:r>
              <a:endParaRPr lang="en-US" sz="28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800" b="1" strike="noStrike" spc="-1">
                  <a:solidFill>
                    <a:srgbClr val="FFFFFF"/>
                  </a:solidFill>
                  <a:latin typeface="Arial"/>
                </a:rPr>
                <a:t>антитеррористический комитет</a:t>
              </a:r>
              <a:endParaRPr lang="en-US" sz="28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ru-RU" sz="2800" b="1" strike="noStrike" spc="-1">
                  <a:solidFill>
                    <a:srgbClr val="FFFFFF"/>
                  </a:solidFill>
                  <a:latin typeface="Calibri"/>
                </a:rPr>
                <a:t>(НАК)</a:t>
              </a:r>
              <a:endParaRPr lang="en-US" sz="2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12" name="CustomShape 4"/>
            <p:cNvSpPr/>
            <p:nvPr/>
          </p:nvSpPr>
          <p:spPr>
            <a:xfrm>
              <a:off x="8358120" y="351000"/>
              <a:ext cx="571680" cy="571320"/>
            </a:xfrm>
            <a:prstGeom prst="ellipse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  <a:effectLst>
              <a:outerShdw dist="20160" dir="5400000">
                <a:srgbClr val="000000">
                  <a:alpha val="38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 anchor="ctr">
              <a:noAutofit/>
            </a:bodyPr>
            <a:lstStyle/>
            <a:p>
              <a:pPr algn="ctr"/>
              <a:r>
                <a:rPr lang="en-US" sz="1400" b="0" strike="noStrike" spc="-1">
                  <a:solidFill>
                    <a:srgbClr val="FFFFFF"/>
                  </a:solidFill>
                  <a:latin typeface="Arial"/>
                </a:rPr>
                <a:t>6</a:t>
              </a:r>
              <a:endParaRPr lang="en-US" sz="1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14" name="CustomShape 5"/>
          <p:cNvSpPr/>
          <p:nvPr/>
        </p:nvSpPr>
        <p:spPr>
          <a:xfrm>
            <a:off x="0" y="1327320"/>
            <a:ext cx="9144000" cy="2055960"/>
          </a:xfrm>
          <a:custGeom>
            <a:avLst/>
            <a:gdLst/>
            <a:ahLst/>
            <a:cxnLst/>
            <a:rect l="0" t="0" r="r" b="b"/>
            <a:pathLst>
              <a:path w="25402" h="5713">
                <a:moveTo>
                  <a:pt x="1260" y="0"/>
                </a:moveTo>
                <a:cubicBezTo>
                  <a:pt x="630" y="0"/>
                  <a:pt x="0" y="630"/>
                  <a:pt x="0" y="1260"/>
                </a:cubicBezTo>
                <a:lnTo>
                  <a:pt x="0" y="4451"/>
                </a:lnTo>
                <a:cubicBezTo>
                  <a:pt x="0" y="5081"/>
                  <a:pt x="630" y="5712"/>
                  <a:pt x="1260" y="5712"/>
                </a:cubicBezTo>
                <a:lnTo>
                  <a:pt x="24140" y="5712"/>
                </a:lnTo>
                <a:cubicBezTo>
                  <a:pt x="24770" y="5712"/>
                  <a:pt x="25401" y="5081"/>
                  <a:pt x="25401" y="4451"/>
                </a:cubicBezTo>
                <a:lnTo>
                  <a:pt x="25401" y="1260"/>
                </a:lnTo>
                <a:cubicBezTo>
                  <a:pt x="25401" y="630"/>
                  <a:pt x="24770" y="0"/>
                  <a:pt x="24140" y="0"/>
                </a:cubicBezTo>
                <a:lnTo>
                  <a:pt x="1260" y="0"/>
                </a:lnTo>
              </a:path>
            </a:pathLst>
          </a:custGeom>
          <a:solidFill>
            <a:srgbClr val="001940"/>
          </a:solidFill>
          <a:ln w="25560">
            <a:solidFill>
              <a:srgbClr val="F3EB00"/>
            </a:solidFill>
            <a:miter/>
          </a:ln>
          <a:effectLst>
            <a:outerShdw>
              <a:srgbClr val="80808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2000" tIns="72000" rIns="72000" bIns="72000">
            <a:spAutoFit/>
          </a:bodyPr>
          <a:lstStyle/>
          <a:p>
            <a:pPr algn="just"/>
            <a:r>
              <a:rPr lang="ru-RU" sz="1800" b="1" strike="noStrike" spc="-1">
                <a:solidFill>
                  <a:srgbClr val="FFFFFF"/>
                </a:solidFill>
                <a:latin typeface="Arial"/>
              </a:rPr>
              <a:t>НАЦИОНАЛЬНЫЙ АНТИТЕРРОРИСТИЧЕСКИЙ КОМИТЕТ (НАК) – орган, обеспечивающий координацию деятельности федеральных органов исполнительной власти, органов исполнительной власти субъектов Российской Федерации и органов местного самоуправления по противодействию терроризму, а также осуществляющий подготовку соответствующих предложений Президенту Российской Федерации.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15" name="Group 6"/>
          <p:cNvGrpSpPr/>
          <p:nvPr/>
        </p:nvGrpSpPr>
        <p:grpSpPr>
          <a:xfrm>
            <a:off x="233280" y="3408480"/>
            <a:ext cx="8677440" cy="1403280"/>
            <a:chOff x="233280" y="3408480"/>
            <a:chExt cx="8677440" cy="1403280"/>
          </a:xfrm>
        </p:grpSpPr>
        <p:sp>
          <p:nvSpPr>
            <p:cNvPr id="716" name="CustomShape 7"/>
            <p:cNvSpPr/>
            <p:nvPr/>
          </p:nvSpPr>
          <p:spPr>
            <a:xfrm>
              <a:off x="233280" y="3803040"/>
              <a:ext cx="8677440" cy="1008720"/>
            </a:xfrm>
            <a:prstGeom prst="rect">
              <a:avLst/>
            </a:prstGeom>
            <a:noFill/>
            <a:ln w="9360">
              <a:solidFill>
                <a:srgbClr val="FF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>
              <a:spAutoFit/>
            </a:bodyPr>
            <a:lstStyle/>
            <a:p>
              <a:pPr algn="ctr"/>
              <a:r>
                <a:rPr lang="ru-RU" sz="2000" b="1" strike="noStrike" spc="-1">
                  <a:solidFill>
                    <a:srgbClr val="000000"/>
                  </a:solidFill>
                  <a:latin typeface="Arial"/>
                </a:rPr>
                <a:t>Указом Президента Российской Федерации </a:t>
              </a:r>
              <a:endParaRPr lang="en-US" sz="20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000" b="1" strike="noStrike" spc="-1">
                  <a:solidFill>
                    <a:srgbClr val="000000"/>
                  </a:solidFill>
                  <a:latin typeface="Arial"/>
                </a:rPr>
                <a:t>от 15 февраля 2006 г. № 11 б </a:t>
              </a:r>
              <a:endParaRPr lang="en-US" sz="20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000" b="1" strike="noStrike" spc="-1">
                  <a:solidFill>
                    <a:srgbClr val="000000"/>
                  </a:solidFill>
                  <a:latin typeface="Arial"/>
                </a:rPr>
                <a:t>«О мерах по противодействию терроризму»</a:t>
              </a:r>
              <a:endParaRPr lang="en-US" sz="20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17" name="CustomShape 8"/>
            <p:cNvSpPr/>
            <p:nvPr/>
          </p:nvSpPr>
          <p:spPr>
            <a:xfrm>
              <a:off x="2536560" y="3408480"/>
              <a:ext cx="4070520" cy="383400"/>
            </a:xfrm>
            <a:prstGeom prst="rect">
              <a:avLst/>
            </a:prstGeom>
            <a:solidFill>
              <a:srgbClr val="222268"/>
            </a:solidFill>
            <a:ln w="9360">
              <a:solidFill>
                <a:srgbClr val="FFFF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>
              <a:spAutoFit/>
            </a:bodyPr>
            <a:lstStyle/>
            <a:p>
              <a:pPr algn="ctr"/>
              <a:r>
                <a:rPr lang="ru-RU" sz="1900" b="1" strike="noStrike" spc="-1">
                  <a:solidFill>
                    <a:srgbClr val="FFFF00"/>
                  </a:solidFill>
                  <a:latin typeface="Arial"/>
                  <a:ea typeface="Calibri"/>
                </a:rPr>
                <a:t>ОБРАЗОВАН</a:t>
              </a:r>
              <a:endParaRPr lang="en-US" sz="19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18" name="Group 9"/>
          <p:cNvGrpSpPr/>
          <p:nvPr/>
        </p:nvGrpSpPr>
        <p:grpSpPr>
          <a:xfrm>
            <a:off x="254160" y="4940280"/>
            <a:ext cx="8677080" cy="1685520"/>
            <a:chOff x="254160" y="4940280"/>
            <a:chExt cx="8677080" cy="1685520"/>
          </a:xfrm>
        </p:grpSpPr>
        <p:sp>
          <p:nvSpPr>
            <p:cNvPr id="719" name="CustomShape 10"/>
            <p:cNvSpPr/>
            <p:nvPr/>
          </p:nvSpPr>
          <p:spPr>
            <a:xfrm>
              <a:off x="254160" y="5617080"/>
              <a:ext cx="8677080" cy="1008720"/>
            </a:xfrm>
            <a:prstGeom prst="rect">
              <a:avLst/>
            </a:prstGeom>
            <a:noFill/>
            <a:ln w="9360">
              <a:solidFill>
                <a:srgbClr val="FF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>
              <a:spAutoFit/>
            </a:bodyPr>
            <a:lstStyle/>
            <a:p>
              <a:pPr algn="ctr"/>
              <a:r>
                <a:rPr lang="ru-RU" sz="2000" b="1" strike="noStrike" spc="-1">
                  <a:solidFill>
                    <a:srgbClr val="000000"/>
                  </a:solidFill>
                  <a:latin typeface="Arial"/>
                </a:rPr>
                <a:t>«Концепцией противодействия терроризму </a:t>
              </a:r>
              <a:endParaRPr lang="en-US" sz="20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000" b="1" strike="noStrike" spc="-1">
                  <a:solidFill>
                    <a:srgbClr val="000000"/>
                  </a:solidFill>
                  <a:latin typeface="Arial"/>
                </a:rPr>
                <a:t>в Российской Федерации» </a:t>
              </a:r>
              <a:endParaRPr lang="en-US" sz="2000" b="0" strike="noStrike" spc="-1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ru-RU" sz="2000" b="1" strike="noStrike" spc="-1">
                  <a:solidFill>
                    <a:srgbClr val="000000"/>
                  </a:solidFill>
                  <a:latin typeface="Arial"/>
                </a:rPr>
                <a:t>(утверждена Президентом РФ 5 октября 2009 г.)</a:t>
              </a:r>
              <a:endParaRPr lang="en-US" sz="20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20" name="CustomShape 11"/>
            <p:cNvSpPr/>
            <p:nvPr/>
          </p:nvSpPr>
          <p:spPr>
            <a:xfrm>
              <a:off x="2557440" y="4940280"/>
              <a:ext cx="4070160" cy="672840"/>
            </a:xfrm>
            <a:prstGeom prst="rect">
              <a:avLst/>
            </a:prstGeom>
            <a:solidFill>
              <a:srgbClr val="222268"/>
            </a:solidFill>
            <a:ln w="9360">
              <a:solidFill>
                <a:srgbClr val="FFFF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>
              <a:spAutoFit/>
            </a:bodyPr>
            <a:lstStyle/>
            <a:p>
              <a:pPr algn="ctr"/>
              <a:r>
                <a:rPr lang="ru-RU" sz="1900" b="1" strike="noStrike" spc="-1">
                  <a:solidFill>
                    <a:srgbClr val="FFFF00"/>
                  </a:solidFill>
                  <a:latin typeface="Arial"/>
                  <a:ea typeface="Calibri"/>
                </a:rPr>
                <a:t>ПРЕДНАЗНАЧЕНИЕ ОПРЕДЕЛЕНО</a:t>
              </a:r>
              <a:endParaRPr lang="en-US" sz="19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21" name="Group 12"/>
          <p:cNvGrpSpPr/>
          <p:nvPr/>
        </p:nvGrpSpPr>
        <p:grpSpPr>
          <a:xfrm>
            <a:off x="25560" y="3414600"/>
            <a:ext cx="9132840" cy="3289320"/>
            <a:chOff x="25560" y="3414600"/>
            <a:chExt cx="9132840" cy="3289320"/>
          </a:xfrm>
        </p:grpSpPr>
        <p:grpSp>
          <p:nvGrpSpPr>
            <p:cNvPr id="722" name="Group 13"/>
            <p:cNvGrpSpPr/>
            <p:nvPr/>
          </p:nvGrpSpPr>
          <p:grpSpPr>
            <a:xfrm>
              <a:off x="25560" y="3414600"/>
              <a:ext cx="9132840" cy="3289320"/>
              <a:chOff x="25560" y="3414600"/>
              <a:chExt cx="9132840" cy="3289320"/>
            </a:xfrm>
          </p:grpSpPr>
          <p:pic>
            <p:nvPicPr>
              <p:cNvPr id="723" name="Скругленный прямоугольник 22"/>
              <p:cNvPicPr/>
              <p:nvPr/>
            </p:nvPicPr>
            <p:blipFill>
              <a:blip r:embed="rId2"/>
              <a:stretch/>
            </p:blipFill>
            <p:spPr>
              <a:xfrm>
                <a:off x="25560" y="3414600"/>
                <a:ext cx="9132840" cy="32893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4" name="CustomShape 14"/>
              <p:cNvSpPr/>
              <p:nvPr/>
            </p:nvSpPr>
            <p:spPr>
              <a:xfrm>
                <a:off x="257040" y="3610080"/>
                <a:ext cx="8673840" cy="28458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6800" rIns="90000" bIns="46800" anchor="ctr">
                <a:noAutofit/>
              </a:bodyPr>
              <a:lstStyle/>
              <a:p>
                <a:pPr marL="441000" indent="-441000" algn="ctr">
                  <a:spcBef>
                    <a:spcPts val="1199"/>
                  </a:spcBef>
                  <a:spcAft>
                    <a:spcPts val="1199"/>
                  </a:spcAft>
                </a:pPr>
                <a:r>
                  <a:rPr lang="en-US" sz="2400" b="1" strike="noStrike" spc="-1">
                    <a:solidFill>
                      <a:srgbClr val="000000"/>
                    </a:solidFill>
                    <a:latin typeface="Arial"/>
                  </a:rPr>
                  <a:t>ТРИЕДИНАЯ ЗАДАЧА</a:t>
                </a:r>
                <a:endParaRPr lang="en-US" sz="2400" b="0" strike="noStrike" spc="-1">
                  <a:solidFill>
                    <a:srgbClr val="000000"/>
                  </a:solidFill>
                  <a:latin typeface="Arial"/>
                </a:endParaRPr>
              </a:p>
              <a:p>
                <a:pPr marL="441000" indent="-441000" algn="ctr">
                  <a:spcBef>
                    <a:spcPts val="1199"/>
                  </a:spcBef>
                  <a:spcAft>
                    <a:spcPts val="1199"/>
                  </a:spcAft>
                </a:pPr>
                <a:endParaRPr lang="en-US" sz="2400" b="0" strike="noStrike" spc="-1">
                  <a:solidFill>
                    <a:srgbClr val="000000"/>
                  </a:solidFill>
                  <a:latin typeface="Arial"/>
                </a:endParaRPr>
              </a:p>
              <a:p>
                <a:pPr marL="441000" indent="-441000" algn="ctr">
                  <a:spcBef>
                    <a:spcPts val="1199"/>
                  </a:spcBef>
                  <a:spcAft>
                    <a:spcPts val="1199"/>
                  </a:spcAft>
                </a:pPr>
                <a:endParaRPr lang="en-US" sz="2400" b="0" strike="noStrike" spc="-1">
                  <a:solidFill>
                    <a:srgbClr val="000000"/>
                  </a:solidFill>
                  <a:latin typeface="Arial"/>
                </a:endParaRPr>
              </a:p>
              <a:p>
                <a:pPr marL="441000" indent="-441000" algn="ctr">
                  <a:spcBef>
                    <a:spcPts val="1199"/>
                  </a:spcBef>
                  <a:spcAft>
                    <a:spcPts val="1199"/>
                  </a:spcAft>
                </a:pPr>
                <a:endParaRPr lang="en-US" sz="2400" b="0" strike="noStrike" spc="-1">
                  <a:solidFill>
                    <a:srgbClr val="000000"/>
                  </a:solidFill>
                  <a:latin typeface="Arial"/>
                </a:endParaRPr>
              </a:p>
              <a:p>
                <a:pPr marL="441000" indent="-441000" algn="ctr">
                  <a:spcBef>
                    <a:spcPts val="1199"/>
                  </a:spcBef>
                  <a:spcAft>
                    <a:spcPts val="1199"/>
                  </a:spcAft>
                </a:pPr>
                <a:endParaRPr lang="en-US" sz="24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25" name="Line 15"/>
            <p:cNvSpPr/>
            <p:nvPr/>
          </p:nvSpPr>
          <p:spPr>
            <a:xfrm>
              <a:off x="464760" y="6385680"/>
              <a:ext cx="8363520" cy="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726" name="Group 16"/>
          <p:cNvGrpSpPr/>
          <p:nvPr/>
        </p:nvGrpSpPr>
        <p:grpSpPr>
          <a:xfrm>
            <a:off x="3138120" y="3909960"/>
            <a:ext cx="1945440" cy="2021040"/>
            <a:chOff x="3138120" y="3909960"/>
            <a:chExt cx="1945440" cy="2021040"/>
          </a:xfrm>
        </p:grpSpPr>
        <p:sp>
          <p:nvSpPr>
            <p:cNvPr id="727" name="CustomShape 17"/>
            <p:cNvSpPr/>
            <p:nvPr/>
          </p:nvSpPr>
          <p:spPr>
            <a:xfrm>
              <a:off x="3138120" y="4547160"/>
              <a:ext cx="1945440" cy="4597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>
              <a:spAutoFit/>
            </a:bodyPr>
            <a:lstStyle/>
            <a:p>
              <a:r>
                <a:rPr lang="en-US" sz="2400" b="1" strike="noStrike" spc="-1">
                  <a:solidFill>
                    <a:srgbClr val="FF0000"/>
                  </a:solidFill>
                  <a:latin typeface="Arial"/>
                  <a:ea typeface="Calibri"/>
                </a:rPr>
                <a:t>пресечение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cxnSp>
          <p:nvCxnSpPr>
            <p:cNvPr id="728" name="Line 18"/>
            <p:cNvCxnSpPr/>
            <p:nvPr/>
          </p:nvCxnSpPr>
          <p:spPr>
            <a:xfrm>
              <a:off x="4076640" y="3909960"/>
              <a:ext cx="20520" cy="745920"/>
            </a:xfrm>
            <a:prstGeom prst="straightConnector1">
              <a:avLst/>
            </a:prstGeom>
            <a:ln w="31680">
              <a:solidFill>
                <a:srgbClr val="FF0000"/>
              </a:solidFill>
              <a:miter/>
              <a:tailEnd type="triangle" w="med" len="med"/>
            </a:ln>
          </p:spPr>
        </p:cxnSp>
        <p:cxnSp>
          <p:nvCxnSpPr>
            <p:cNvPr id="729" name="Line 19"/>
            <p:cNvCxnSpPr/>
            <p:nvPr/>
          </p:nvCxnSpPr>
          <p:spPr>
            <a:xfrm>
              <a:off x="4112640" y="4928760"/>
              <a:ext cx="13680" cy="1002600"/>
            </a:xfrm>
            <a:prstGeom prst="straightConnector1">
              <a:avLst/>
            </a:prstGeom>
            <a:ln w="31680">
              <a:solidFill>
                <a:srgbClr val="000000"/>
              </a:solidFill>
              <a:miter/>
              <a:tailEnd type="triangle" w="med" len="med"/>
            </a:ln>
          </p:spPr>
        </p:cxnSp>
      </p:grpSp>
      <p:grpSp>
        <p:nvGrpSpPr>
          <p:cNvPr id="730" name="Group 20"/>
          <p:cNvGrpSpPr/>
          <p:nvPr/>
        </p:nvGrpSpPr>
        <p:grpSpPr>
          <a:xfrm>
            <a:off x="4704840" y="3879360"/>
            <a:ext cx="4438800" cy="2056680"/>
            <a:chOff x="4704840" y="3879360"/>
            <a:chExt cx="4438800" cy="2056680"/>
          </a:xfrm>
        </p:grpSpPr>
        <p:sp>
          <p:nvSpPr>
            <p:cNvPr id="731" name="CustomShape 21"/>
            <p:cNvSpPr/>
            <p:nvPr/>
          </p:nvSpPr>
          <p:spPr>
            <a:xfrm>
              <a:off x="5076720" y="5114520"/>
              <a:ext cx="4066920" cy="4597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>
              <a:spAutoFit/>
            </a:bodyPr>
            <a:lstStyle/>
            <a:p>
              <a:r>
                <a:rPr lang="en-US" sz="2400" b="1" strike="noStrike" spc="-1">
                  <a:solidFill>
                    <a:srgbClr val="FF0000"/>
                  </a:solidFill>
                  <a:latin typeface="Arial"/>
                  <a:ea typeface="Calibri"/>
                </a:rPr>
                <a:t>ликвидация последствий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cxnSp>
          <p:nvCxnSpPr>
            <p:cNvPr id="732" name="Line 22"/>
            <p:cNvCxnSpPr/>
            <p:nvPr/>
          </p:nvCxnSpPr>
          <p:spPr>
            <a:xfrm>
              <a:off x="4704840" y="3879360"/>
              <a:ext cx="2198520" cy="1308600"/>
            </a:xfrm>
            <a:prstGeom prst="straightConnector1">
              <a:avLst/>
            </a:prstGeom>
            <a:ln w="31680">
              <a:solidFill>
                <a:srgbClr val="FF0000"/>
              </a:solidFill>
              <a:miter/>
              <a:tailEnd type="triangle" w="med" len="med"/>
            </a:ln>
          </p:spPr>
        </p:cxnSp>
        <p:cxnSp>
          <p:nvCxnSpPr>
            <p:cNvPr id="733" name="Line 23"/>
            <p:cNvCxnSpPr/>
            <p:nvPr/>
          </p:nvCxnSpPr>
          <p:spPr>
            <a:xfrm flipH="1">
              <a:off x="5596200" y="5512320"/>
              <a:ext cx="911520" cy="424080"/>
            </a:xfrm>
            <a:prstGeom prst="straightConnector1">
              <a:avLst/>
            </a:prstGeom>
            <a:ln w="31680">
              <a:solidFill>
                <a:srgbClr val="000000"/>
              </a:solidFill>
              <a:miter/>
              <a:tailEnd type="triangle" w="med" len="med"/>
            </a:ln>
          </p:spPr>
        </p:cxnSp>
      </p:grpSp>
      <p:grpSp>
        <p:nvGrpSpPr>
          <p:cNvPr id="734" name="Group 24"/>
          <p:cNvGrpSpPr/>
          <p:nvPr/>
        </p:nvGrpSpPr>
        <p:grpSpPr>
          <a:xfrm>
            <a:off x="339480" y="3875040"/>
            <a:ext cx="6153840" cy="2579400"/>
            <a:chOff x="339480" y="3875040"/>
            <a:chExt cx="6153840" cy="2579400"/>
          </a:xfrm>
        </p:grpSpPr>
        <p:grpSp>
          <p:nvGrpSpPr>
            <p:cNvPr id="735" name="Group 25"/>
            <p:cNvGrpSpPr/>
            <p:nvPr/>
          </p:nvGrpSpPr>
          <p:grpSpPr>
            <a:xfrm>
              <a:off x="339480" y="3875040"/>
              <a:ext cx="3108960" cy="2023560"/>
              <a:chOff x="339480" y="3875040"/>
              <a:chExt cx="3108960" cy="2023560"/>
            </a:xfrm>
          </p:grpSpPr>
          <p:sp>
            <p:nvSpPr>
              <p:cNvPr id="736" name="CustomShape 26"/>
              <p:cNvSpPr/>
              <p:nvPr/>
            </p:nvSpPr>
            <p:spPr>
              <a:xfrm>
                <a:off x="339480" y="3975480"/>
                <a:ext cx="2742480" cy="4597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46800" rIns="90000" bIns="46800">
                <a:spAutoFit/>
              </a:bodyPr>
              <a:lstStyle/>
              <a:p>
                <a:r>
                  <a:rPr lang="en-US" sz="2400" b="1" strike="noStrike" spc="-1">
                    <a:solidFill>
                      <a:srgbClr val="FF0000"/>
                    </a:solidFill>
                    <a:latin typeface="Arial"/>
                    <a:ea typeface="Calibri"/>
                  </a:rPr>
                  <a:t>предупреждение</a:t>
                </a:r>
                <a:endParaRPr lang="en-US" sz="24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cxnSp>
            <p:nvCxnSpPr>
              <p:cNvPr id="737" name="Line 27"/>
              <p:cNvCxnSpPr/>
              <p:nvPr/>
            </p:nvCxnSpPr>
            <p:spPr>
              <a:xfrm flipH="1">
                <a:off x="2986920" y="3875040"/>
                <a:ext cx="461880" cy="273240"/>
              </a:xfrm>
              <a:prstGeom prst="straightConnector1">
                <a:avLst/>
              </a:prstGeom>
              <a:ln w="31680">
                <a:solidFill>
                  <a:srgbClr val="FF0000"/>
                </a:solidFill>
                <a:miter/>
                <a:tailEnd type="triangle" w="med" len="med"/>
              </a:ln>
            </p:spPr>
          </p:cxnSp>
          <p:cxnSp>
            <p:nvCxnSpPr>
              <p:cNvPr id="738" name="Line 28"/>
              <p:cNvCxnSpPr/>
              <p:nvPr/>
            </p:nvCxnSpPr>
            <p:spPr>
              <a:xfrm>
                <a:off x="1551240" y="4491000"/>
                <a:ext cx="1854720" cy="1407960"/>
              </a:xfrm>
              <a:prstGeom prst="straightConnector1">
                <a:avLst/>
              </a:prstGeom>
              <a:ln w="31680">
                <a:solidFill>
                  <a:srgbClr val="000000"/>
                </a:solidFill>
                <a:miter/>
                <a:tailEnd type="triangle" w="med" len="med"/>
              </a:ln>
            </p:spPr>
          </p:cxnSp>
        </p:grpSp>
        <p:sp>
          <p:nvSpPr>
            <p:cNvPr id="739" name="CustomShape 29"/>
            <p:cNvSpPr/>
            <p:nvPr/>
          </p:nvSpPr>
          <p:spPr>
            <a:xfrm>
              <a:off x="1854720" y="5994720"/>
              <a:ext cx="4638600" cy="4597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>
              <a:spAutoFit/>
            </a:bodyPr>
            <a:lstStyle/>
            <a:p>
              <a:r>
                <a:rPr lang="en-US" sz="2400" b="1" strike="noStrike" spc="-1">
                  <a:solidFill>
                    <a:srgbClr val="000000"/>
                  </a:solidFill>
                  <a:latin typeface="Arial"/>
                  <a:ea typeface="Calibri"/>
                </a:rPr>
                <a:t>ТЕРРОРИСТИЧЕСКИХ АКТОВ</a:t>
              </a:r>
              <a:endParaRPr lang="en-US" sz="24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7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100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1000" fill="hold"/>
                                        <p:tgtEl>
                                          <p:spTgt spid="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7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8" dur="100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TextShape 1"/>
          <p:cNvSpPr txBox="1"/>
          <p:nvPr/>
        </p:nvSpPr>
        <p:spPr>
          <a:xfrm>
            <a:off x="34560" y="2060640"/>
            <a:ext cx="9109080" cy="31687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1" strike="noStrike" spc="-1">
                <a:solidFill>
                  <a:srgbClr val="0000FF"/>
                </a:solidFill>
                <a:latin typeface="Arial"/>
              </a:rPr>
              <a:t>Основные задачи, решаемые НАК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1" name="CustomShape 2"/>
          <p:cNvSpPr/>
          <p:nvPr/>
        </p:nvSpPr>
        <p:spPr>
          <a:xfrm>
            <a:off x="0" y="0"/>
            <a:ext cx="9144000" cy="126828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540000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42" name="CustomShape 3"/>
          <p:cNvSpPr/>
          <p:nvPr/>
        </p:nvSpPr>
        <p:spPr>
          <a:xfrm>
            <a:off x="0" y="0"/>
            <a:ext cx="9144000" cy="1268280"/>
          </a:xfrm>
          <a:prstGeom prst="rect">
            <a:avLst/>
          </a:prstGeom>
          <a:solidFill>
            <a:srgbClr val="4F622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/>
            <a:r>
              <a:rPr lang="ru-RU" sz="3600" b="0" strike="noStrike" spc="-1">
                <a:solidFill>
                  <a:srgbClr val="FFFFFF"/>
                </a:solidFill>
                <a:latin typeface="Arial"/>
              </a:rPr>
              <a:t>Учебный вопрос № 2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3" name="CustomShape 4"/>
          <p:cNvSpPr/>
          <p:nvPr/>
        </p:nvSpPr>
        <p:spPr>
          <a:xfrm>
            <a:off x="8358120" y="351000"/>
            <a:ext cx="612720" cy="6127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rmAutofit/>
          </a:bodyPr>
          <a:lstStyle/>
          <a:p>
            <a:pPr algn="ctr"/>
            <a:r>
              <a:rPr lang="ru-RU" sz="1400" b="0" strike="noStrike" spc="-1">
                <a:solidFill>
                  <a:srgbClr val="FFFFFF"/>
                </a:solidFill>
                <a:latin typeface="Arial"/>
              </a:rPr>
              <a:t>7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16325</TotalTime>
  <Words>654</Words>
  <Application>Microsoft Office PowerPoint</Application>
  <PresentationFormat>Экран (4:3)</PresentationFormat>
  <Paragraphs>139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слайдов</vt:lpstr>
      </vt:variant>
      <vt:variant>
        <vt:i4>18</vt:i4>
      </vt:variant>
    </vt:vector>
  </HeadingPairs>
  <TitlesOfParts>
    <vt:vector size="3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subject/>
  <dc:creator>игорь</dc:creator>
  <dc:description/>
  <cp:lastModifiedBy>Пользователь</cp:lastModifiedBy>
  <cp:revision>828</cp:revision>
  <cp:lastPrinted>2013-03-19T09:25:50Z</cp:lastPrinted>
  <dcterms:created xsi:type="dcterms:W3CDTF">2003-12-20T11:11:00Z</dcterms:created>
  <dcterms:modified xsi:type="dcterms:W3CDTF">2020-09-18T06:43:33Z</dcterms:modified>
  <dc:language>en-US</dc:language>
</cp:coreProperties>
</file>