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98E05-BFC4-4F1F-AC66-9DD04B9125DA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BB36AF-7DAE-4722-887F-C90B1083D5A1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8E05-BFC4-4F1F-AC66-9DD04B9125DA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B36AF-7DAE-4722-887F-C90B1083D5A1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8E05-BFC4-4F1F-AC66-9DD04B9125DA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B36AF-7DAE-4722-887F-C90B1083D5A1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8E05-BFC4-4F1F-AC66-9DD04B9125DA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B36AF-7DAE-4722-887F-C90B1083D5A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8E05-BFC4-4F1F-AC66-9DD04B9125DA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B36AF-7DAE-4722-887F-C90B1083D5A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8E05-BFC4-4F1F-AC66-9DD04B9125DA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B36AF-7DAE-4722-887F-C90B1083D5A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8E05-BFC4-4F1F-AC66-9DD04B9125DA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B36AF-7DAE-4722-887F-C90B1083D5A1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8E05-BFC4-4F1F-AC66-9DD04B9125DA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B36AF-7DAE-4722-887F-C90B1083D5A1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8E05-BFC4-4F1F-AC66-9DD04B9125DA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B36AF-7DAE-4722-887F-C90B1083D5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8E05-BFC4-4F1F-AC66-9DD04B9125DA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B36AF-7DAE-4722-887F-C90B1083D5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8E05-BFC4-4F1F-AC66-9DD04B9125DA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B36AF-7DAE-4722-887F-C90B1083D5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0198E05-BFC4-4F1F-AC66-9DD04B9125DA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5BB36AF-7DAE-4722-887F-C90B1083D5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 smtClean="0"/>
              <a:t>Способы иммобилизации и переноски пострадавшего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767862"/>
            <a:ext cx="7128792" cy="1752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ОБЖ, 11 класс,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МБОУ СОШ имени 8 Марта</a:t>
            </a: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rgbClr val="FFC000"/>
                </a:solidFill>
              </a:rPr>
              <a:t>Преподаватель </a:t>
            </a:r>
            <a:r>
              <a:rPr lang="ru-RU" dirty="0" smtClean="0">
                <a:solidFill>
                  <a:srgbClr val="FFC000"/>
                </a:solidFill>
              </a:rPr>
              <a:t>ОБЖ </a:t>
            </a:r>
            <a:r>
              <a:rPr lang="ru-RU" dirty="0" smtClean="0">
                <a:solidFill>
                  <a:srgbClr val="FFC000"/>
                </a:solidFill>
              </a:rPr>
              <a:t>Деев Владимир Семенович</a:t>
            </a:r>
            <a:endParaRPr lang="ru-RU" dirty="0" smtClean="0">
              <a:solidFill>
                <a:srgbClr val="FFC000"/>
              </a:solidFill>
            </a:endParaRPr>
          </a:p>
          <a:p>
            <a:pPr algn="l"/>
            <a:endParaRPr lang="ru-RU" dirty="0" smtClean="0">
              <a:solidFill>
                <a:srgbClr val="FFC00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9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Импровизированные носилки</a:t>
            </a:r>
            <a:endParaRPr lang="ru-RU" sz="4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4248472" cy="20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80928"/>
            <a:ext cx="328954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77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Переноска пострадавшего без носилок</a:t>
            </a:r>
            <a:endParaRPr lang="ru-RU" sz="3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259228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2447924"/>
            <a:ext cx="2822996" cy="314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31032"/>
            <a:ext cx="2730624" cy="29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896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Всем здоровья, удачи и крепких знаний!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1" r="9201"/>
          <a:stretch>
            <a:fillRect/>
          </a:stretch>
        </p:blipFill>
        <p:spPr bwMode="auto">
          <a:xfrm rot="240000">
            <a:off x="5096060" y="528887"/>
            <a:ext cx="3509245" cy="264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20688"/>
            <a:ext cx="2232248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016224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842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rgbClr val="0070C0"/>
                </a:solidFill>
                <a:cs typeface="AngsanaUPC" panose="02020603050405020304" pitchFamily="18" charset="-34"/>
              </a:rPr>
              <a:t>Иммобилиза́ция</a:t>
            </a:r>
            <a:r>
              <a:rPr lang="ru-RU" dirty="0" smtClean="0">
                <a:solidFill>
                  <a:srgbClr val="0070C0"/>
                </a:solidFill>
                <a:cs typeface="AngsanaUPC" panose="02020603050405020304" pitchFamily="18" charset="-34"/>
              </a:rPr>
              <a:t> (лат. </a:t>
            </a:r>
            <a:r>
              <a:rPr lang="ru-RU" dirty="0" err="1" smtClean="0">
                <a:solidFill>
                  <a:srgbClr val="0070C0"/>
                </a:solidFill>
                <a:cs typeface="AngsanaUPC" panose="02020603050405020304" pitchFamily="18" charset="-34"/>
              </a:rPr>
              <a:t>immobilis</a:t>
            </a:r>
            <a:r>
              <a:rPr lang="ru-RU" dirty="0" smtClean="0">
                <a:solidFill>
                  <a:srgbClr val="0070C0"/>
                </a:solidFill>
                <a:cs typeface="AngsanaUPC" panose="02020603050405020304" pitchFamily="18" charset="-34"/>
              </a:rPr>
              <a:t> неподвижный)</a:t>
            </a:r>
          </a:p>
          <a:p>
            <a:r>
              <a:rPr lang="ru-RU" dirty="0" smtClean="0">
                <a:solidFill>
                  <a:srgbClr val="0070C0"/>
                </a:solidFill>
                <a:cs typeface="AngsanaUPC" panose="02020603050405020304" pitchFamily="18" charset="-34"/>
              </a:rPr>
              <a:t>создание неподвижности (покоя) какой-либо части тела при некоторых повреждениях (ушибах, ранах, вывихах и др.) и заболеваниях. Различают транспортную и лечебную И. Транспортная И. осуществляется, как правило, на амбулаторном этапе лечения с помощью специальных средств, стандартных (выпускаемых промышленностью) и импровизированных (из подручных материалов). Лечебная И. требует применения специальных, иногда довольно сложных устройств (например, компрессионно-дистракционных аппаратов). Ее производят как в амбулаторных, так и в стационарных условиях</a:t>
            </a:r>
            <a:endParaRPr lang="ru-RU" dirty="0">
              <a:solidFill>
                <a:srgbClr val="0070C0"/>
              </a:solidFill>
              <a:cs typeface="AngsanaUPC" panose="02020603050405020304" pitchFamily="18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404664"/>
            <a:ext cx="378092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826" y="3212976"/>
            <a:ext cx="2888979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826" y="4956051"/>
            <a:ext cx="28860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905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73856"/>
            <a:ext cx="2448271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67950"/>
            <a:ext cx="223224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73856"/>
            <a:ext cx="208823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52924"/>
            <a:ext cx="1684442" cy="181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831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Иммобилизация при переломе позвоночника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04867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899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dirty="0"/>
              <a:t>методы переноски пострадавшего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Помните: транспортировка сама по себе </a:t>
            </a:r>
            <a:r>
              <a:rPr lang="ru-RU" sz="40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травматична</a:t>
            </a:r>
            <a:endParaRPr lang="ru-RU" sz="4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77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На спине</a:t>
            </a:r>
            <a:r>
              <a:rPr lang="ru-RU" sz="2400" dirty="0" smtClean="0">
                <a:solidFill>
                  <a:srgbClr val="00B050"/>
                </a:solidFill>
              </a:rPr>
              <a:t>	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Сотрясение головного мозга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Травмы передней части головы и лица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Повреждение позвоночника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Шоковое состояние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Травмы органов брюшной полости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Травмы груди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Острые хирургические заболевания (аппендицит, прободная язва, ущемленная грыжа)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При большой кровопотере.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При подозрении на внутреннее кровотечение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4415632"/>
            <a:ext cx="5184577" cy="225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797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41682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На животе</a:t>
            </a:r>
            <a:r>
              <a:rPr lang="ru-RU" sz="2000" dirty="0" smtClean="0">
                <a:solidFill>
                  <a:srgbClr val="00B0F0"/>
                </a:solidFill>
              </a:rPr>
              <a:t>	</a:t>
            </a:r>
          </a:p>
          <a:p>
            <a:r>
              <a:rPr lang="ru-RU" sz="2000" dirty="0" smtClean="0">
                <a:solidFill>
                  <a:srgbClr val="00B0F0"/>
                </a:solidFill>
              </a:rPr>
              <a:t>Кровопотеря</a:t>
            </a:r>
          </a:p>
          <a:p>
            <a:r>
              <a:rPr lang="ru-RU" sz="2000" dirty="0" smtClean="0">
                <a:solidFill>
                  <a:srgbClr val="00B0F0"/>
                </a:solidFill>
              </a:rPr>
              <a:t>Травмы спины</a:t>
            </a:r>
          </a:p>
          <a:p>
            <a:r>
              <a:rPr lang="ru-RU" sz="2000" dirty="0" smtClean="0">
                <a:solidFill>
                  <a:srgbClr val="00B0F0"/>
                </a:solidFill>
              </a:rPr>
              <a:t>Травмы затылочной части головы</a:t>
            </a:r>
          </a:p>
          <a:p>
            <a:r>
              <a:rPr lang="ru-RU" sz="2000" dirty="0" smtClean="0">
                <a:solidFill>
                  <a:srgbClr val="00B0F0"/>
                </a:solidFill>
              </a:rPr>
              <a:t>Травмы спины, ягодиц, тыльной поверхности ног</a:t>
            </a:r>
          </a:p>
          <a:p>
            <a:r>
              <a:rPr lang="ru-RU" sz="2000" dirty="0" smtClean="0">
                <a:solidFill>
                  <a:srgbClr val="00B0F0"/>
                </a:solidFill>
              </a:rPr>
              <a:t>В состоянии комы.</a:t>
            </a:r>
          </a:p>
          <a:p>
            <a:r>
              <a:rPr lang="ru-RU" sz="2000" dirty="0" smtClean="0">
                <a:solidFill>
                  <a:srgbClr val="00B0F0"/>
                </a:solidFill>
              </a:rPr>
              <a:t>При частой рвоте.</a:t>
            </a:r>
          </a:p>
          <a:p>
            <a:r>
              <a:rPr lang="ru-RU" sz="2000" dirty="0" smtClean="0">
                <a:solidFill>
                  <a:srgbClr val="00B0F0"/>
                </a:solidFill>
              </a:rPr>
              <a:t>При подозрении на повреждение спинного мозга, когда в наличии есть только брезентовые носилки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94978"/>
            <a:ext cx="5472608" cy="333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756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6672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50"/>
                </a:solidFill>
              </a:rPr>
              <a:t>Сидя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Травмы шеи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Травмы глаза, груди, дыхательных путей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Травмы верхних конечностей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Ушибы, порезы, ссадины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Травмы плечевого пояса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При проникающих ранениях грудной клетки.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При появлении признаков отека легких.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46772"/>
            <a:ext cx="5328592" cy="273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639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Носилки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5"/>
            <a:ext cx="2476500" cy="202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557463"/>
            <a:ext cx="26193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57463"/>
            <a:ext cx="23241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7111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</TotalTime>
  <Words>151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Способы иммобилизации и переноски пострадавшего</vt:lpstr>
      <vt:lpstr>Презентация PowerPoint</vt:lpstr>
      <vt:lpstr>Презентация PowerPoint</vt:lpstr>
      <vt:lpstr>Иммобилизация при переломе позвоночника</vt:lpstr>
      <vt:lpstr>методы переноски пострадавшего</vt:lpstr>
      <vt:lpstr>Презентация PowerPoint</vt:lpstr>
      <vt:lpstr>Презентация PowerPoint</vt:lpstr>
      <vt:lpstr>Презентация PowerPoint</vt:lpstr>
      <vt:lpstr>Носилки</vt:lpstr>
      <vt:lpstr>Импровизированные носилки</vt:lpstr>
      <vt:lpstr>Переноска пострадавшего без носилок</vt:lpstr>
      <vt:lpstr>Спасибо за внимание!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13</cp:revision>
  <dcterms:created xsi:type="dcterms:W3CDTF">2017-11-24T10:51:16Z</dcterms:created>
  <dcterms:modified xsi:type="dcterms:W3CDTF">2020-11-23T06:58:26Z</dcterms:modified>
</cp:coreProperties>
</file>