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57" r:id="rId6"/>
    <p:sldId id="258" r:id="rId7"/>
    <p:sldId id="259" r:id="rId8"/>
    <p:sldId id="310" r:id="rId9"/>
    <p:sldId id="311" r:id="rId10"/>
    <p:sldId id="312" r:id="rId11"/>
    <p:sldId id="316" r:id="rId12"/>
    <p:sldId id="260" r:id="rId13"/>
    <p:sldId id="313" r:id="rId14"/>
    <p:sldId id="314" r:id="rId15"/>
    <p:sldId id="315" r:id="rId16"/>
    <p:sldId id="261" r:id="rId17"/>
    <p:sldId id="307" r:id="rId18"/>
    <p:sldId id="308" r:id="rId19"/>
    <p:sldId id="309" r:id="rId20"/>
    <p:sldId id="262" r:id="rId21"/>
    <p:sldId id="304" r:id="rId22"/>
    <p:sldId id="305" r:id="rId23"/>
    <p:sldId id="306" r:id="rId24"/>
    <p:sldId id="263" r:id="rId25"/>
    <p:sldId id="264" r:id="rId26"/>
    <p:sldId id="265" r:id="rId27"/>
    <p:sldId id="303" r:id="rId28"/>
    <p:sldId id="266" r:id="rId29"/>
    <p:sldId id="267" r:id="rId30"/>
    <p:sldId id="268" r:id="rId31"/>
    <p:sldId id="269" r:id="rId32"/>
    <p:sldId id="273" r:id="rId33"/>
    <p:sldId id="270" r:id="rId34"/>
    <p:sldId id="271" r:id="rId35"/>
    <p:sldId id="284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72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930-8633-49E6-BDAC-78603B4B489C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E7CE-2D5F-41D9-A52E-0BD3E758D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930-8633-49E6-BDAC-78603B4B489C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E7CE-2D5F-41D9-A52E-0BD3E758D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930-8633-49E6-BDAC-78603B4B489C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E7CE-2D5F-41D9-A52E-0BD3E758D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930-8633-49E6-BDAC-78603B4B489C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E7CE-2D5F-41D9-A52E-0BD3E758D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930-8633-49E6-BDAC-78603B4B489C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E7CE-2D5F-41D9-A52E-0BD3E758D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930-8633-49E6-BDAC-78603B4B489C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E7CE-2D5F-41D9-A52E-0BD3E758D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930-8633-49E6-BDAC-78603B4B489C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E7CE-2D5F-41D9-A52E-0BD3E758D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930-8633-49E6-BDAC-78603B4B489C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E7CE-2D5F-41D9-A52E-0BD3E758D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930-8633-49E6-BDAC-78603B4B489C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E7CE-2D5F-41D9-A52E-0BD3E758D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930-8633-49E6-BDAC-78603B4B489C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E7CE-2D5F-41D9-A52E-0BD3E758D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930-8633-49E6-BDAC-78603B4B489C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E7CE-2D5F-41D9-A52E-0BD3E758D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8930-8633-49E6-BDAC-78603B4B489C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AE7CE-2D5F-41D9-A52E-0BD3E758D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48680"/>
            <a:ext cx="7772400" cy="237626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Последствия извержения вулканов.</a:t>
            </a:r>
            <a:b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Защита населения..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  <p:pic>
        <p:nvPicPr>
          <p:cNvPr id="4" name="Рисунок 3" descr="88ccb628baeab3c0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ергей\Downloads\breathtaking_volcano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538"/>
            <a:ext cx="8712968" cy="62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2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ергей\Downloads\b68c9b26a5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5698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Вулканические грязевые потоки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ru-RU" sz="2400" b="1" dirty="0"/>
              <a:t>При извержении вулканов могут возникнуть </a:t>
            </a:r>
            <a:r>
              <a:rPr lang="ru-RU" sz="2400" b="1" i="1" dirty="0"/>
              <a:t>вулканические </a:t>
            </a:r>
            <a:r>
              <a:rPr lang="ru-RU" sz="2400" b="1" i="1" dirty="0" smtClean="0"/>
              <a:t>грязевые </a:t>
            </a:r>
            <a:r>
              <a:rPr lang="ru-RU" sz="2400" b="1" i="1" dirty="0"/>
              <a:t>потоки, </a:t>
            </a:r>
            <a:r>
              <a:rPr lang="ru-RU" sz="2400" b="1" dirty="0"/>
              <a:t>которые представляют большую опасность для человека и окружающей среды.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4357694"/>
            <a:ext cx="28998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Жерло </a:t>
            </a:r>
            <a:r>
              <a:rPr lang="ru-RU" b="1" dirty="0"/>
              <a:t>грязевого вулкана,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из </a:t>
            </a:r>
            <a:r>
              <a:rPr lang="ru-RU" b="1" dirty="0"/>
              <a:t>которого периодически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извергается </a:t>
            </a:r>
            <a:r>
              <a:rPr lang="ru-RU" b="1" dirty="0"/>
              <a:t>грязь </a:t>
            </a:r>
          </a:p>
          <a:p>
            <a:endParaRPr lang="ru-RU" dirty="0"/>
          </a:p>
        </p:txBody>
      </p:sp>
      <p:pic>
        <p:nvPicPr>
          <p:cNvPr id="8" name="Рисунок 7" descr="2-23-Pover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644008" cy="4297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ергей\Downloads\01200926200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ергей\Downloads\756963000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0928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ергей\Downloads\800px-Home_sunk_by_mud_f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307"/>
            <a:ext cx="8712968" cy="62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Вулканические бомбы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При извержении вулканов твердые вулканические продукты </a:t>
            </a:r>
            <a:r>
              <a:rPr lang="ru-RU" b="1" dirty="0" smtClean="0"/>
              <a:t>выбрасываются </a:t>
            </a:r>
            <a:r>
              <a:rPr lang="ru-RU" b="1" dirty="0"/>
              <a:t>в окружающую среду из жерла вулкана при мощных взрывных извержениях. </a:t>
            </a:r>
            <a:r>
              <a:rPr lang="ru-RU" b="1" dirty="0" smtClean="0"/>
              <a:t>Наиболее распространенными </a:t>
            </a:r>
            <a:r>
              <a:rPr lang="ru-RU" b="1" dirty="0"/>
              <a:t>твердыми </a:t>
            </a:r>
            <a:r>
              <a:rPr lang="ru-RU" b="1" dirty="0" smtClean="0"/>
              <a:t>вулканическими </a:t>
            </a:r>
            <a:r>
              <a:rPr lang="ru-RU" b="1" dirty="0"/>
              <a:t>продуктами являются вулканические бомбы.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Вулканические бомбы </a:t>
            </a:r>
            <a:r>
              <a:rPr lang="ru-RU" b="1" dirty="0"/>
              <a:t>- это обломки породы длиной более 7 см. </a:t>
            </a:r>
          </a:p>
          <a:p>
            <a:endParaRPr lang="ru-RU" dirty="0"/>
          </a:p>
        </p:txBody>
      </p:sp>
      <p:pic>
        <p:nvPicPr>
          <p:cNvPr id="4" name="Рисунок 3" descr="vulkanicheskaya_bom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572000" cy="3960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4500570"/>
            <a:ext cx="27121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Вулканическая крученая </a:t>
            </a:r>
            <a:br>
              <a:rPr lang="ru-RU" b="1" dirty="0" smtClean="0"/>
            </a:br>
            <a:r>
              <a:rPr lang="ru-RU" b="1" dirty="0" smtClean="0"/>
              <a:t>бомба (в разрезе)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ергей\Downloads\VolcanicBomb031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5" y="476672"/>
            <a:ext cx="8672975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ергей\Downloads\volcanic-bomb-craters-of-the-moon-national-monument-ida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143750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ергей\Downloads\kamtravel12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5" y="333875"/>
            <a:ext cx="8784976" cy="626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sz="2400" b="1" dirty="0"/>
              <a:t>Что такое вулкан и каковы причины его извержения?</a:t>
            </a:r>
          </a:p>
          <a:p>
            <a:endParaRPr lang="ru-RU" dirty="0"/>
          </a:p>
        </p:txBody>
      </p:sp>
      <p:pic>
        <p:nvPicPr>
          <p:cNvPr id="1026" name="Picture 2" descr="C:\Users\Сергей\Downloads\Destructive_plate_marg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" y="980728"/>
            <a:ext cx="9144000" cy="586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3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Пепел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Вулканические частицы размером менее 2 мм называются </a:t>
            </a:r>
            <a:r>
              <a:rPr lang="ru-RU" b="1" i="1" dirty="0">
                <a:solidFill>
                  <a:srgbClr val="FF0000"/>
                </a:solidFill>
              </a:rPr>
              <a:t>пеплом</a:t>
            </a:r>
            <a:r>
              <a:rPr lang="ru-RU" b="1" i="1" dirty="0"/>
              <a:t>. </a:t>
            </a:r>
            <a:r>
              <a:rPr lang="ru-RU" b="1" dirty="0"/>
              <a:t>Этот пепел не продукт сгорания. Он похож на скопление пыли. Это осколки </a:t>
            </a:r>
            <a:r>
              <a:rPr lang="ru-RU" b="1" dirty="0" smtClean="0"/>
              <a:t>вулканического </a:t>
            </a:r>
            <a:r>
              <a:rPr lang="ru-RU" b="1" dirty="0"/>
              <a:t>стекла, которые </a:t>
            </a:r>
            <a:r>
              <a:rPr lang="ru-RU" b="1" dirty="0" smtClean="0"/>
              <a:t>представляют </a:t>
            </a:r>
            <a:r>
              <a:rPr lang="ru-RU" b="1" dirty="0"/>
              <a:t>собой мгновенно застывшие </a:t>
            </a:r>
            <a:r>
              <a:rPr lang="ru-RU" b="1" dirty="0" smtClean="0"/>
              <a:t>то</a:t>
            </a:r>
            <a:r>
              <a:rPr lang="ru-RU" b="1" dirty="0"/>
              <a:t>ненькие перегородки расширяющихся газовых пузырьков, </a:t>
            </a:r>
            <a:r>
              <a:rPr lang="ru-RU" b="1" dirty="0" smtClean="0"/>
              <a:t>выделившихся </a:t>
            </a:r>
            <a:r>
              <a:rPr lang="ru-RU" b="1" dirty="0"/>
              <a:t>из магмы при взрывном извержении. Будучи выброшенными вверх, они потом упадут на землю в виде стекловатого пепла.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4214818"/>
            <a:ext cx="1847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1026" name="Picture 2" descr="C:\Users\Сергей\Downloads\s_v02_RTR3AO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" y="1412776"/>
            <a:ext cx="477983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ергей\Downloads\1341299947_001_12533_volcano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5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ергей\Downloads\1341299947_006_29337_volcano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900"/>
            <a:ext cx="864096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ергей\Downloads\1341299947_012_26627_volcano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900"/>
            <a:ext cx="864096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7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История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340768"/>
            <a:ext cx="4043362" cy="5517232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/>
              <a:t>В истории извержений известны мощные пеплопады. Вспомним картину выдающегося русского живописца Карла Брюллова «</a:t>
            </a:r>
            <a:r>
              <a:rPr lang="ru-RU" sz="4200" b="1" dirty="0" smtClean="0"/>
              <a:t>Последний </a:t>
            </a:r>
            <a:r>
              <a:rPr lang="ru-RU" sz="4200" b="1" dirty="0"/>
              <a:t>день Помпеи». 24 августа 79 </a:t>
            </a:r>
            <a:r>
              <a:rPr lang="ru-RU" sz="2900" b="1" dirty="0"/>
              <a:t>Г</a:t>
            </a:r>
            <a:r>
              <a:rPr lang="ru-RU" sz="4200" b="1" dirty="0"/>
              <a:t>. неожиданно произошло извержение вулкана </a:t>
            </a:r>
            <a:r>
              <a:rPr lang="ru-RU" sz="4200" b="1" dirty="0" smtClean="0"/>
              <a:t>Везувий. </a:t>
            </a:r>
            <a:r>
              <a:rPr lang="ru-RU" sz="4200" b="1" dirty="0"/>
              <a:t>На картине Брюллова изображены люди, покидающие Помпеи и старающиеся укрыться от </a:t>
            </a:r>
            <a:r>
              <a:rPr lang="ru-RU" sz="4200" b="1" dirty="0" smtClean="0"/>
              <a:t>пеплопада </a:t>
            </a:r>
            <a:r>
              <a:rPr lang="ru-RU" sz="4200" b="1" dirty="0"/>
              <a:t>и камнепада. Эти явления и стали гибельными для города. </a:t>
            </a:r>
          </a:p>
          <a:p>
            <a:r>
              <a:rPr lang="ru-RU" sz="4200" b="1" dirty="0"/>
              <a:t>Пеплопад над Везувием усиливался постепенно, и город был погребен под 4-метровым слоем вулканического песка и пепла. </a:t>
            </a:r>
          </a:p>
          <a:p>
            <a:endParaRPr lang="ru-RU" dirty="0"/>
          </a:p>
        </p:txBody>
      </p:sp>
      <p:pic>
        <p:nvPicPr>
          <p:cNvPr id="5" name="Picture 3" descr="4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860032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История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8888" y="1600200"/>
            <a:ext cx="3931584" cy="4853136"/>
          </a:xfrm>
        </p:spPr>
        <p:txBody>
          <a:bodyPr>
            <a:normAutofit/>
          </a:bodyPr>
          <a:lstStyle/>
          <a:p>
            <a:r>
              <a:rPr lang="ru-RU" sz="2000" b="1" dirty="0"/>
              <a:t>Мощное извержение вулкана </a:t>
            </a:r>
            <a:r>
              <a:rPr lang="ru-RU" sz="2000" b="1" dirty="0" smtClean="0"/>
              <a:t>Ключевская </a:t>
            </a:r>
            <a:r>
              <a:rPr lang="ru-RU" sz="2000" b="1" dirty="0"/>
              <a:t>Сопка на Камчатке в сентябре 1994 г. подняло массы пепла на высоту 10-20 км, что затруднило полеты самолетов в тех районах. </a:t>
            </a:r>
          </a:p>
          <a:p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Знаменитая </a:t>
            </a:r>
            <a:r>
              <a:rPr lang="ru-RU" sz="2000" b="1" dirty="0"/>
              <a:t>Ключевская Сопка </a:t>
            </a:r>
            <a:r>
              <a:rPr lang="ru-RU" sz="2000" b="1" dirty="0" smtClean="0"/>
              <a:t>(</a:t>
            </a:r>
            <a:r>
              <a:rPr lang="ru-RU" sz="2000" b="1" dirty="0"/>
              <a:t>Камчатка).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Новый </a:t>
            </a:r>
            <a:r>
              <a:rPr lang="ru-RU" sz="2000" b="1" dirty="0"/>
              <a:t>всплеск активности </a:t>
            </a:r>
            <a:r>
              <a:rPr lang="ru-RU" sz="2000" b="1" dirty="0" smtClean="0"/>
              <a:t>вулкана </a:t>
            </a:r>
            <a:r>
              <a:rPr lang="ru-RU" sz="2000" b="1" dirty="0"/>
              <a:t>был зарегистрирован </a:t>
            </a:r>
            <a:r>
              <a:rPr lang="ru-RU" sz="2000" b="1" dirty="0" smtClean="0"/>
              <a:t>в </a:t>
            </a:r>
            <a:r>
              <a:rPr lang="ru-RU" sz="2000" b="1" dirty="0"/>
              <a:t>октябре 2003 г. </a:t>
            </a:r>
          </a:p>
          <a:p>
            <a:endParaRPr lang="ru-RU" sz="2000" dirty="0"/>
          </a:p>
        </p:txBody>
      </p:sp>
      <p:pic>
        <p:nvPicPr>
          <p:cNvPr id="8" name="Picture 2" descr="Вулкан Эйяфьятлайокудль (Eyjafjallajokul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076056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Палящая туча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При извержении вулканов из скопления раскаленного пепла и газов может образоваться </a:t>
            </a:r>
            <a:r>
              <a:rPr lang="ru-RU" sz="2000" b="1" i="1" dirty="0" smtClean="0">
                <a:solidFill>
                  <a:srgbClr val="FF0000"/>
                </a:solidFill>
              </a:rPr>
              <a:t>палящая туча</a:t>
            </a:r>
            <a:r>
              <a:rPr lang="ru-RU" sz="2000" b="1" i="1" dirty="0" smtClean="0"/>
              <a:t>, </a:t>
            </a:r>
            <a:r>
              <a:rPr lang="ru-RU" sz="2000" b="1" dirty="0" smtClean="0"/>
              <a:t>представляющая смертельную угрозу для людей и окружающей среды. </a:t>
            </a:r>
          </a:p>
          <a:p>
            <a:endParaRPr lang="ru-RU" sz="2000" dirty="0"/>
          </a:p>
        </p:txBody>
      </p:sp>
      <p:pic>
        <p:nvPicPr>
          <p:cNvPr id="6" name="Picture 2" descr="Вулкан Эйяфьятлайокудль (Eyjafjallajokul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860032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ownloads\slide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Вулкан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Мон-Пеле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Пример тому - извержение вулкана </a:t>
            </a:r>
            <a:r>
              <a:rPr lang="ru-RU" sz="2000" b="1" dirty="0" err="1" smtClean="0"/>
              <a:t>Мон-Пеле</a:t>
            </a:r>
            <a:r>
              <a:rPr lang="ru-RU" sz="2000" b="1" dirty="0" smtClean="0"/>
              <a:t> на острове Мартиника (Малые Антильские острова), которое произошло в мае 1902 г. В 7 ч 50 мин утра колоссальной силы взрывы потрясли вулкан, и мощные пепловые облака взметнулись на высоту более 10 км. Одновременно с этими взрывами, следовавшими непрерывно один за другим, из кратера вырвалась черная туча, сверкавшая багровыми сполохами. Со скоростью более 150 км/ч она устремилась вниз по склону вулкана на город Сен-Пьер, находившийся в 10 км от вулкана </a:t>
            </a:r>
            <a:r>
              <a:rPr lang="ru-RU" sz="2000" b="1" dirty="0" err="1" smtClean="0"/>
              <a:t>Мон-Пеле</a:t>
            </a:r>
            <a:r>
              <a:rPr lang="ru-RU" sz="2000" b="1" dirty="0" smtClean="0"/>
              <a:t>. Эта тяжелая раскаленная туча толкала перед собой плотный сгусток горячего воздуха, который превратился в порыв ураганного ветра и налетел на город через несколько секунд после начала извержения вулкана. А еще через 10 с туча накрыла город. Через несколько минут 30 тыс. жителей города Сен-Пьер были мертвы. Палящая туча вулкана </a:t>
            </a:r>
            <a:r>
              <a:rPr lang="ru-RU" sz="2000" b="1" dirty="0" err="1" smtClean="0"/>
              <a:t>Мон-Пеле</a:t>
            </a:r>
            <a:r>
              <a:rPr lang="ru-RU" sz="2000" b="1" dirty="0" smtClean="0"/>
              <a:t> в мгновение ока стерла с лица Земли город Сен-Пьер.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Газы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196752"/>
            <a:ext cx="4535364" cy="54006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Газы являются непременным спутником вулканических процессов и выделяются не только во время бурных извержений, но и в периоды ослабления вулканической деятельности. Через трещины в кратерах или на склонах вулканов спокойно или бурно, холодные или нагретые до температуры 1000 </a:t>
            </a:r>
            <a:r>
              <a:rPr lang="ru-RU" sz="2000" b="1" baseline="30000" dirty="0" smtClean="0"/>
              <a:t>о</a:t>
            </a:r>
            <a:r>
              <a:rPr lang="ru-RU" sz="2400" b="1" dirty="0" smtClean="0"/>
              <a:t>с</a:t>
            </a:r>
            <a:r>
              <a:rPr lang="ru-RU" sz="2000" b="1" dirty="0" smtClean="0"/>
              <a:t> газы вырываются наружу. </a:t>
            </a:r>
          </a:p>
          <a:p>
            <a:r>
              <a:rPr lang="ru-RU" sz="2000" b="1" dirty="0" smtClean="0"/>
              <a:t>В составе </a:t>
            </a:r>
            <a:r>
              <a:rPr lang="ru-RU" sz="2000" b="1" i="1" dirty="0" smtClean="0"/>
              <a:t>вулканических газов </a:t>
            </a:r>
            <a:r>
              <a:rPr lang="ru-RU" sz="2000" b="1" dirty="0" smtClean="0"/>
              <a:t>преобладает водяной пар (95-98%). </a:t>
            </a:r>
          </a:p>
          <a:p>
            <a:r>
              <a:rPr lang="ru-RU" sz="2000" b="1" dirty="0" smtClean="0"/>
              <a:t>Второе место после водяного пара занимает двуокись углерода, далее следуют газы, содержащие серу, хлористый водород и другие газы. </a:t>
            </a:r>
          </a:p>
          <a:p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0631" y="5445224"/>
            <a:ext cx="3775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Места выхода вулканических газов </a:t>
            </a:r>
            <a:br>
              <a:rPr lang="ru-RU" b="1" dirty="0" smtClean="0"/>
            </a:br>
            <a:r>
              <a:rPr lang="ru-RU" b="1" dirty="0" smtClean="0"/>
              <a:t>на поверхность Земли называют </a:t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фумаролами.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0_20219_53d73d7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4499991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Что представляет собой извержение вулкана?</a:t>
            </a:r>
            <a:endParaRPr lang="ru-RU" sz="2800" b="1" dirty="0"/>
          </a:p>
        </p:txBody>
      </p:sp>
      <p:pic>
        <p:nvPicPr>
          <p:cNvPr id="4" name="Picture 3" descr="H:\Documents and Settings\Школа\Мои документы\фото вулканов\Копия Изображение0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6711"/>
            <a:ext cx="5142973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Documents and Settings\Школа\Мои документы\фото вулканов\Изображение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85192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:\Documents and Settings\Школа\Мои документы\фото вулканов\Копия (2) Изображение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14297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9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Газы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Нередко фумаролы выделяют холодный газ с температурой около 100 </a:t>
            </a:r>
            <a:r>
              <a:rPr lang="ru-RU" b="1" baseline="30000" dirty="0" smtClean="0"/>
              <a:t>о</a:t>
            </a:r>
            <a:r>
              <a:rPr lang="ru-RU" b="1" dirty="0" smtClean="0"/>
              <a:t>С и ниже. Такие выделения называют </a:t>
            </a:r>
            <a:r>
              <a:rPr lang="ru-RU" b="1" i="1" dirty="0" err="1" smtClean="0">
                <a:solidFill>
                  <a:srgbClr val="FF0000"/>
                </a:solidFill>
              </a:rPr>
              <a:t>мофетами</a:t>
            </a:r>
            <a:r>
              <a:rPr lang="ru-RU" b="1" i="1" dirty="0" smtClean="0"/>
              <a:t> </a:t>
            </a:r>
            <a:r>
              <a:rPr lang="ru-RU" b="1" dirty="0" smtClean="0"/>
              <a:t>(от латинского слова «испарение»). Для их состава характерны углекислый газ, который, скапливаясь в низинах, представляет смертельную опасность для всего живого. Так, в Исландии в 1948 г. при извержении вулкана Гекла углекислый газ накопился в ложбине у подножия вулкана. Находившиеся там овцы погибли. </a:t>
            </a:r>
          </a:p>
          <a:p>
            <a:endParaRPr lang="ru-RU" dirty="0"/>
          </a:p>
        </p:txBody>
      </p:sp>
      <p:pic>
        <p:nvPicPr>
          <p:cNvPr id="4" name="Рисунок 3" descr="vulk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716017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Катастрофическое извержение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2c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857364"/>
            <a:ext cx="7005235" cy="464347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5" y="1556792"/>
            <a:ext cx="8467055" cy="509489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Извержение вулкана Безымянный</a:t>
            </a:r>
            <a:r>
              <a:rPr lang="ru-RU" sz="2000" b="1" dirty="0" smtClean="0"/>
              <a:t>, расположенного южнее вулканов Ключевская Сопка и Камень на Камчатке. Он считался потухшим, однако 22 сентября 1955 г. неожиданно начал извергаться. При извержении газово-пепловые облака достигли высоты 5-8 км. З1марта 1956 г. гигантской силы взрыв снес вершину вулкана, образовался кратер до 2 км в диаметре. Взрыв произошел под углом 450 к горизонту и был направлен к востоку. Взрыв был такой силы, что в 25-30 км от вулкана уничтожил все деревья. Гигантское облако пепла и газов поднялось на высоту 40 км. Скорость расширения облака составляла 500 км/ч. В 10-15 км от вулкана толщина слоя пепла достигла 50 см. После взрыва из кратера ринулись потоки раскаленных обломков породы, мгновенно растопившие снег. Образовались мощные грязевые потоки шириной до 6 км, все сметавшие на своем почти 100-километровом пути, вплоть до реки Камчатки. Отмечено, что такое катастрофическое извержение очень характерно для вулканов, «молчавших» многие сотни и даже тысячи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Предвестники </a:t>
            </a:r>
            <a:r>
              <a:rPr lang="ru-RU" b="1" dirty="0">
                <a:solidFill>
                  <a:srgbClr val="FF0000"/>
                </a:solidFill>
              </a:rPr>
              <a:t>извержения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Предвестниками извержения являются вулканические землетрясения, которые связаны с пульсацией магмы, продвигающейся вверх по подводящему каналу. Специальные приборы регистрируют изменения наклона земной поверхности вблизи вулканов. Перед извержением меняются местное магнитное поле и состав вулканических газов, выделяющихся из фумарол. 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786298"/>
            <a:ext cx="8229600" cy="2071702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6" name="Picture 2" descr="Влияние вулканических выбросов на организ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264"/>
            <a:ext cx="914400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Система защиты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71612"/>
            <a:ext cx="4114800" cy="455455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Организуется надежная система оповещения органов управления промышленных предприятий и населения об угрозе извержения вулкана. </a:t>
            </a:r>
          </a:p>
          <a:p>
            <a:r>
              <a:rPr lang="ru-RU" sz="2000" b="1" dirty="0" smtClean="0"/>
              <a:t>у подножия вулканов запрещается строительство предприятий, жилых зданий, автомобильных и железных дорог. Вблизи вулканов запрещается производство взрывных работ. </a:t>
            </a:r>
          </a:p>
          <a:p>
            <a:endParaRPr lang="ru-RU" sz="2000" dirty="0"/>
          </a:p>
        </p:txBody>
      </p:sp>
      <p:pic>
        <p:nvPicPr>
          <p:cNvPr id="4" name="Рисунок 3" descr="vulk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49"/>
            <a:ext cx="4644008" cy="5214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FF0000"/>
                </a:solidFill>
              </a:rPr>
              <a:t>Что делать в случае извержения вулкана</a:t>
            </a:r>
            <a:r>
              <a:rPr lang="ru-RU" altLang="ru-RU" sz="3200" b="1" dirty="0"/>
              <a:t/>
            </a:r>
            <a:br>
              <a:rPr lang="ru-RU" altLang="ru-RU" sz="3200" b="1" dirty="0"/>
            </a:br>
            <a:endParaRPr lang="ru-RU" sz="3200" dirty="0"/>
          </a:p>
        </p:txBody>
      </p:sp>
      <p:pic>
        <p:nvPicPr>
          <p:cNvPr id="4" name="Picture 2" descr="7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4000" b="1" i="1" dirty="0"/>
              <a:t>Закрепление:</a:t>
            </a:r>
          </a:p>
          <a:p>
            <a:pPr marL="0" indent="0">
              <a:buNone/>
            </a:pPr>
            <a:r>
              <a:rPr lang="ru-RU" altLang="ru-RU" b="1" dirty="0" smtClean="0"/>
              <a:t>1</a:t>
            </a:r>
            <a:r>
              <a:rPr lang="ru-RU" altLang="ru-RU" b="1" dirty="0"/>
              <a:t>. Самую большую опасность при извержении вулкана представ­ляют: </a:t>
            </a:r>
          </a:p>
          <a:p>
            <a:pPr marL="0" indent="0">
              <a:buNone/>
            </a:pPr>
            <a:r>
              <a:rPr lang="ru-RU" altLang="ru-RU" dirty="0"/>
              <a:t>а) раскаленные лавовые потоки;</a:t>
            </a:r>
            <a:r>
              <a:rPr lang="en-US" altLang="ru-RU" dirty="0"/>
              <a:t>                  </a:t>
            </a:r>
            <a:r>
              <a:rPr lang="ru-RU" altLang="ru-RU" dirty="0" smtClean="0"/>
              <a:t>    </a:t>
            </a:r>
            <a:r>
              <a:rPr lang="en-US" altLang="ru-RU" dirty="0" smtClean="0"/>
              <a:t> </a:t>
            </a:r>
            <a:r>
              <a:rPr lang="ru-RU" altLang="ru-RU" dirty="0"/>
              <a:t>б) палящие лавины;</a:t>
            </a:r>
          </a:p>
          <a:p>
            <a:pPr marL="0" indent="0">
              <a:buNone/>
            </a:pPr>
            <a:r>
              <a:rPr lang="ru-RU" altLang="ru-RU" dirty="0"/>
              <a:t>в) тучи пепла и газов ("палящая туча");</a:t>
            </a:r>
            <a:r>
              <a:rPr lang="en-US" altLang="ru-RU" dirty="0"/>
              <a:t>        </a:t>
            </a:r>
            <a:r>
              <a:rPr lang="ru-RU" altLang="ru-RU" dirty="0" smtClean="0"/>
              <a:t>   </a:t>
            </a:r>
            <a:r>
              <a:rPr lang="en-US" altLang="ru-RU" dirty="0" smtClean="0"/>
              <a:t> </a:t>
            </a:r>
            <a:r>
              <a:rPr lang="ru-RU" altLang="ru-RU" dirty="0"/>
              <a:t>г) взрывная волна и разброс обломков;</a:t>
            </a:r>
          </a:p>
          <a:p>
            <a:pPr marL="0" indent="0">
              <a:buNone/>
            </a:pPr>
            <a:r>
              <a:rPr lang="ru-RU" altLang="ru-RU" dirty="0"/>
              <a:t>д)</a:t>
            </a:r>
            <a:r>
              <a:rPr lang="en-US" altLang="ru-RU" dirty="0"/>
              <a:t> </a:t>
            </a:r>
            <a:r>
              <a:rPr lang="ru-RU" altLang="ru-RU" dirty="0"/>
              <a:t>водяные и грязекаменные потоки;</a:t>
            </a:r>
            <a:r>
              <a:rPr lang="en-US" altLang="ru-RU" dirty="0"/>
              <a:t>            </a:t>
            </a:r>
            <a:r>
              <a:rPr lang="ru-RU" altLang="ru-RU" dirty="0" smtClean="0"/>
              <a:t>  е</a:t>
            </a:r>
            <a:r>
              <a:rPr lang="ru-RU" altLang="ru-RU" dirty="0"/>
              <a:t>)</a:t>
            </a:r>
            <a:r>
              <a:rPr lang="en-US" altLang="ru-RU" dirty="0"/>
              <a:t> </a:t>
            </a:r>
            <a:r>
              <a:rPr lang="ru-RU" altLang="ru-RU" dirty="0"/>
              <a:t>резкие колебания температуры.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3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i="1" dirty="0"/>
              <a:t> </a:t>
            </a:r>
            <a:r>
              <a:rPr lang="ru-RU" altLang="ru-RU" b="1" dirty="0"/>
              <a:t>1. Самую большую опасность при извержении вулкана представ­ляют: </a:t>
            </a:r>
          </a:p>
          <a:p>
            <a:pPr marL="0" indent="0">
              <a:buNone/>
            </a:pPr>
            <a:r>
              <a:rPr lang="ru-RU" altLang="ru-RU" dirty="0"/>
              <a:t>а) раскаленные лавовые потоки;</a:t>
            </a:r>
            <a:r>
              <a:rPr lang="en-US" altLang="ru-RU" dirty="0"/>
              <a:t>                   </a:t>
            </a:r>
            <a:r>
              <a:rPr lang="ru-RU" altLang="ru-RU" dirty="0" smtClean="0"/>
              <a:t>    б</a:t>
            </a:r>
            <a:r>
              <a:rPr lang="ru-RU" altLang="ru-RU" dirty="0"/>
              <a:t>) палящие лавины;</a:t>
            </a:r>
          </a:p>
          <a:p>
            <a:pPr marL="0" indent="0">
              <a:buNone/>
            </a:pPr>
            <a:r>
              <a:rPr lang="ru-RU" altLang="ru-RU" b="1" dirty="0">
                <a:solidFill>
                  <a:srgbClr val="FF3300"/>
                </a:solidFill>
              </a:rPr>
              <a:t>в) тучи пепла и газов ("палящая туча");</a:t>
            </a:r>
            <a:r>
              <a:rPr lang="en-US" altLang="ru-RU" b="1" dirty="0"/>
              <a:t>         </a:t>
            </a:r>
            <a:r>
              <a:rPr lang="ru-RU" altLang="ru-RU" b="1" dirty="0" smtClean="0"/>
              <a:t>   </a:t>
            </a:r>
            <a:r>
              <a:rPr lang="ru-RU" altLang="ru-RU" dirty="0" smtClean="0"/>
              <a:t>г</a:t>
            </a:r>
            <a:r>
              <a:rPr lang="ru-RU" altLang="ru-RU" dirty="0"/>
              <a:t>) взрывная волна и разброс обломков;</a:t>
            </a:r>
          </a:p>
          <a:p>
            <a:pPr marL="0" indent="0">
              <a:buNone/>
            </a:pPr>
            <a:r>
              <a:rPr lang="ru-RU" altLang="ru-RU" dirty="0"/>
              <a:t>д)</a:t>
            </a:r>
            <a:r>
              <a:rPr lang="en-US" altLang="ru-RU" dirty="0"/>
              <a:t> </a:t>
            </a:r>
            <a:r>
              <a:rPr lang="ru-RU" altLang="ru-RU" dirty="0"/>
              <a:t>водяные и грязекаменные потоки;</a:t>
            </a:r>
            <a:r>
              <a:rPr lang="en-US" altLang="ru-RU" dirty="0"/>
              <a:t>            </a:t>
            </a:r>
            <a:r>
              <a:rPr lang="ru-RU" altLang="ru-RU" dirty="0" smtClean="0"/>
              <a:t>  е</a:t>
            </a:r>
            <a:r>
              <a:rPr lang="ru-RU" altLang="ru-RU" dirty="0"/>
              <a:t>)</a:t>
            </a:r>
            <a:r>
              <a:rPr lang="en-US" altLang="ru-RU" dirty="0"/>
              <a:t> </a:t>
            </a:r>
            <a:r>
              <a:rPr lang="ru-RU" altLang="ru-RU" dirty="0"/>
              <a:t>резкие колебания температуры.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4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/>
              <a:t>2."Палящая туча" - это:</a:t>
            </a:r>
          </a:p>
          <a:p>
            <a:pPr marL="0" indent="0">
              <a:buNone/>
            </a:pPr>
            <a:r>
              <a:rPr lang="ru-RU" altLang="ru-RU" dirty="0"/>
              <a:t>а)</a:t>
            </a:r>
            <a:r>
              <a:rPr lang="en-US" altLang="ru-RU" dirty="0"/>
              <a:t> </a:t>
            </a:r>
            <a:r>
              <a:rPr lang="ru-RU" altLang="ru-RU" dirty="0"/>
              <a:t>тучи пепла, поднимающиеся на большую высоту;</a:t>
            </a:r>
          </a:p>
          <a:p>
            <a:pPr marL="0" indent="0">
              <a:buNone/>
            </a:pPr>
            <a:r>
              <a:rPr lang="ru-RU" altLang="ru-RU" dirty="0"/>
              <a:t>б)</a:t>
            </a:r>
            <a:r>
              <a:rPr lang="en-US" altLang="ru-RU" dirty="0"/>
              <a:t> </a:t>
            </a:r>
            <a:r>
              <a:rPr lang="ru-RU" altLang="ru-RU" dirty="0"/>
              <a:t>тучи раскаленного газа под большим давлением, исходящие из жерла вулкана;</a:t>
            </a:r>
          </a:p>
          <a:p>
            <a:pPr marL="0" indent="0">
              <a:buNone/>
            </a:pPr>
            <a:r>
              <a:rPr lang="ru-RU" altLang="ru-RU" dirty="0"/>
              <a:t>в) тучи раскаленного газа и пепла, удерживающиеся у самой поверхности земли; </a:t>
            </a:r>
          </a:p>
          <a:p>
            <a:pPr marL="0" indent="0">
              <a:buNone/>
            </a:pPr>
            <a:r>
              <a:rPr lang="ru-RU" altLang="ru-RU" dirty="0"/>
              <a:t>г) тучи раскаленного газа и пепла, поднимающихся на высоту до 75 км.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Какие бывают вулканы?</a:t>
            </a:r>
            <a:endParaRPr lang="ru-RU" sz="2800" b="1" dirty="0"/>
          </a:p>
        </p:txBody>
      </p:sp>
      <p:pic>
        <p:nvPicPr>
          <p:cNvPr id="4" name="Picture 6" descr="H:\Documents and Settings\Школа\Мои документы\фото вулканов\default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35597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:\Documents and Settings\Школа\Мои документы\фото вулканов\Изображе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1052736"/>
            <a:ext cx="464400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/>
              <a:t>2."Палящая туча" - это:</a:t>
            </a:r>
          </a:p>
          <a:p>
            <a:pPr marL="0" indent="0">
              <a:buNone/>
            </a:pPr>
            <a:r>
              <a:rPr lang="ru-RU" altLang="ru-RU" dirty="0"/>
              <a:t>а)</a:t>
            </a:r>
            <a:r>
              <a:rPr lang="en-US" altLang="ru-RU" dirty="0"/>
              <a:t> </a:t>
            </a:r>
            <a:r>
              <a:rPr lang="ru-RU" altLang="ru-RU" dirty="0"/>
              <a:t>тучи пепла, поднимающиеся на большую высоту;</a:t>
            </a:r>
          </a:p>
          <a:p>
            <a:pPr marL="0" indent="0">
              <a:buNone/>
            </a:pPr>
            <a:r>
              <a:rPr lang="ru-RU" altLang="ru-RU" dirty="0"/>
              <a:t>б)</a:t>
            </a:r>
            <a:r>
              <a:rPr lang="en-US" altLang="ru-RU" dirty="0"/>
              <a:t> </a:t>
            </a:r>
            <a:r>
              <a:rPr lang="ru-RU" altLang="ru-RU" dirty="0"/>
              <a:t>тучи раскаленного газа под большим давлением, исходящие из жерла вулкана;</a:t>
            </a:r>
          </a:p>
          <a:p>
            <a:pPr marL="0" indent="0">
              <a:buNone/>
            </a:pPr>
            <a:r>
              <a:rPr lang="ru-RU" altLang="ru-RU" b="1" dirty="0">
                <a:solidFill>
                  <a:srgbClr val="FF3300"/>
                </a:solidFill>
              </a:rPr>
              <a:t>в) тучи раскаленного газа и пепла, удерживающиеся у самой поверхности земли;</a:t>
            </a:r>
            <a:r>
              <a:rPr lang="ru-RU" altLang="ru-RU" b="1" dirty="0"/>
              <a:t> </a:t>
            </a:r>
          </a:p>
          <a:p>
            <a:pPr marL="0" indent="0">
              <a:buNone/>
            </a:pPr>
            <a:r>
              <a:rPr lang="ru-RU" altLang="ru-RU" dirty="0"/>
              <a:t>г) тучи раскаленного газа и пепла, поднимающихся на высоту до 75 км.</a:t>
            </a:r>
          </a:p>
        </p:txBody>
      </p:sp>
    </p:spTree>
    <p:extLst>
      <p:ext uri="{BB962C8B-B14F-4D97-AF65-F5344CB8AC3E}">
        <p14:creationId xmlns:p14="http://schemas.microsoft.com/office/powerpoint/2010/main" val="41319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/>
              <a:t>3.Основным способом спасения людей при извержении вулканов является:</a:t>
            </a:r>
          </a:p>
          <a:p>
            <a:pPr marL="0" indent="0">
              <a:buNone/>
            </a:pPr>
            <a:r>
              <a:rPr lang="ru-RU" altLang="ru-RU" dirty="0"/>
              <a:t>а)</a:t>
            </a:r>
            <a:r>
              <a:rPr lang="en-US" altLang="ru-RU" dirty="0"/>
              <a:t> </a:t>
            </a:r>
            <a:r>
              <a:rPr lang="ru-RU" altLang="ru-RU" dirty="0"/>
              <a:t>укрытие в специально оборудованных убежищах;</a:t>
            </a:r>
          </a:p>
          <a:p>
            <a:pPr marL="0" indent="0">
              <a:buNone/>
            </a:pPr>
            <a:r>
              <a:rPr lang="ru-RU" altLang="ru-RU" dirty="0"/>
              <a:t>б)</a:t>
            </a:r>
            <a:r>
              <a:rPr lang="en-US" altLang="ru-RU" dirty="0"/>
              <a:t> </a:t>
            </a:r>
            <a:r>
              <a:rPr lang="ru-RU" altLang="ru-RU" dirty="0"/>
              <a:t>эвакуация;</a:t>
            </a:r>
          </a:p>
          <a:p>
            <a:pPr marL="0" indent="0">
              <a:buNone/>
            </a:pPr>
            <a:r>
              <a:rPr lang="ru-RU" altLang="ru-RU" dirty="0"/>
              <a:t>в)</a:t>
            </a:r>
            <a:r>
              <a:rPr lang="en-US" altLang="ru-RU" dirty="0"/>
              <a:t> </a:t>
            </a:r>
            <a:r>
              <a:rPr lang="ru-RU" altLang="ru-RU" dirty="0"/>
              <a:t>использование средств индивидуальной защиты органов дыхания и кожи.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6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/>
              <a:t>3.Основным способом спасения людей при извержении вулканов является:</a:t>
            </a:r>
          </a:p>
          <a:p>
            <a:pPr marL="0" indent="0">
              <a:buNone/>
            </a:pPr>
            <a:r>
              <a:rPr lang="ru-RU" altLang="ru-RU" dirty="0"/>
              <a:t>а)</a:t>
            </a:r>
            <a:r>
              <a:rPr lang="en-US" altLang="ru-RU" dirty="0"/>
              <a:t> </a:t>
            </a:r>
            <a:r>
              <a:rPr lang="ru-RU" altLang="ru-RU" dirty="0"/>
              <a:t>укрытие в специально оборудованных убежищах;</a:t>
            </a:r>
          </a:p>
          <a:p>
            <a:pPr marL="0" indent="0">
              <a:buNone/>
            </a:pPr>
            <a:r>
              <a:rPr lang="ru-RU" altLang="ru-RU" b="1" dirty="0">
                <a:solidFill>
                  <a:srgbClr val="FF3300"/>
                </a:solidFill>
              </a:rPr>
              <a:t>б)</a:t>
            </a:r>
            <a:r>
              <a:rPr lang="en-US" altLang="ru-RU" b="1" dirty="0">
                <a:solidFill>
                  <a:srgbClr val="FF3300"/>
                </a:solidFill>
              </a:rPr>
              <a:t> </a:t>
            </a:r>
            <a:r>
              <a:rPr lang="ru-RU" altLang="ru-RU" b="1" dirty="0">
                <a:solidFill>
                  <a:srgbClr val="FF3300"/>
                </a:solidFill>
              </a:rPr>
              <a:t>эвакуация;</a:t>
            </a:r>
          </a:p>
          <a:p>
            <a:pPr marL="0" indent="0">
              <a:buNone/>
            </a:pPr>
            <a:r>
              <a:rPr lang="ru-RU" altLang="ru-RU" dirty="0"/>
              <a:t>в)</a:t>
            </a:r>
            <a:r>
              <a:rPr lang="en-US" altLang="ru-RU" dirty="0"/>
              <a:t> </a:t>
            </a:r>
            <a:r>
              <a:rPr lang="ru-RU" altLang="ru-RU" dirty="0"/>
              <a:t>использование средств индивидуальной защиты органов дыхания и кожи.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7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Ребусы к уроку по теме 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«извержение вулкана»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магм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85715" cy="353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3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МАГМА</a:t>
            </a:r>
            <a:endParaRPr lang="ru-RU" b="1" dirty="0"/>
          </a:p>
        </p:txBody>
      </p:sp>
      <p:pic>
        <p:nvPicPr>
          <p:cNvPr id="7" name="Рисунок 3" descr="магм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42" y="2096514"/>
            <a:ext cx="6485715" cy="353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2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жерл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52381" cy="32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0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ЖЕРЛО</a:t>
            </a:r>
            <a:endParaRPr lang="ru-RU" b="1" dirty="0"/>
          </a:p>
        </p:txBody>
      </p:sp>
      <p:pic>
        <p:nvPicPr>
          <p:cNvPr id="4" name="Рисунок 1" descr="жерл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752381" cy="32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1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крате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409524" cy="33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5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КРАТЕР</a:t>
            </a:r>
            <a:endParaRPr lang="ru-RU" b="1" dirty="0"/>
          </a:p>
        </p:txBody>
      </p:sp>
      <p:pic>
        <p:nvPicPr>
          <p:cNvPr id="4" name="Рисунок 1" descr="крате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409524" cy="33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2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Опасные явления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268760"/>
            <a:ext cx="41148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/>
              <a:t>Наиболее опасными явлениями для человека и окружающей среды при извержении вулканов являются образующиеся при этом </a:t>
            </a:r>
            <a:r>
              <a:rPr lang="ru-RU" sz="2000" b="1" i="1" dirty="0"/>
              <a:t>продукты извержений вулканов. </a:t>
            </a:r>
            <a:r>
              <a:rPr lang="ru-RU" sz="2000" b="1" dirty="0"/>
              <a:t>Они бывают жидкими, твердыми и </a:t>
            </a:r>
            <a:r>
              <a:rPr lang="ru-RU" sz="2000" b="1" dirty="0" smtClean="0"/>
              <a:t>газообразными</a:t>
            </a:r>
            <a:r>
              <a:rPr lang="ru-RU" sz="2000" b="1" dirty="0"/>
              <a:t>. В соответствии с этим вулканы могут извергать: </a:t>
            </a:r>
          </a:p>
          <a:p>
            <a:r>
              <a:rPr lang="ru-RU" sz="2000" b="1" dirty="0"/>
              <a:t>лавовые потоки; </a:t>
            </a:r>
          </a:p>
          <a:p>
            <a:r>
              <a:rPr lang="ru-RU" sz="2000" b="1" dirty="0"/>
              <a:t>вулканические грязевые потоки; </a:t>
            </a:r>
            <a:endParaRPr lang="ru-RU" sz="2000" b="1" dirty="0" smtClean="0"/>
          </a:p>
          <a:p>
            <a:r>
              <a:rPr lang="ru-RU" sz="2000" b="1" dirty="0" smtClean="0"/>
              <a:t>твердые </a:t>
            </a:r>
            <a:r>
              <a:rPr lang="ru-RU" sz="2000" b="1" dirty="0"/>
              <a:t>вулканические продукты; </a:t>
            </a:r>
            <a:endParaRPr lang="ru-RU" sz="2000" b="1" dirty="0" smtClean="0"/>
          </a:p>
          <a:p>
            <a:r>
              <a:rPr lang="ru-RU" sz="2000" b="1" dirty="0" smtClean="0"/>
              <a:t>палящую </a:t>
            </a:r>
            <a:r>
              <a:rPr lang="ru-RU" sz="2000" b="1" dirty="0"/>
              <a:t>вулканическую тучу; </a:t>
            </a:r>
            <a:endParaRPr lang="ru-RU" sz="2000" b="1" dirty="0" smtClean="0"/>
          </a:p>
          <a:p>
            <a:r>
              <a:rPr lang="ru-RU" sz="2000" b="1" dirty="0" smtClean="0"/>
              <a:t>вулканические </a:t>
            </a:r>
            <a:r>
              <a:rPr lang="ru-RU" sz="2000" b="1" dirty="0"/>
              <a:t>газы.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2050" name="Picture 2" descr="C:\Users\Сергей\Downloads\erhebe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427984" cy="543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вулка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19" y="2310800"/>
            <a:ext cx="6904762" cy="310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4" y="2708920"/>
            <a:ext cx="2041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4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ВУЛКАН</a:t>
            </a:r>
            <a:endParaRPr lang="ru-RU" b="1" dirty="0"/>
          </a:p>
        </p:txBody>
      </p:sp>
      <p:pic>
        <p:nvPicPr>
          <p:cNvPr id="4" name="Рисунок 1" descr="вулка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19" y="2310800"/>
            <a:ext cx="6904762" cy="310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19"/>
            <a:ext cx="2041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3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гейзе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42" y="2206038"/>
            <a:ext cx="7085715" cy="33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ГЕЙЗЕР</a:t>
            </a:r>
            <a:endParaRPr lang="ru-RU" b="1" dirty="0"/>
          </a:p>
        </p:txBody>
      </p:sp>
      <p:pic>
        <p:nvPicPr>
          <p:cNvPr id="4" name="Рисунок 1" descr="гейзе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42" y="2206038"/>
            <a:ext cx="7085715" cy="33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6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газ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00" y="2096514"/>
            <a:ext cx="6800000" cy="353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ГАЗ</a:t>
            </a:r>
            <a:endParaRPr lang="ru-RU" b="1" dirty="0"/>
          </a:p>
        </p:txBody>
      </p:sp>
      <p:pic>
        <p:nvPicPr>
          <p:cNvPr id="4" name="Рисунок 1" descr="газ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00" y="2096514"/>
            <a:ext cx="6800000" cy="353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9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ла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95" y="1915562"/>
            <a:ext cx="4723810" cy="38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2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ЛАВА</a:t>
            </a:r>
            <a:endParaRPr lang="ru-RU" b="1" dirty="0"/>
          </a:p>
        </p:txBody>
      </p:sp>
      <p:pic>
        <p:nvPicPr>
          <p:cNvPr id="4" name="Рисунок 1" descr="ла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95" y="1915562"/>
            <a:ext cx="4723810" cy="38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7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 descr="оповещ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542858" cy="42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ОПОВЕЩЕНИЕ</a:t>
            </a:r>
            <a:endParaRPr lang="ru-RU" b="1" dirty="0"/>
          </a:p>
        </p:txBody>
      </p:sp>
      <p:pic>
        <p:nvPicPr>
          <p:cNvPr id="4" name="Рисунок 1" descr="оповещ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42858" cy="42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4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Лава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340768"/>
            <a:ext cx="4357718" cy="5184576"/>
          </a:xfrm>
        </p:spPr>
        <p:txBody>
          <a:bodyPr>
            <a:noAutofit/>
          </a:bodyPr>
          <a:lstStyle/>
          <a:p>
            <a:r>
              <a:rPr lang="ru-RU" sz="2400" b="1" dirty="0"/>
              <a:t>Жидкие вулканические продукты - это прежде всего сама </a:t>
            </a:r>
            <a:r>
              <a:rPr lang="ru-RU" sz="2400" b="1" dirty="0" smtClean="0"/>
              <a:t>магма</a:t>
            </a:r>
            <a:r>
              <a:rPr lang="ru-RU" sz="2400" b="1" dirty="0"/>
              <a:t>, изливающаяся в виде лавы. (Лава - это изливающаяся при </a:t>
            </a:r>
            <a:r>
              <a:rPr lang="ru-RU" sz="2400" b="1" dirty="0" smtClean="0"/>
              <a:t>извержении </a:t>
            </a:r>
            <a:r>
              <a:rPr lang="ru-RU" sz="2400" b="1" dirty="0"/>
              <a:t>вулкана магма, которая потеряла часть содержащихся в ней г</a:t>
            </a:r>
            <a:r>
              <a:rPr lang="ru-RU" sz="2400" b="1" dirty="0" smtClean="0"/>
              <a:t>азов </a:t>
            </a:r>
            <a:r>
              <a:rPr lang="ru-RU" sz="2400" b="1" dirty="0"/>
              <a:t>и водяных паров.) </a:t>
            </a:r>
          </a:p>
          <a:p>
            <a:r>
              <a:rPr lang="ru-RU" sz="2400" b="1" dirty="0"/>
              <a:t>Форма, размеры, особенности лавовых потоков зависят от </a:t>
            </a:r>
            <a:r>
              <a:rPr lang="ru-RU" sz="2400" b="1" dirty="0" err="1" smtClean="0"/>
              <a:t>характepa</a:t>
            </a:r>
            <a:r>
              <a:rPr lang="ru-RU" sz="2400" b="1" dirty="0" smtClean="0"/>
              <a:t> </a:t>
            </a:r>
            <a:r>
              <a:rPr lang="ru-RU" sz="2400" b="1" dirty="0"/>
              <a:t>магмы. </a:t>
            </a:r>
          </a:p>
          <a:p>
            <a:endParaRPr lang="ru-RU" sz="2400" dirty="0"/>
          </a:p>
        </p:txBody>
      </p:sp>
      <p:pic>
        <p:nvPicPr>
          <p:cNvPr id="4" name="Рисунок 3" descr="89120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644008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эвакуа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5" y="1986991"/>
            <a:ext cx="7723810" cy="37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2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ЭВАКУАЦИЯ</a:t>
            </a:r>
            <a:endParaRPr lang="ru-RU" b="1" dirty="0"/>
          </a:p>
        </p:txBody>
      </p:sp>
      <p:pic>
        <p:nvPicPr>
          <p:cNvPr id="4" name="Рисунок 1" descr="эвакуа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5" y="1986991"/>
            <a:ext cx="7723810" cy="37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4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Базальтовые лавы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285860"/>
            <a:ext cx="4114800" cy="5312056"/>
          </a:xfrm>
        </p:spPr>
        <p:txBody>
          <a:bodyPr>
            <a:noAutofit/>
          </a:bodyPr>
          <a:lstStyle/>
          <a:p>
            <a:r>
              <a:rPr lang="ru-RU" sz="2400" b="1" dirty="0"/>
              <a:t>Шире всего распространены </a:t>
            </a:r>
            <a:r>
              <a:rPr lang="ru-RU" sz="2400" b="1" i="1" dirty="0"/>
              <a:t>потоки базальтовых лав. </a:t>
            </a:r>
            <a:r>
              <a:rPr lang="ru-RU" sz="2400" b="1" dirty="0" smtClean="0"/>
              <a:t>Первоначально </a:t>
            </a:r>
            <a:r>
              <a:rPr lang="ru-RU" sz="2400" b="1" dirty="0"/>
              <a:t>нагретые до 1000-1200 </a:t>
            </a:r>
            <a:r>
              <a:rPr lang="ru-RU" sz="2400" b="1" baseline="30000" dirty="0" smtClean="0"/>
              <a:t>о</a:t>
            </a:r>
            <a:r>
              <a:rPr lang="ru-RU" sz="2400" b="1" dirty="0" smtClean="0"/>
              <a:t>С, </a:t>
            </a:r>
            <a:r>
              <a:rPr lang="ru-RU" sz="2400" b="1" dirty="0"/>
              <a:t>базальтовые лавы сохраняют </a:t>
            </a:r>
            <a:r>
              <a:rPr lang="ru-RU" sz="2400" b="1" dirty="0" err="1" smtClean="0"/>
              <a:t>текучeсть</a:t>
            </a:r>
            <a:r>
              <a:rPr lang="ru-RU" sz="2400" b="1" dirty="0" smtClean="0"/>
              <a:t>, </a:t>
            </a:r>
            <a:r>
              <a:rPr lang="ru-RU" sz="2400" b="1" dirty="0"/>
              <a:t>остывая до температуры 700 </a:t>
            </a:r>
            <a:r>
              <a:rPr lang="ru-RU" sz="2400" b="1" baseline="30000" dirty="0" smtClean="0"/>
              <a:t>о</a:t>
            </a:r>
            <a:r>
              <a:rPr lang="ru-RU" sz="2400" b="1" dirty="0" smtClean="0"/>
              <a:t>С</a:t>
            </a:r>
            <a:r>
              <a:rPr lang="ru-RU" sz="2400" b="1" dirty="0"/>
              <a:t>. Скорость движения </a:t>
            </a:r>
            <a:r>
              <a:rPr lang="ru-RU" sz="2400" b="1" dirty="0" smtClean="0"/>
              <a:t>базальтовых </a:t>
            </a:r>
            <a:r>
              <a:rPr lang="ru-RU" sz="2400" b="1" dirty="0"/>
              <a:t>лав составляет до </a:t>
            </a:r>
            <a:r>
              <a:rPr lang="ru-RU" sz="2400" b="1" dirty="0" smtClean="0"/>
              <a:t>40-50</a:t>
            </a:r>
            <a:r>
              <a:rPr lang="ru-RU" sz="2400" b="1" dirty="0"/>
              <a:t>км/ч. Выходя на ровное место, они </a:t>
            </a:r>
            <a:r>
              <a:rPr lang="ru-RU" sz="2400" b="1" dirty="0" smtClean="0"/>
              <a:t>растекаются </a:t>
            </a:r>
            <a:r>
              <a:rPr lang="ru-RU" sz="2400" b="1" dirty="0"/>
              <a:t>на обширные </a:t>
            </a:r>
            <a:r>
              <a:rPr lang="ru-RU" sz="2400" b="1" dirty="0" smtClean="0"/>
              <a:t>площади  </a:t>
            </a:r>
            <a:endParaRPr lang="ru-RU" sz="2400" b="1" dirty="0"/>
          </a:p>
        </p:txBody>
      </p:sp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4644008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ергей\Downloads\hawaii-lave-and-volcanoes-025-1111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5" y="332657"/>
            <a:ext cx="878137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5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ергей\Downloads\udivitelnye-lavovye-izverzheniya-20-foto_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1294</Words>
  <Application>Microsoft Office PowerPoint</Application>
  <PresentationFormat>Экран (4:3)</PresentationFormat>
  <Paragraphs>92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5" baseType="lpstr">
      <vt:lpstr>Arial</vt:lpstr>
      <vt:lpstr>Calibri</vt:lpstr>
      <vt:lpstr>Impact</vt:lpstr>
      <vt:lpstr>Тема Office</vt:lpstr>
      <vt:lpstr>Последствия извержения вулканов. Защита населения..</vt:lpstr>
      <vt:lpstr>Презентация PowerPoint</vt:lpstr>
      <vt:lpstr>Что представляет собой извержение вулкана?</vt:lpstr>
      <vt:lpstr>Какие бывают вулканы?</vt:lpstr>
      <vt:lpstr>Опасные явления</vt:lpstr>
      <vt:lpstr>Лава</vt:lpstr>
      <vt:lpstr>Базальтовые лавы</vt:lpstr>
      <vt:lpstr>Презентация PowerPoint</vt:lpstr>
      <vt:lpstr>Презентация PowerPoint</vt:lpstr>
      <vt:lpstr>Презентация PowerPoint</vt:lpstr>
      <vt:lpstr>Презентация PowerPoint</vt:lpstr>
      <vt:lpstr>Вулканические грязевые потоки</vt:lpstr>
      <vt:lpstr>Презентация PowerPoint</vt:lpstr>
      <vt:lpstr>Презентация PowerPoint</vt:lpstr>
      <vt:lpstr>Презентация PowerPoint</vt:lpstr>
      <vt:lpstr>Вулканические бомбы</vt:lpstr>
      <vt:lpstr>Презентация PowerPoint</vt:lpstr>
      <vt:lpstr>Презентация PowerPoint</vt:lpstr>
      <vt:lpstr>Презентация PowerPoint</vt:lpstr>
      <vt:lpstr>Пепел</vt:lpstr>
      <vt:lpstr>Презентация PowerPoint</vt:lpstr>
      <vt:lpstr>Презентация PowerPoint</vt:lpstr>
      <vt:lpstr>Презентация PowerPoint</vt:lpstr>
      <vt:lpstr>История</vt:lpstr>
      <vt:lpstr>История</vt:lpstr>
      <vt:lpstr>Палящая туча</vt:lpstr>
      <vt:lpstr>Презентация PowerPoint</vt:lpstr>
      <vt:lpstr>Вулкан Мон-Пеле</vt:lpstr>
      <vt:lpstr>Газы</vt:lpstr>
      <vt:lpstr>Газы</vt:lpstr>
      <vt:lpstr>Катастрофическое извержение</vt:lpstr>
      <vt:lpstr>Предвестники извержения</vt:lpstr>
      <vt:lpstr>Презентация PowerPoint</vt:lpstr>
      <vt:lpstr>Система защиты</vt:lpstr>
      <vt:lpstr>Презентация PowerPoint</vt:lpstr>
      <vt:lpstr>Что делать в случае извержения вулкана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МАГМА</vt:lpstr>
      <vt:lpstr>Презентация PowerPoint</vt:lpstr>
      <vt:lpstr>ЖЕРЛО</vt:lpstr>
      <vt:lpstr>Презентация PowerPoint</vt:lpstr>
      <vt:lpstr>КРАТЕР</vt:lpstr>
      <vt:lpstr>Презентация PowerPoint</vt:lpstr>
      <vt:lpstr>ВУЛКАН</vt:lpstr>
      <vt:lpstr>Презентация PowerPoint</vt:lpstr>
      <vt:lpstr>ГЕЙЗЕР</vt:lpstr>
      <vt:lpstr>Презентация PowerPoint</vt:lpstr>
      <vt:lpstr>ГАЗ</vt:lpstr>
      <vt:lpstr>Презентация PowerPoint</vt:lpstr>
      <vt:lpstr>ЛАВА</vt:lpstr>
      <vt:lpstr>Презентация PowerPoint</vt:lpstr>
      <vt:lpstr>ОПОВЕЩЕНИЕ</vt:lpstr>
      <vt:lpstr>Презентация PowerPoint</vt:lpstr>
      <vt:lpstr>ЭВАКУАЦИЯ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2018-02-11T17:34:10Z</dcterms:created>
  <dcterms:modified xsi:type="dcterms:W3CDTF">2018-02-11T17:34:36Z</dcterms:modified>
</cp:coreProperties>
</file>