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r>
              <a:rPr lang="ru-RU" sz="1200" b="0" strike="noStrike" spc="-1">
                <a:solidFill>
                  <a:srgbClr val="898989"/>
                </a:solidFill>
                <a:latin typeface="Arial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r"/>
            <a:fld id="{4C787297-4FF2-4836-BF3B-A294F8D7DFCF}" type="slidenum">
              <a:rPr lang="ru-RU" sz="1200" b="0" strike="noStrike" spc="-1">
                <a:solidFill>
                  <a:srgbClr val="898989"/>
                </a:solidFill>
                <a:latin typeface="Arial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422280" y="908720"/>
            <a:ext cx="8229600" cy="4896544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4000" b="0" strike="noStrike" spc="-1" dirty="0">
                <a:solidFill>
                  <a:srgbClr val="000000"/>
                </a:solidFill>
                <a:latin typeface="Calibri"/>
              </a:rPr>
              <a:t>Основные угрозы национальным интересам и безопасности России. Формирование современного уровня культуры населения в области безопасности жизнедеятельности</a:t>
            </a:r>
            <a:r>
              <a:rPr dirty="0"/>
              <a:t/>
            </a:r>
            <a:br>
              <a:rPr dirty="0"/>
            </a:br>
            <a:endParaRPr lang="en-US" sz="4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Shape 1"/>
          <p:cNvSpPr txBox="1"/>
          <p:nvPr/>
        </p:nvSpPr>
        <p:spPr>
          <a:xfrm>
            <a:off x="457200" y="475920"/>
            <a:ext cx="8229600" cy="9414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3600" b="0" strike="noStrike" spc="-1">
                <a:solidFill>
                  <a:srgbClr val="000000"/>
                </a:solidFill>
                <a:latin typeface="Calibri"/>
              </a:rPr>
              <a:t>Основные угрозы национальным интересам и безопасности России.</a:t>
            </a:r>
            <a:r>
              <a:t/>
            </a:r>
            <a:br/>
            <a:endParaRPr lang="en-US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CustomShape 2"/>
          <p:cNvSpPr/>
          <p:nvPr/>
        </p:nvSpPr>
        <p:spPr>
          <a:xfrm>
            <a:off x="395280" y="1557360"/>
            <a:ext cx="8497800" cy="3933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800" b="1" strike="noStrike" spc="-1">
                <a:solidFill>
                  <a:srgbClr val="FF0000"/>
                </a:solidFill>
                <a:latin typeface="Calibri"/>
                <a:ea typeface="Times New Roman"/>
              </a:rPr>
              <a:t>Трансграничные угрозы проявляются в следующем: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ведение враждебных по отношению к Российской Федерации информационных действий;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деятельность наркобизнеса, создающая угрозу проникновения наркотиков на территорию России или использования ее территории для транзита наркотиков в другие страны;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деятельность международных террористических организаций.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1"/>
          <p:cNvSpPr txBox="1"/>
          <p:nvPr/>
        </p:nvSpPr>
        <p:spPr>
          <a:xfrm>
            <a:off x="457200" y="907560"/>
            <a:ext cx="8229600" cy="7923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Формирование современного уровня культуры населения в области безопасности жизнедеятельности.</a:t>
            </a:r>
            <a:r>
              <a:t/>
            </a:r>
            <a:br/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CustomShape 2"/>
          <p:cNvSpPr/>
          <p:nvPr/>
        </p:nvSpPr>
        <p:spPr>
          <a:xfrm>
            <a:off x="1116000" y="2060640"/>
            <a:ext cx="6985080" cy="4359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FF0000"/>
                </a:solidFill>
                <a:latin typeface="Calibri"/>
              </a:rPr>
              <a:t>Общую культуру человека </a:t>
            </a: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в области безопасности жизнедеятельности можно характеризовать как его умения и навыки </a:t>
            </a:r>
            <a:r>
              <a:rPr lang="ru-RU" sz="2800" b="0" strike="noStrike" spc="-1">
                <a:solidFill>
                  <a:srgbClr val="FF0000"/>
                </a:solidFill>
                <a:latin typeface="Calibri"/>
              </a:rPr>
              <a:t>своевременно и адекватно среагировать </a:t>
            </a: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на различные опасные и чрезвычайные ситуации природного, техногенного и социального характера, </a:t>
            </a:r>
            <a:r>
              <a:rPr lang="ru-RU" sz="2800" b="0" strike="noStrike" spc="-1">
                <a:solidFill>
                  <a:srgbClr val="FF0000"/>
                </a:solidFill>
                <a:latin typeface="Calibri"/>
              </a:rPr>
              <a:t>найти</a:t>
            </a: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 наиболее </a:t>
            </a:r>
            <a:r>
              <a:rPr lang="ru-RU" sz="2800" b="0" strike="noStrike" spc="-1">
                <a:solidFill>
                  <a:srgbClr val="FF0000"/>
                </a:solidFill>
                <a:latin typeface="Calibri"/>
              </a:rPr>
              <a:t>безопасный выход </a:t>
            </a: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из сложившейся ситуации, </a:t>
            </a:r>
            <a:r>
              <a:rPr lang="ru-RU" sz="2800" b="0" strike="noStrike" spc="-1">
                <a:solidFill>
                  <a:srgbClr val="FF0000"/>
                </a:solidFill>
                <a:latin typeface="Calibri"/>
              </a:rPr>
              <a:t>снизить фактор риска </a:t>
            </a: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лично для себя и для окружающих.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Shape 1"/>
          <p:cNvSpPr txBox="1"/>
          <p:nvPr/>
        </p:nvSpPr>
        <p:spPr>
          <a:xfrm>
            <a:off x="457200" y="404640"/>
            <a:ext cx="8229600" cy="10130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Формирование современного уровня культуры населения в области безопасности жизнедеятельности.</a:t>
            </a: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CustomShape 2"/>
          <p:cNvSpPr/>
          <p:nvPr/>
        </p:nvSpPr>
        <p:spPr>
          <a:xfrm>
            <a:off x="539640" y="2060640"/>
            <a:ext cx="8064720" cy="5213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FF0000"/>
                </a:solidFill>
                <a:latin typeface="Calibri"/>
              </a:rPr>
              <a:t>Общая культура в области безопасности жизнедеятельности предполагает, что человек: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● знает и соблюдает нормы здорового образа жизни;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● владеет здоровьесберегающими технологиями;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● ответственно относится к сохранению окружающей среды;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● хорошо знает основные законы и нормативно-правовые акты и осознанно выполняет их требования в повседневной жизни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Shape 1"/>
          <p:cNvSpPr txBox="1"/>
          <p:nvPr/>
        </p:nvSpPr>
        <p:spPr>
          <a:xfrm>
            <a:off x="457200" y="404640"/>
            <a:ext cx="8229600" cy="10130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Формирование современного уровня культуры населения в области безопасности жизнедеятельности.</a:t>
            </a: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CustomShape 2"/>
          <p:cNvSpPr/>
          <p:nvPr/>
        </p:nvSpPr>
        <p:spPr>
          <a:xfrm>
            <a:off x="468360" y="2060640"/>
            <a:ext cx="8207280" cy="4786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Каждый человек в целях обеспечения личной, общественной и государственной безопасности должен владеть рядом </a:t>
            </a:r>
            <a:r>
              <a:rPr lang="ru-RU" sz="2800" b="0" strike="noStrike" spc="-1">
                <a:solidFill>
                  <a:srgbClr val="FF0000"/>
                </a:solidFill>
                <a:latin typeface="Calibri"/>
              </a:rPr>
              <a:t>личностных качеств </a:t>
            </a: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и постоянно их совершенствовать: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● быть любознательным и учиться предвидеть опасные ситуации;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● уметь объективно оценивать свои возможности, мысленно проигрывать варианты своего поведения, стремиться находить самый безопасный выход;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● развивать в себе ответственность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4000" b="0" strike="noStrike" spc="-1">
                <a:solidFill>
                  <a:srgbClr val="000000"/>
                </a:solidFill>
                <a:latin typeface="Calibri"/>
              </a:rPr>
              <a:t>Вопросы и задания: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CustomShape 2"/>
          <p:cNvSpPr/>
          <p:nvPr/>
        </p:nvSpPr>
        <p:spPr>
          <a:xfrm>
            <a:off x="755640" y="1557360"/>
            <a:ext cx="7848720" cy="4786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1. </a:t>
            </a: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Почему необходимо постоянно повышать уровень подготовки населения страны в области безопасности жизнедеятельности?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2. В каком нормативном документе Российской Федерации изложены основные направления по обеспечению национальной безопасности России?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3. Какие личностные качества, убеждения и привычки человека способствуют формированию у него современного уровня культуры безопасности жизнедеятельности?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4000" b="0" strike="noStrike" spc="-1">
                <a:solidFill>
                  <a:srgbClr val="000000"/>
                </a:solidFill>
                <a:latin typeface="Calibri"/>
              </a:rPr>
              <a:t>Домашнее задание:</a:t>
            </a:r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CustomShape 2"/>
          <p:cNvSpPr/>
          <p:nvPr/>
        </p:nvSpPr>
        <p:spPr>
          <a:xfrm>
            <a:off x="684360" y="1413000"/>
            <a:ext cx="8208720" cy="533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Подготовиться к самостоятельной работе: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 Страны и организации в современном мире, с которыми Россия успешно сотрудничает. 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Национальные интересы России в современном мире.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Основные угрозы национальным интересам и безопасности России.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Формирование современного уровня культуры населения в области безопасности жизнедеятельности.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Учебные вопросы: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CustomShape 2"/>
          <p:cNvSpPr/>
          <p:nvPr/>
        </p:nvSpPr>
        <p:spPr>
          <a:xfrm>
            <a:off x="826920" y="2205000"/>
            <a:ext cx="6840720" cy="2775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marL="342720" indent="-34272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Основные угрозы национальным интересам и безопасности России.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Формирование современного уровня культуры населения в области безопасности жизнедеятельности.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>
              <a:lnSpc>
                <a:spcPct val="100000"/>
              </a:lnSpc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457200" y="691920"/>
            <a:ext cx="8229600" cy="7254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4000" b="0" strike="noStrike" spc="-1">
                <a:solidFill>
                  <a:srgbClr val="000000"/>
                </a:solidFill>
                <a:latin typeface="Calibri"/>
              </a:rPr>
              <a:t>Основные угрозы национальным интересам и безопасности России.</a:t>
            </a:r>
            <a:r>
              <a:t/>
            </a:r>
            <a:br/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CustomShape 2"/>
          <p:cNvSpPr/>
          <p:nvPr/>
        </p:nvSpPr>
        <p:spPr>
          <a:xfrm>
            <a:off x="1187280" y="1700280"/>
            <a:ext cx="7129800" cy="3933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Концептуальные положения в области обеспечения национальной безопасности базируются на фундаментальной взаимосвязи и взаимозависимости </a:t>
            </a:r>
            <a:r>
              <a:rPr lang="ru-RU" sz="2800" b="0" strike="noStrike" spc="-1">
                <a:solidFill>
                  <a:srgbClr val="FF0000"/>
                </a:solidFill>
                <a:latin typeface="Calibri"/>
              </a:rPr>
              <a:t>Стратегии национальной безопасности Российской Федерации до 2020 года </a:t>
            </a: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и </a:t>
            </a:r>
            <a:r>
              <a:rPr lang="ru-RU" sz="2800" b="0" strike="noStrike" spc="-1">
                <a:solidFill>
                  <a:srgbClr val="FF0000"/>
                </a:solidFill>
                <a:latin typeface="Calibri"/>
              </a:rPr>
              <a:t>Концепции долгосрочного социально-экономического развития Российской Федерации на период до 2020 года.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457200" y="620640"/>
            <a:ext cx="8229600" cy="7970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4000" b="0" strike="noStrike" spc="-1">
                <a:solidFill>
                  <a:srgbClr val="000000"/>
                </a:solidFill>
                <a:latin typeface="Calibri"/>
              </a:rPr>
              <a:t>Основные угрозы национальным интересам и безопасности России.</a:t>
            </a:r>
            <a:r>
              <a:t/>
            </a:r>
            <a:br/>
            <a:endParaRPr lang="en-US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CustomShape 2"/>
          <p:cNvSpPr/>
          <p:nvPr/>
        </p:nvSpPr>
        <p:spPr>
          <a:xfrm>
            <a:off x="1042920" y="1714320"/>
            <a:ext cx="6985080" cy="3080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Сегодня существует </a:t>
            </a:r>
            <a:r>
              <a:rPr lang="ru-RU" sz="2800" b="0" strike="noStrike" spc="-1">
                <a:solidFill>
                  <a:srgbClr val="FF0000"/>
                </a:solidFill>
                <a:latin typeface="Calibri"/>
                <a:ea typeface="Times New Roman"/>
              </a:rPr>
              <a:t>три типа </a:t>
            </a:r>
            <a:r>
              <a:rPr lang="ru-RU" sz="2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угроз национальной безопасности Российской Федерации: 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FF0000"/>
                </a:solidFill>
                <a:latin typeface="Calibri"/>
                <a:ea typeface="Times New Roman"/>
              </a:rPr>
              <a:t>внешние, 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FF0000"/>
                </a:solidFill>
                <a:latin typeface="Calibri"/>
                <a:ea typeface="Times New Roman"/>
              </a:rPr>
              <a:t>внутренние 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FF0000"/>
                </a:solidFill>
                <a:latin typeface="Calibri"/>
                <a:ea typeface="Times New Roman"/>
              </a:rPr>
              <a:t>и трансграничные</a:t>
            </a:r>
            <a:r>
              <a:rPr lang="ru-RU" sz="2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457200" y="692280"/>
            <a:ext cx="8229600" cy="10080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3600" b="0" strike="noStrike" spc="-1">
                <a:solidFill>
                  <a:srgbClr val="000000"/>
                </a:solidFill>
                <a:latin typeface="Calibri"/>
              </a:rPr>
              <a:t>Основные угрозы национальным интересам и безопасности России.</a:t>
            </a:r>
            <a:r>
              <a:t/>
            </a:r>
            <a:br/>
            <a:endParaRPr lang="en-US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CustomShape 2"/>
          <p:cNvSpPr/>
          <p:nvPr/>
        </p:nvSpPr>
        <p:spPr>
          <a:xfrm rot="10800000" flipV="1">
            <a:off x="8748360" y="5703480"/>
            <a:ext cx="8209080" cy="3933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800" b="1" strike="noStrike" spc="-1">
                <a:solidFill>
                  <a:srgbClr val="FF0000"/>
                </a:solidFill>
                <a:latin typeface="Calibri"/>
                <a:ea typeface="Times New Roman"/>
              </a:rPr>
              <a:t>К внешним угрозам следует отнести: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развертывание группировок вооруженных сил и средств вблизи границ Российской Федерации и ее союзников;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территориальные претензии к Российской Федерации, угрозы отторжения от Российской Федерации отдельных территорий;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вмешательство во внутренние дела Российской Федерации со стороны иностранных государств;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457200" y="549360"/>
            <a:ext cx="8229600" cy="10792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3600" b="0" strike="noStrike" spc="-1">
                <a:solidFill>
                  <a:srgbClr val="000000"/>
                </a:solidFill>
                <a:latin typeface="Calibri"/>
              </a:rPr>
              <a:t>Основные угрозы национальным интересам и безопасности России.</a:t>
            </a:r>
            <a:r>
              <a:t/>
            </a:r>
            <a:br/>
            <a:endParaRPr lang="en-US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CustomShape 2"/>
          <p:cNvSpPr/>
          <p:nvPr/>
        </p:nvSpPr>
        <p:spPr>
          <a:xfrm>
            <a:off x="468360" y="1557360"/>
            <a:ext cx="8424720" cy="4848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1" strike="noStrike" spc="-1">
                <a:solidFill>
                  <a:srgbClr val="FF0000"/>
                </a:solidFill>
                <a:latin typeface="Calibri"/>
                <a:ea typeface="Times New Roman"/>
              </a:rPr>
              <a:t>К внешним угрозам следует отнести: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наращивание группировок войск, ведущее к нарушению сложившегося баланса сил вблизи границ Российской Федерации;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вооруженные провокации, включая нападения на военные объекты России, расположенные на территории зарубежных государств, а также на объекты и сооружения на Государственной границе РФ и границах ее союзников;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действия, затрудняющие доступ России к стратегически важным транспортным коммуникациям;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дискриминация, несоблюдение прав, свобод и законных интересов граждан Российской Федерации в некоторых зарубежных государствах.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457200" y="549360"/>
            <a:ext cx="8229600" cy="868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3600" b="0" strike="noStrike" spc="-1">
                <a:solidFill>
                  <a:srgbClr val="000000"/>
                </a:solidFill>
                <a:latin typeface="Calibri"/>
              </a:rPr>
              <a:t>Основные угрозы национальным интересам и безопасности России.</a:t>
            </a:r>
            <a:r>
              <a:t/>
            </a:r>
            <a:br/>
            <a:endParaRPr lang="en-US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CustomShape 2"/>
          <p:cNvSpPr/>
          <p:nvPr/>
        </p:nvSpPr>
        <p:spPr>
          <a:xfrm rot="10800000" flipV="1">
            <a:off x="8604360" y="6109920"/>
            <a:ext cx="8136000" cy="448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1" strike="noStrike" spc="-1">
                <a:solidFill>
                  <a:srgbClr val="FF0000"/>
                </a:solidFill>
                <a:latin typeface="Calibri"/>
                <a:ea typeface="Times New Roman"/>
              </a:rPr>
              <a:t>К внутренним угрозам специалисты относят: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попытки насильственного изменения конституционного строя и нарушения территориальной целостности России;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планирование, подготовка и осуществление действий по нарушению и дезорганизации функционирования органов государственной власти и управления, нападений на государственные, экономические и военные объекты, объекты жизнеобеспечения и информационной инфраструктуры;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создание, оснащение, подготовка и деятельность незаконных вооруженных формирований;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Shape 1"/>
          <p:cNvSpPr txBox="1"/>
          <p:nvPr/>
        </p:nvSpPr>
        <p:spPr>
          <a:xfrm>
            <a:off x="457200" y="691920"/>
            <a:ext cx="8229600" cy="7254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3600" b="0" strike="noStrike" spc="-1">
                <a:solidFill>
                  <a:srgbClr val="000000"/>
                </a:solidFill>
                <a:latin typeface="Calibri"/>
              </a:rPr>
              <a:t>Основные угрозы национальным интересам и безопасности России.</a:t>
            </a:r>
            <a:r>
              <a:t/>
            </a:r>
            <a:br/>
            <a:endParaRPr lang="en-US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CustomShape 2"/>
          <p:cNvSpPr/>
          <p:nvPr/>
        </p:nvSpPr>
        <p:spPr>
          <a:xfrm>
            <a:off x="826920" y="1700280"/>
            <a:ext cx="7561440" cy="4359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800" b="1" strike="noStrike" spc="-1">
                <a:solidFill>
                  <a:srgbClr val="FF0000"/>
                </a:solidFill>
                <a:latin typeface="Calibri"/>
                <a:ea typeface="Times New Roman"/>
              </a:rPr>
              <a:t>К внутренним угрозам специалисты относят: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незаконное распространение на территории Российской Федерации оружия, боеприпасов и взрывчатых веществ;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широкомасштабная деятельность организованной преступности, угрожающая политической стабильности в некоторых регионах Российской Федерации;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деятельность сепаратистских и радикальных религиозных национальных движений.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Shape 1"/>
          <p:cNvSpPr txBox="1"/>
          <p:nvPr/>
        </p:nvSpPr>
        <p:spPr>
          <a:xfrm>
            <a:off x="457200" y="259920"/>
            <a:ext cx="8229600" cy="115740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ru-RU" sz="3600" b="0" strike="noStrike" spc="-1">
                <a:solidFill>
                  <a:srgbClr val="000000"/>
                </a:solidFill>
                <a:latin typeface="Calibri"/>
              </a:rPr>
              <a:t>Основные угрозы национальным интересам и безопасности России.</a:t>
            </a:r>
            <a:r>
              <a:t/>
            </a:r>
            <a:br/>
            <a:endParaRPr lang="en-US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CustomShape 2"/>
          <p:cNvSpPr/>
          <p:nvPr/>
        </p:nvSpPr>
        <p:spPr>
          <a:xfrm rot="10800000" flipV="1">
            <a:off x="8675280" y="6116760"/>
            <a:ext cx="8351640" cy="4848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1" strike="noStrike" spc="-1">
                <a:solidFill>
                  <a:srgbClr val="FF0000"/>
                </a:solidFill>
                <a:latin typeface="Calibri"/>
                <a:ea typeface="Times New Roman"/>
              </a:rPr>
              <a:t>Трансграничные угрозы проявляются в следующем: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создание, оснащение и подготовка на территории других государств вооруженных формирований и групп с целью их переброски для действий на территории России;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деятельность поддерживающихся из-за рубежа подрывных сепаратистских, национальных или религиозных экстремистских группировок, направленная на подрыв конституционного строя России, создание угрозы ее территориальной целостности и безопасности ее граждан;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Calibri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  <a:ea typeface="Times New Roman"/>
              </a:rPr>
              <a:t>трансграничная преступность, в том числе контрабандная и другая противозаконная деятельность в угрожающих масштабах;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779</Words>
  <Application>Microsoft Office PowerPoint</Application>
  <PresentationFormat>Экран (4:3)</PresentationFormat>
  <Paragraphs>67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угрозы национальным интересам и безопасности России</dc:title>
  <dc:subject/>
  <dc:creator>RePack by SPecialiST</dc:creator>
  <dc:description/>
  <cp:lastModifiedBy>User</cp:lastModifiedBy>
  <cp:revision>17</cp:revision>
  <dcterms:created xsi:type="dcterms:W3CDTF">2015-09-12T14:05:21Z</dcterms:created>
  <dcterms:modified xsi:type="dcterms:W3CDTF">2021-01-05T10:49:56Z</dcterms:modified>
  <dc:language>en-US</dc:language>
</cp:coreProperties>
</file>