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3" r:id="rId2"/>
    <p:sldId id="308" r:id="rId3"/>
    <p:sldId id="304" r:id="rId4"/>
    <p:sldId id="310" r:id="rId5"/>
    <p:sldId id="32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/>
  </p:normalViewPr>
  <p:slideViewPr>
    <p:cSldViewPr snapToGrid="0">
      <p:cViewPr>
        <p:scale>
          <a:sx n="70" d="100"/>
          <a:sy n="70" d="100"/>
        </p:scale>
        <p:origin x="-522" y="-9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0;&#1072;\&#1057;&#1055;&#1058;\&#1052;&#1041;&#1054;&#1059;%20&#1057;&#1054;&#1064;%20&#1080;&#1084;&#1077;&#1085;&#1080;%208%20&#1052;&#1072;&#1088;&#1090;&#1072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0;&#1072;\&#1057;&#1055;&#1058;\&#1052;&#1041;&#1054;&#1059;%20&#1057;&#1054;&#1064;%20&#1080;&#1084;&#1077;&#1085;&#1080;%208%20&#1052;&#1072;&#1088;&#1090;&#107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0;&#1072;\&#1057;&#1055;&#1058;\&#1052;&#1041;&#1054;&#1059;%20&#1057;&#1054;&#1064;%20&#1080;&#1084;&#1077;&#1085;&#1080;%208%20&#1052;&#1072;&#1088;&#1090;&#1072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0;&#1072;\&#1057;&#1055;&#1058;\&#1052;&#1041;&#1054;&#1059;%20&#1057;&#1054;&#1064;%20&#1080;&#1084;&#1077;&#1085;&#1080;%208%20&#1052;&#1072;&#1088;&#1090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>
                <a:solidFill>
                  <a:schemeClr val="tx1"/>
                </a:solidFill>
              </a:rPr>
              <a:t>Социально-психологическая норма (форма "А")</a:t>
            </a: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0.11572176773849811"/>
          <c:y val="0.12407608414009456"/>
          <c:w val="0.84898931641966213"/>
          <c:h val="0.74056700349248061"/>
        </c:manualLayout>
      </c:layout>
      <c:lineChart>
        <c:grouping val="standard"/>
        <c:ser>
          <c:idx val="0"/>
          <c:order val="0"/>
          <c:spPr>
            <a:ln w="28575" cap="rnd" cmpd="sng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'[МБОУ СОШ имени 8 Марта.xlsx]ИМИТАЦИОННАЯ МАТРИЦА'!$J$5:$O$5,'[МБОУ СОШ имени 8 Марта.xlsx]ИМИТАЦИОННАЯ МАТРИЦА'!$R$5:$U$5</c:f>
              <c:strCache>
                <c:ptCount val="10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ПР</c:v>
                </c:pt>
                <c:pt idx="7">
                  <c:v>ПО</c:v>
                </c:pt>
                <c:pt idx="8">
                  <c:v>СА</c:v>
                </c:pt>
                <c:pt idx="9">
                  <c:v>СП</c:v>
                </c:pt>
              </c:strCache>
            </c:strRef>
          </c:cat>
          <c:val>
            <c:numRef>
              <c:f>'[МБОУ СОШ имени 8 Марта.xlsx]ИМИТАЦИОННАЯ МАТРИЦА'!$J$45:$O$45,'[МБОУ СОШ имени 8 Марта.xlsx]ИМИТАЦИОННАЯ МАТРИЦА'!$R$45:$U$45</c:f>
              <c:numCache>
                <c:formatCode>0.00%</c:formatCode>
                <c:ptCount val="10"/>
                <c:pt idx="0">
                  <c:v>0.66419693405160463</c:v>
                </c:pt>
                <c:pt idx="1">
                  <c:v>0.47587997503051538</c:v>
                </c:pt>
                <c:pt idx="2">
                  <c:v>0.62075069735439792</c:v>
                </c:pt>
                <c:pt idx="3">
                  <c:v>0.57078367529567975</c:v>
                </c:pt>
                <c:pt idx="4">
                  <c:v>0.49700335762067088</c:v>
                </c:pt>
                <c:pt idx="5">
                  <c:v>0.65531250989851431</c:v>
                </c:pt>
                <c:pt idx="6">
                  <c:v>0.90322665506603017</c:v>
                </c:pt>
                <c:pt idx="7">
                  <c:v>0.79924400352767555</c:v>
                </c:pt>
                <c:pt idx="8">
                  <c:v>0.78600325566654361</c:v>
                </c:pt>
                <c:pt idx="9">
                  <c:v>0.75875539169781836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9B-44E8-856C-1F951E351CA9}"/>
            </c:ext>
          </c:extLst>
        </c:ser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'[МБОУ СОШ имени 8 Марта.xlsx]ИМИТАЦИОННАЯ МАТРИЦА'!$J$5:$O$5,'[МБОУ СОШ имени 8 Марта.xlsx]ИМИТАЦИОННАЯ МАТРИЦА'!$R$5:$U$5</c:f>
              <c:strCache>
                <c:ptCount val="10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ПР</c:v>
                </c:pt>
                <c:pt idx="7">
                  <c:v>ПО</c:v>
                </c:pt>
                <c:pt idx="8">
                  <c:v>СА</c:v>
                </c:pt>
                <c:pt idx="9">
                  <c:v>СП</c:v>
                </c:pt>
              </c:strCache>
            </c:strRef>
          </c:cat>
          <c:val>
            <c:numRef>
              <c:f>'[МБОУ СОШ имени 8 Марта.xlsx]ИМИТАЦИОННАЯ МАТРИЦА'!$J$46:$O$46,'[МБОУ СОШ имени 8 Марта.xlsx]ИМИТАЦИОННАЯ МАТРИЦА'!$R$46:$U$46</c:f>
              <c:numCache>
                <c:formatCode>0.00%</c:formatCode>
                <c:ptCount val="10"/>
                <c:pt idx="0">
                  <c:v>0.49445049886293108</c:v>
                </c:pt>
                <c:pt idx="1">
                  <c:v>0.29396646517423197</c:v>
                </c:pt>
                <c:pt idx="2">
                  <c:v>0.42575155175371526</c:v>
                </c:pt>
                <c:pt idx="3">
                  <c:v>0.32400459831995609</c:v>
                </c:pt>
                <c:pt idx="4">
                  <c:v>0.31937635387304719</c:v>
                </c:pt>
                <c:pt idx="5">
                  <c:v>0.41779125929646171</c:v>
                </c:pt>
                <c:pt idx="6">
                  <c:v>0.72524860474476205</c:v>
                </c:pt>
                <c:pt idx="7">
                  <c:v>0.61159979979171297</c:v>
                </c:pt>
                <c:pt idx="8">
                  <c:v>0.62436280606759964</c:v>
                </c:pt>
                <c:pt idx="9">
                  <c:v>0.63449697374346703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B9B-44E8-856C-1F951E351CA9}"/>
            </c:ext>
          </c:extLst>
        </c:ser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axId val="64064512"/>
        <c:axId val="66867968"/>
      </c:lineChart>
      <c:catAx>
        <c:axId val="640645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867968"/>
        <c:crosses val="autoZero"/>
        <c:auto val="1"/>
        <c:lblAlgn val="ctr"/>
        <c:lblOffset val="100"/>
      </c:catAx>
      <c:valAx>
        <c:axId val="6686796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4064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>
                <a:solidFill>
                  <a:schemeClr val="tx1"/>
                </a:solidFill>
              </a:rPr>
              <a:t>Социально-психологическая норма (форма "В")</a:t>
            </a:r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spPr>
            <a:ln w="28575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'ИМИТАЦИОННАЯ МАТРИЦА'!$J$5:$V$5</c:f>
              <c:strCache>
                <c:ptCount val="13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Ф</c:v>
                </c:pt>
                <c:pt idx="7">
                  <c:v>НСО</c:v>
                </c:pt>
                <c:pt idx="8">
                  <c:v>ПР</c:v>
                </c:pt>
                <c:pt idx="9">
                  <c:v>ПО</c:v>
                </c:pt>
                <c:pt idx="10">
                  <c:v>СА</c:v>
                </c:pt>
                <c:pt idx="11">
                  <c:v>СП</c:v>
                </c:pt>
                <c:pt idx="12">
                  <c:v>С</c:v>
                </c:pt>
              </c:strCache>
            </c:strRef>
          </c:cat>
          <c:val>
            <c:numRef>
              <c:f>'ИМИТАЦИОННАЯ МАТРИЦА'!$J$47:$V$47</c:f>
              <c:numCache>
                <c:formatCode>0.00%</c:formatCode>
                <c:ptCount val="13"/>
                <c:pt idx="0">
                  <c:v>0.6314280562399277</c:v>
                </c:pt>
                <c:pt idx="1">
                  <c:v>0.39860722988132302</c:v>
                </c:pt>
                <c:pt idx="2">
                  <c:v>0.5557108711975326</c:v>
                </c:pt>
                <c:pt idx="3">
                  <c:v>0.53801436758363108</c:v>
                </c:pt>
                <c:pt idx="4">
                  <c:v>0.43869459037836622</c:v>
                </c:pt>
                <c:pt idx="5">
                  <c:v>0.59887273218306403</c:v>
                </c:pt>
                <c:pt idx="6">
                  <c:v>0.50112092925932616</c:v>
                </c:pt>
                <c:pt idx="7">
                  <c:v>0.33303727696945767</c:v>
                </c:pt>
                <c:pt idx="8">
                  <c:v>0.93547759319572887</c:v>
                </c:pt>
                <c:pt idx="9">
                  <c:v>0.85284942032266164</c:v>
                </c:pt>
                <c:pt idx="10">
                  <c:v>0.8212012607589505</c:v>
                </c:pt>
                <c:pt idx="11">
                  <c:v>0.78634569430436962</c:v>
                </c:pt>
                <c:pt idx="12">
                  <c:v>0.85484401749533556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D6-4079-9E07-D540D857B5D9}"/>
            </c:ext>
          </c:extLst>
        </c:ser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'ИМИТАЦИОННАЯ МАТРИЦА'!$J$5:$V$5</c:f>
              <c:strCache>
                <c:ptCount val="13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Ф</c:v>
                </c:pt>
                <c:pt idx="7">
                  <c:v>НСО</c:v>
                </c:pt>
                <c:pt idx="8">
                  <c:v>ПР</c:v>
                </c:pt>
                <c:pt idx="9">
                  <c:v>ПО</c:v>
                </c:pt>
                <c:pt idx="10">
                  <c:v>СА</c:v>
                </c:pt>
                <c:pt idx="11">
                  <c:v>СП</c:v>
                </c:pt>
                <c:pt idx="12">
                  <c:v>С</c:v>
                </c:pt>
              </c:strCache>
            </c:strRef>
          </c:cat>
          <c:val>
            <c:numRef>
              <c:f>'ИМИТАЦИОННАЯ МАТРИЦА'!$J$48:$V$48</c:f>
              <c:numCache>
                <c:formatCode>0.00%</c:formatCode>
                <c:ptCount val="13"/>
                <c:pt idx="0">
                  <c:v>0.53043059707114959</c:v>
                </c:pt>
                <c:pt idx="1">
                  <c:v>0.2308040110758289</c:v>
                </c:pt>
                <c:pt idx="2">
                  <c:v>0.35656514438399134</c:v>
                </c:pt>
                <c:pt idx="3">
                  <c:v>0.29459553781425463</c:v>
                </c:pt>
                <c:pt idx="4">
                  <c:v>0.26414347306069808</c:v>
                </c:pt>
                <c:pt idx="5">
                  <c:v>0.35527807471732575</c:v>
                </c:pt>
                <c:pt idx="6">
                  <c:v>0.26522297725152638</c:v>
                </c:pt>
                <c:pt idx="7">
                  <c:v>0.10101948429932815</c:v>
                </c:pt>
                <c:pt idx="8">
                  <c:v>0.76723898999850204</c:v>
                </c:pt>
                <c:pt idx="9">
                  <c:v>0.66479109164173333</c:v>
                </c:pt>
                <c:pt idx="10">
                  <c:v>0.67369022505073584</c:v>
                </c:pt>
                <c:pt idx="11">
                  <c:v>0.70182792840014141</c:v>
                </c:pt>
                <c:pt idx="12">
                  <c:v>0.6868143019259314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6D6-4079-9E07-D540D857B5D9}"/>
            </c:ext>
          </c:extLst>
        </c:ser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prstDash val="sysDot"/>
              <a:round/>
            </a:ln>
            <a:effectLst/>
          </c:spPr>
        </c:dropLines>
        <c:marker val="1"/>
        <c:axId val="66884736"/>
        <c:axId val="66886272"/>
      </c:lineChart>
      <c:catAx>
        <c:axId val="668847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886272"/>
        <c:crosses val="autoZero"/>
        <c:auto val="1"/>
        <c:lblAlgn val="ctr"/>
        <c:lblOffset val="100"/>
      </c:catAx>
      <c:valAx>
        <c:axId val="6688627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884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>
                <a:solidFill>
                  <a:schemeClr val="tx1"/>
                </a:solidFill>
              </a:rPr>
              <a:t>Сравнение результатов по всей организации (форма "А") с социально-психологической нормой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'ИМИТАЦИОННАЯ МАТРИЦА'!$I$21</c:f>
              <c:strCache>
                <c:ptCount val="1"/>
                <c:pt idx="0">
                  <c:v>7 - 9 кл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'[МБОУ СОШ имени 8 Марта.xlsx]ИМИТАЦИОННАЯ МАТРИЦА'!$J$5:$O$5,'[МБОУ СОШ имени 8 Марта.xlsx]ИМИТАЦИОННАЯ МАТРИЦА'!$R$5:$U$5</c:f>
              <c:strCache>
                <c:ptCount val="10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ПР</c:v>
                </c:pt>
                <c:pt idx="7">
                  <c:v>ПО</c:v>
                </c:pt>
                <c:pt idx="8">
                  <c:v>СА</c:v>
                </c:pt>
                <c:pt idx="9">
                  <c:v>СП</c:v>
                </c:pt>
              </c:strCache>
            </c:strRef>
          </c:cat>
          <c:val>
            <c:numRef>
              <c:f>'[МБОУ СОШ имени 8 Марта.xlsx]ИМИТАЦИОННАЯ МАТРИЦА'!$J$21:$O$21,'[МБОУ СОШ имени 8 Марта.xlsx]ИМИТАЦИОННАЯ МАТРИЦА'!$R$21:$U$21</c:f>
              <c:numCache>
                <c:formatCode>0.00%</c:formatCode>
                <c:ptCount val="10"/>
                <c:pt idx="0">
                  <c:v>0.66535000000000055</c:v>
                </c:pt>
                <c:pt idx="1">
                  <c:v>0.34773000000000004</c:v>
                </c:pt>
                <c:pt idx="2">
                  <c:v>0.38375000000000031</c:v>
                </c:pt>
                <c:pt idx="3">
                  <c:v>0.25900000000000001</c:v>
                </c:pt>
                <c:pt idx="4">
                  <c:v>0.34595000000000026</c:v>
                </c:pt>
                <c:pt idx="5">
                  <c:v>0.45242500000000002</c:v>
                </c:pt>
                <c:pt idx="6">
                  <c:v>0.87642500000000056</c:v>
                </c:pt>
                <c:pt idx="7">
                  <c:v>0.75965000000000082</c:v>
                </c:pt>
                <c:pt idx="8">
                  <c:v>0.74600000000000055</c:v>
                </c:pt>
                <c:pt idx="9">
                  <c:v>0.72360000000000069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F66-449A-BB6C-D6496566B799}"/>
            </c:ext>
          </c:extLst>
        </c:ser>
        <c:gapWidth val="219"/>
        <c:overlap val="-27"/>
        <c:axId val="78525184"/>
        <c:axId val="78526720"/>
      </c:barChart>
      <c:lineChart>
        <c:grouping val="standard"/>
        <c:ser>
          <c:idx val="1"/>
          <c:order val="1"/>
          <c:tx>
            <c:strRef>
              <c:f>'ИМИТАЦИОННАЯ МАТРИЦА'!$I$45</c:f>
              <c:strCache>
                <c:ptCount val="1"/>
                <c:pt idx="0">
                  <c:v>Верхняя граница нормы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'[МБОУ СОШ имени 8 Марта.xlsx]ИМИТАЦИОННАЯ МАТРИЦА'!$J$5:$O$5,'[МБОУ СОШ имени 8 Марта.xlsx]ИМИТАЦИОННАЯ МАТРИЦА'!$R$5:$U$5</c:f>
              <c:strCache>
                <c:ptCount val="10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ПР</c:v>
                </c:pt>
                <c:pt idx="7">
                  <c:v>ПО</c:v>
                </c:pt>
                <c:pt idx="8">
                  <c:v>СА</c:v>
                </c:pt>
                <c:pt idx="9">
                  <c:v>СП</c:v>
                </c:pt>
              </c:strCache>
            </c:strRef>
          </c:cat>
          <c:val>
            <c:numRef>
              <c:f>'[МБОУ СОШ имени 8 Марта.xlsx]ИМИТАЦИОННАЯ МАТРИЦА'!$J$45:$O$45,'[МБОУ СОШ имени 8 Марта.xlsx]ИМИТАЦИОННАЯ МАТРИЦА'!$R$45:$U$45</c:f>
              <c:numCache>
                <c:formatCode>0.00%</c:formatCode>
                <c:ptCount val="10"/>
                <c:pt idx="0">
                  <c:v>0.66419693405160463</c:v>
                </c:pt>
                <c:pt idx="1">
                  <c:v>0.47587997503051527</c:v>
                </c:pt>
                <c:pt idx="2">
                  <c:v>0.6207506973543977</c:v>
                </c:pt>
                <c:pt idx="3">
                  <c:v>0.57078367529567975</c:v>
                </c:pt>
                <c:pt idx="4">
                  <c:v>0.49700335762067088</c:v>
                </c:pt>
                <c:pt idx="5">
                  <c:v>0.65531250989851431</c:v>
                </c:pt>
                <c:pt idx="6">
                  <c:v>0.90322665506603017</c:v>
                </c:pt>
                <c:pt idx="7">
                  <c:v>0.79924400352767544</c:v>
                </c:pt>
                <c:pt idx="8">
                  <c:v>0.78600325566654361</c:v>
                </c:pt>
                <c:pt idx="9">
                  <c:v>0.75875539169781825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F66-449A-BB6C-D6496566B799}"/>
            </c:ext>
          </c:extLst>
        </c:ser>
        <c:ser>
          <c:idx val="2"/>
          <c:order val="2"/>
          <c:tx>
            <c:strRef>
              <c:f>'ИМИТАЦИОННАЯ МАТРИЦА'!$I$46</c:f>
              <c:strCache>
                <c:ptCount val="1"/>
                <c:pt idx="0">
                  <c:v>Нижняя граница нормы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'[МБОУ СОШ имени 8 Марта.xlsx]ИМИТАЦИОННАЯ МАТРИЦА'!$J$5:$O$5,'[МБОУ СОШ имени 8 Марта.xlsx]ИМИТАЦИОННАЯ МАТРИЦА'!$R$5:$U$5</c:f>
              <c:strCache>
                <c:ptCount val="10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ПР</c:v>
                </c:pt>
                <c:pt idx="7">
                  <c:v>ПО</c:v>
                </c:pt>
                <c:pt idx="8">
                  <c:v>СА</c:v>
                </c:pt>
                <c:pt idx="9">
                  <c:v>СП</c:v>
                </c:pt>
              </c:strCache>
            </c:strRef>
          </c:cat>
          <c:val>
            <c:numRef>
              <c:f>'[МБОУ СОШ имени 8 Марта.xlsx]ИМИТАЦИОННАЯ МАТРИЦА'!$J$46:$O$46,'[МБОУ СОШ имени 8 Марта.xlsx]ИМИТАЦИОННАЯ МАТРИЦА'!$R$46:$U$46</c:f>
              <c:numCache>
                <c:formatCode>0.00%</c:formatCode>
                <c:ptCount val="10"/>
                <c:pt idx="0">
                  <c:v>0.49445049886293102</c:v>
                </c:pt>
                <c:pt idx="1">
                  <c:v>0.29396646517423186</c:v>
                </c:pt>
                <c:pt idx="2">
                  <c:v>0.42575155175371526</c:v>
                </c:pt>
                <c:pt idx="3">
                  <c:v>0.32400459831995593</c:v>
                </c:pt>
                <c:pt idx="4">
                  <c:v>0.31937635387304708</c:v>
                </c:pt>
                <c:pt idx="5">
                  <c:v>0.41779125929646171</c:v>
                </c:pt>
                <c:pt idx="6">
                  <c:v>0.72524860474476205</c:v>
                </c:pt>
                <c:pt idx="7">
                  <c:v>0.61159979979171297</c:v>
                </c:pt>
                <c:pt idx="8">
                  <c:v>0.62436280606759953</c:v>
                </c:pt>
                <c:pt idx="9">
                  <c:v>0.63449697374346703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F66-449A-BB6C-D6496566B799}"/>
            </c:ext>
          </c:extLst>
        </c:ser>
        <c:marker val="1"/>
        <c:axId val="78525184"/>
        <c:axId val="78526720"/>
      </c:lineChart>
      <c:catAx>
        <c:axId val="785251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8526720"/>
        <c:crosses val="autoZero"/>
        <c:auto val="1"/>
        <c:lblAlgn val="ctr"/>
        <c:lblOffset val="100"/>
      </c:catAx>
      <c:valAx>
        <c:axId val="7852672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8525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>
                <a:solidFill>
                  <a:schemeClr val="tx1"/>
                </a:solidFill>
              </a:rPr>
              <a:t>Сравнение результатов по всей организации (форма "В") с социально-психологической нормой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'ИМИТАЦИОННАЯ МАТРИЦА'!$I$32</c:f>
              <c:strCache>
                <c:ptCount val="1"/>
                <c:pt idx="0">
                  <c:v>10-11 кл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'ИМИТАЦИОННАЯ МАТРИЦА'!$J$5:$V$5</c:f>
              <c:strCache>
                <c:ptCount val="13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Ф</c:v>
                </c:pt>
                <c:pt idx="7">
                  <c:v>НСО</c:v>
                </c:pt>
                <c:pt idx="8">
                  <c:v>ПР</c:v>
                </c:pt>
                <c:pt idx="9">
                  <c:v>ПО</c:v>
                </c:pt>
                <c:pt idx="10">
                  <c:v>СА</c:v>
                </c:pt>
                <c:pt idx="11">
                  <c:v>СП</c:v>
                </c:pt>
                <c:pt idx="12">
                  <c:v>С</c:v>
                </c:pt>
              </c:strCache>
            </c:strRef>
          </c:cat>
          <c:val>
            <c:numRef>
              <c:f>'ИМИТАЦИОННАЯ МАТРИЦА'!$J$32:$V$32</c:f>
              <c:numCache>
                <c:formatCode>0.00%</c:formatCode>
                <c:ptCount val="13"/>
                <c:pt idx="0">
                  <c:v>0.61880000000000035</c:v>
                </c:pt>
                <c:pt idx="1">
                  <c:v>0.30334000000000017</c:v>
                </c:pt>
                <c:pt idx="2">
                  <c:v>0.48988000000000032</c:v>
                </c:pt>
                <c:pt idx="3">
                  <c:v>0.42001000000000022</c:v>
                </c:pt>
                <c:pt idx="4">
                  <c:v>0.36665000000000014</c:v>
                </c:pt>
                <c:pt idx="5">
                  <c:v>0.34</c:v>
                </c:pt>
                <c:pt idx="6">
                  <c:v>0.30334000000000017</c:v>
                </c:pt>
                <c:pt idx="7">
                  <c:v>0.17</c:v>
                </c:pt>
                <c:pt idx="8">
                  <c:v>0.74666999999999994</c:v>
                </c:pt>
                <c:pt idx="9">
                  <c:v>0.77333000000000029</c:v>
                </c:pt>
                <c:pt idx="10">
                  <c:v>0.82000000000000028</c:v>
                </c:pt>
                <c:pt idx="11">
                  <c:v>0.7166600000000003</c:v>
                </c:pt>
                <c:pt idx="12">
                  <c:v>0.80998999999999999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D2-43A5-BFF7-FC80DDFBEEE1}"/>
            </c:ext>
          </c:extLst>
        </c:ser>
        <c:gapWidth val="219"/>
        <c:overlap val="-27"/>
        <c:axId val="78603008"/>
        <c:axId val="78604544"/>
      </c:barChart>
      <c:lineChart>
        <c:grouping val="standard"/>
        <c:ser>
          <c:idx val="1"/>
          <c:order val="1"/>
          <c:tx>
            <c:strRef>
              <c:f>'ИМИТАЦИОННАЯ МАТРИЦА'!$I$47</c:f>
              <c:strCache>
                <c:ptCount val="1"/>
                <c:pt idx="0">
                  <c:v>Верхняя граница нормы</c:v>
                </c:pt>
              </c:strCache>
            </c:strRef>
          </c:tx>
          <c:spPr>
            <a:ln w="28575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'ИМИТАЦИОННАЯ МАТРИЦА'!$J$5:$V$5</c:f>
              <c:strCache>
                <c:ptCount val="13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Ф</c:v>
                </c:pt>
                <c:pt idx="7">
                  <c:v>НСО</c:v>
                </c:pt>
                <c:pt idx="8">
                  <c:v>ПР</c:v>
                </c:pt>
                <c:pt idx="9">
                  <c:v>ПО</c:v>
                </c:pt>
                <c:pt idx="10">
                  <c:v>СА</c:v>
                </c:pt>
                <c:pt idx="11">
                  <c:v>СП</c:v>
                </c:pt>
                <c:pt idx="12">
                  <c:v>С</c:v>
                </c:pt>
              </c:strCache>
            </c:strRef>
          </c:cat>
          <c:val>
            <c:numRef>
              <c:f>'ИМИТАЦИОННАЯ МАТРИЦА'!$J$47:$V$47</c:f>
              <c:numCache>
                <c:formatCode>0.00%</c:formatCode>
                <c:ptCount val="13"/>
                <c:pt idx="0">
                  <c:v>0.63142805623992748</c:v>
                </c:pt>
                <c:pt idx="1">
                  <c:v>0.39860722988132302</c:v>
                </c:pt>
                <c:pt idx="2">
                  <c:v>0.5557108711975326</c:v>
                </c:pt>
                <c:pt idx="3">
                  <c:v>0.53801436758363108</c:v>
                </c:pt>
                <c:pt idx="4">
                  <c:v>0.43869459037836617</c:v>
                </c:pt>
                <c:pt idx="5">
                  <c:v>0.59887273218306403</c:v>
                </c:pt>
                <c:pt idx="6">
                  <c:v>0.50112092925932616</c:v>
                </c:pt>
                <c:pt idx="7">
                  <c:v>0.33303727696945756</c:v>
                </c:pt>
                <c:pt idx="8">
                  <c:v>0.93547759319572887</c:v>
                </c:pt>
                <c:pt idx="9">
                  <c:v>0.85284942032266164</c:v>
                </c:pt>
                <c:pt idx="10">
                  <c:v>0.8212012607589505</c:v>
                </c:pt>
                <c:pt idx="11">
                  <c:v>0.78634569430436951</c:v>
                </c:pt>
                <c:pt idx="12">
                  <c:v>0.85484401749533534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D2-43A5-BFF7-FC80DDFBEEE1}"/>
            </c:ext>
          </c:extLst>
        </c:ser>
        <c:ser>
          <c:idx val="2"/>
          <c:order val="2"/>
          <c:tx>
            <c:strRef>
              <c:f>'ИМИТАЦИОННАЯ МАТРИЦА'!$I$48</c:f>
              <c:strCache>
                <c:ptCount val="1"/>
                <c:pt idx="0">
                  <c:v>Нижняя граница нормы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'ИМИТАЦИОННАЯ МАТРИЦА'!$J$5:$V$5</c:f>
              <c:strCache>
                <c:ptCount val="13"/>
                <c:pt idx="0">
                  <c:v>По</c:v>
                </c:pt>
                <c:pt idx="1">
                  <c:v>ПВГ</c:v>
                </c:pt>
                <c:pt idx="2">
                  <c:v>ПАУ</c:v>
                </c:pt>
                <c:pt idx="3">
                  <c:v>СР</c:v>
                </c:pt>
                <c:pt idx="4">
                  <c:v>И</c:v>
                </c:pt>
                <c:pt idx="5">
                  <c:v>Т</c:v>
                </c:pt>
                <c:pt idx="6">
                  <c:v>Ф</c:v>
                </c:pt>
                <c:pt idx="7">
                  <c:v>НСО</c:v>
                </c:pt>
                <c:pt idx="8">
                  <c:v>ПР</c:v>
                </c:pt>
                <c:pt idx="9">
                  <c:v>ПО</c:v>
                </c:pt>
                <c:pt idx="10">
                  <c:v>СА</c:v>
                </c:pt>
                <c:pt idx="11">
                  <c:v>СП</c:v>
                </c:pt>
                <c:pt idx="12">
                  <c:v>С</c:v>
                </c:pt>
              </c:strCache>
            </c:strRef>
          </c:cat>
          <c:val>
            <c:numRef>
              <c:f>'ИМИТАЦИОННАЯ МАТРИЦА'!$J$48:$V$48</c:f>
              <c:numCache>
                <c:formatCode>0.00%</c:formatCode>
                <c:ptCount val="13"/>
                <c:pt idx="0">
                  <c:v>0.53043059707114959</c:v>
                </c:pt>
                <c:pt idx="1">
                  <c:v>0.2308040110758289</c:v>
                </c:pt>
                <c:pt idx="2">
                  <c:v>0.35656514438399134</c:v>
                </c:pt>
                <c:pt idx="3">
                  <c:v>0.29459553781425457</c:v>
                </c:pt>
                <c:pt idx="4">
                  <c:v>0.26414347306069808</c:v>
                </c:pt>
                <c:pt idx="5">
                  <c:v>0.3552780747173257</c:v>
                </c:pt>
                <c:pt idx="6">
                  <c:v>0.26522297725152633</c:v>
                </c:pt>
                <c:pt idx="7">
                  <c:v>0.10101948429932818</c:v>
                </c:pt>
                <c:pt idx="8">
                  <c:v>0.76723898999850204</c:v>
                </c:pt>
                <c:pt idx="9">
                  <c:v>0.66479109164173311</c:v>
                </c:pt>
                <c:pt idx="10">
                  <c:v>0.67369022505073572</c:v>
                </c:pt>
                <c:pt idx="11">
                  <c:v>0.7018279284001413</c:v>
                </c:pt>
                <c:pt idx="12">
                  <c:v>0.68681430192593163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6D2-43A5-BFF7-FC80DDFBEEE1}"/>
            </c:ext>
          </c:extLst>
        </c:ser>
        <c:marker val="1"/>
        <c:axId val="78603008"/>
        <c:axId val="78604544"/>
      </c:lineChart>
      <c:catAx>
        <c:axId val="786030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8604544"/>
        <c:crosses val="autoZero"/>
        <c:auto val="1"/>
        <c:lblAlgn val="ctr"/>
        <c:lblOffset val="100"/>
      </c:catAx>
      <c:valAx>
        <c:axId val="7860454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8603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C10E8-66FF-46D6-A7A9-46421C1FF932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A047B-2247-459B-B663-EB825FD6FF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9996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39024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489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42314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1252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916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725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577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31271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695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33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5202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C8693-785A-451F-AA94-70D59AD78753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B4F3C-A79B-4AEE-AFE1-972F06AF4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291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ds04.infourok.ru/uploads/ex/0e8c/0010b05b-9b2d52fd/img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1273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75338" y="2386327"/>
            <a:ext cx="74413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тчет </a:t>
            </a:r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результатах</a:t>
            </a:r>
          </a:p>
          <a:p>
            <a:pPr algn="ctr">
              <a:spcAft>
                <a:spcPts val="0"/>
              </a:spcAft>
            </a:pPr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социально-психологического 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тестирования</a:t>
            </a:r>
          </a:p>
          <a:p>
            <a:pPr algn="ctr">
              <a:spcAft>
                <a:spcPts val="0"/>
              </a:spcAft>
            </a:pP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 – 2021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75338" y="3789458"/>
            <a:ext cx="74413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</a:t>
            </a:r>
            <a:r>
              <a:rPr lang="ru-RU" sz="2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образовательной организации</a:t>
            </a:r>
          </a:p>
          <a:p>
            <a:pPr algn="ctr">
              <a:spcAft>
                <a:spcPts val="0"/>
              </a:spcAft>
            </a:pPr>
            <a:r>
              <a:rPr lang="ru-RU" sz="2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МБОУ СОШ имени 8 Марта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69269" y="5600728"/>
            <a:ext cx="5586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Отчет подготовила </a:t>
            </a:r>
          </a:p>
          <a:p>
            <a:pPr algn="ctr"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педагог-психолог Шеина Т.Е.</a:t>
            </a:r>
            <a:endParaRPr lang="ru-RU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834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0123" y="5377008"/>
            <a:ext cx="9932274" cy="124489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57150" algn="just">
              <a:lnSpc>
                <a:spcPct val="107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Уровень </a:t>
            </a: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достоверности информации: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</a:t>
            </a: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остоверность получаемых результатов обеспечивается соблюдением стандарта проведения тестирования;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связи с динамичностью социальных и психических условий развития в подростковом (юношеском) возрасте, результаты СПТ имеют максимальную достоверность на момент проведения тестирования. С течением времени достоверность выводов может существенно снизиться из-за изменения социально-психологической ситуации.</a:t>
            </a:r>
            <a:endParaRPr lang="ru-RU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6357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650123" y="303585"/>
            <a:ext cx="9932276" cy="78386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57150" algn="ctr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Социально-психологическое тестирование проводилось с использованием </a:t>
            </a:r>
          </a:p>
          <a:p>
            <a:pPr marL="57150" algn="ctr">
              <a:lnSpc>
                <a:spcPct val="107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Единой методики </a:t>
            </a: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социально-психологического тестирования </a:t>
            </a: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</a:t>
            </a: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ЕМ СПТ Д.В. Журавлева и А.В. Киселевой</a:t>
            </a: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),</a:t>
            </a:r>
          </a:p>
          <a:p>
            <a:pPr marL="57150" algn="ctr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выявляющей вероятность 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вовлечения в </a:t>
            </a: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наркопотребление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650123" y="1258524"/>
            <a:ext cx="9932274" cy="2380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" algn="just">
              <a:lnSpc>
                <a:spcPct val="107000"/>
              </a:lnSpc>
            </a:pPr>
            <a:r>
              <a:rPr lang="ru-RU" sz="1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</a:t>
            </a:r>
            <a:r>
              <a:rPr lang="ru-RU" sz="14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азначение и ограничения опросника ЕМ СПТ:</a:t>
            </a:r>
          </a:p>
          <a:p>
            <a:pPr marL="34290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пределение 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вероятности вовлечения обучающихся в наркопотребление проводится на основе оценки рискогенности социально-психологических условий развития, которые в определенных обстоятельствах могут спровоцировать желание употреблять </a:t>
            </a:r>
            <a:r>
              <a:rPr lang="ru-RU" sz="14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психоактивные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вещества (ПАВ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);</a:t>
            </a: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опросник 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ЕМ СПТ основан на выявлении мнений, представлений и позиций обучающихся относительно их самих и обстоятельств, в которых они 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находятся;</a:t>
            </a:r>
            <a:endParaRPr lang="ru-RU" sz="1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просник 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ЕМ СПТ не выявляет личностную предрасположенность (склонность) к формированию зависимости от 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ПАВ;</a:t>
            </a:r>
          </a:p>
          <a:p>
            <a:pPr marL="34290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опросник ЕМ СПТ </a:t>
            </a:r>
            <a:r>
              <a:rPr lang="ru-RU" sz="1400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не </a:t>
            </a:r>
            <a:r>
              <a:rPr lang="ru-RU" sz="1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может быть использован для формулировки заключения о наркотической или иной зависимости.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650123" y="3639240"/>
            <a:ext cx="9932274" cy="1689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Информация строго конфиденциальна: 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действия по разглашению информации после ознакомления нарушают Российское законодательство о хранении и распространении персональных данных и могут нанести вред обучающемуся;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любое лицо, ознакомившееся с конфиденциальной информацией обязано сохранить профессиональную тайну и не допускать действий по ее явному и косвенному разглашению;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случае нарушения режима конфиденциальности предусмотрена ответственность за разглашение профессиональной тайны.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916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6357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99026" y="240214"/>
            <a:ext cx="98777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/>
              <a:t>Нормы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69286" y="240214"/>
            <a:ext cx="1884811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/>
              <a:t>Резистентность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98693" y="240214"/>
            <a:ext cx="2114681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/>
              <a:t>Провоцирование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695863" y="240214"/>
            <a:ext cx="1381084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/>
              <a:t>Готовность</a:t>
            </a:r>
            <a:endParaRPr lang="ru-RU" sz="20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453483" y="240214"/>
            <a:ext cx="840295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/>
              <a:t>Риски</a:t>
            </a:r>
            <a:endParaRPr lang="ru-RU" sz="2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636586" y="240214"/>
            <a:ext cx="1179618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/>
              <a:t>Факторы</a:t>
            </a:r>
            <a:endParaRPr lang="ru-RU" sz="2000" b="1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2059622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326922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5889029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8405725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10149772" y="340240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903779" y="947795"/>
            <a:ext cx="3962400" cy="5606566"/>
          </a:xfrm>
          <a:prstGeom prst="rect">
            <a:avLst/>
          </a:prstGeom>
          <a:solidFill>
            <a:schemeClr val="bg1">
              <a:alpha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8107088" y="1083449"/>
            <a:ext cx="3449278" cy="4401205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r>
              <a:rPr lang="ru-RU" sz="2000" b="1" dirty="0" smtClean="0"/>
              <a:t>Социально-психологические</a:t>
            </a:r>
          </a:p>
          <a:p>
            <a:r>
              <a:rPr lang="ru-RU" sz="2000" b="1" dirty="0" smtClean="0"/>
              <a:t>нормы, представленные на графиках,  показывают нижние и верхние границы участников тестирования, которые характерны для нашего района (а именно Московской области) в 2020-2021 учебном году. На первом графике социально-психологические нормы для 7-9 классов, на втором – для 11 класса</a:t>
            </a:r>
            <a:endParaRPr lang="ru-RU" sz="2000" b="1" dirty="0"/>
          </a:p>
        </p:txBody>
      </p:sp>
      <p:graphicFrame>
        <p:nvGraphicFramePr>
          <p:cNvPr id="24" name="Диаграмма 23"/>
          <p:cNvGraphicFramePr/>
          <p:nvPr/>
        </p:nvGraphicFramePr>
        <p:xfrm>
          <a:off x="1663896" y="843149"/>
          <a:ext cx="4784405" cy="232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Диаграмма 25"/>
          <p:cNvGraphicFramePr/>
          <p:nvPr/>
        </p:nvGraphicFramePr>
        <p:xfrm>
          <a:off x="1795407" y="3630725"/>
          <a:ext cx="5199160" cy="2770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387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6357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99026" y="240214"/>
            <a:ext cx="98777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/>
              <a:t>Нормы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69286" y="240214"/>
            <a:ext cx="1884811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/>
              <a:t>Резистентность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98693" y="240214"/>
            <a:ext cx="2114681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/>
              <a:t>Провоцирование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695863" y="240214"/>
            <a:ext cx="1381084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/>
              <a:t>Готовность</a:t>
            </a:r>
            <a:endParaRPr lang="ru-RU" sz="20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453483" y="240214"/>
            <a:ext cx="840295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/>
              <a:t>Риски</a:t>
            </a:r>
            <a:endParaRPr lang="ru-RU" sz="2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636586" y="240214"/>
            <a:ext cx="1179618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/>
              <a:t>Факторы</a:t>
            </a:r>
            <a:endParaRPr lang="ru-RU" sz="2000" b="1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2059622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326922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5889029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8405725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10149772" y="340240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683334" y="950027"/>
            <a:ext cx="420386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Наше учреждение показало средние значения по большинству пунктам в  7-9 классах войдя в областные нормы. </a:t>
            </a:r>
          </a:p>
          <a:p>
            <a:r>
              <a:rPr lang="ru-RU" dirty="0" smtClean="0"/>
              <a:t>Обратите внимания, что потребность в одобрении у 7-9 классах чуть выше нормы, что говорит о том, что наши учащиеся особо нуждаются в такого рода одобрение, возможно чувствуют себя недооценёнными, либо хотят угодить взрослым, показаться лучше, чем есть. Так же склонность к риску и принятие асоциальных установок социума у них немного ниже, что может свидетельствовать о повышенной критичности к себе, своему поведению, не проявления интереса к социально неодобряемым поступкам, отвержение поведения, связанного с риском и др.</a:t>
            </a:r>
          </a:p>
          <a:p>
            <a:endParaRPr lang="ru-RU" dirty="0" smtClean="0"/>
          </a:p>
        </p:txBody>
      </p:sp>
      <p:graphicFrame>
        <p:nvGraphicFramePr>
          <p:cNvPr id="25" name="Диаграмма 24"/>
          <p:cNvGraphicFramePr/>
          <p:nvPr/>
        </p:nvGraphicFramePr>
        <p:xfrm>
          <a:off x="1173883" y="1245602"/>
          <a:ext cx="6213929" cy="3820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0372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6357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99026" y="240214"/>
            <a:ext cx="98777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/>
              <a:t>Нормы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69286" y="240214"/>
            <a:ext cx="1884811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/>
              <a:t>Резистентность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98693" y="240214"/>
            <a:ext cx="2114681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/>
              <a:t>Провоцирование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695863" y="240214"/>
            <a:ext cx="1381084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/>
              <a:t>Готовность</a:t>
            </a:r>
            <a:endParaRPr lang="ru-RU" sz="20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453483" y="240214"/>
            <a:ext cx="840295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/>
              <a:t>Риски</a:t>
            </a:r>
            <a:endParaRPr lang="ru-RU" sz="2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636586" y="240214"/>
            <a:ext cx="1179618" cy="40011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sz="2000" b="1" dirty="0" smtClean="0"/>
              <a:t>Факторы</a:t>
            </a:r>
            <a:endParaRPr lang="ru-RU" sz="2000" b="1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2059622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326922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5889029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8405725" y="340241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10149772" y="340240"/>
            <a:ext cx="230886" cy="200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7683334" y="950027"/>
            <a:ext cx="417656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11 классе по большинству пунктам так же мы имеем средние значения, войдя в областные нормы. </a:t>
            </a:r>
          </a:p>
          <a:p>
            <a:r>
              <a:rPr lang="ru-RU" dirty="0" smtClean="0"/>
              <a:t>Однако, показатели по шкале  тревожности и принятие родителями более низкие, чем в среднем по району.  Учащиеся 11 класса испытывают тревогу только в критических жизненных ситуациях, уверены в своих силах и спокойны, однако не чувствуют поддержку со стороны родителей.</a:t>
            </a:r>
          </a:p>
          <a:p>
            <a:r>
              <a:rPr lang="ru-RU" dirty="0" smtClean="0"/>
              <a:t>11 класс переходный период в жизни ребят, возможно они нуждаются в большем внимании со стороны родителей, которые считают их уже достаточно взрослыми и перекладывают часть обязанностей, как на взрослых членов семьи, что вызывает у ребят внутреннее напряжение.</a:t>
            </a:r>
            <a:endParaRPr lang="ru-RU" dirty="0"/>
          </a:p>
        </p:txBody>
      </p:sp>
      <p:graphicFrame>
        <p:nvGraphicFramePr>
          <p:cNvPr id="25" name="Диаграмма 24"/>
          <p:cNvGraphicFramePr/>
          <p:nvPr/>
        </p:nvGraphicFramePr>
        <p:xfrm>
          <a:off x="1189894" y="1272898"/>
          <a:ext cx="6236497" cy="3820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220372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3209</TotalTime>
  <Words>563</Words>
  <Application>Microsoft Office PowerPoint</Application>
  <PresentationFormat>Произвольный</PresentationFormat>
  <Paragraphs>51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ukt</cp:lastModifiedBy>
  <cp:revision>157</cp:revision>
  <dcterms:created xsi:type="dcterms:W3CDTF">2020-10-05T18:24:17Z</dcterms:created>
  <dcterms:modified xsi:type="dcterms:W3CDTF">2021-02-21T19:45:16Z</dcterms:modified>
</cp:coreProperties>
</file>