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63" r:id="rId4"/>
    <p:sldId id="264" r:id="rId5"/>
    <p:sldId id="265" r:id="rId6"/>
    <p:sldId id="262" r:id="rId7"/>
    <p:sldId id="276" r:id="rId8"/>
    <p:sldId id="266" r:id="rId9"/>
    <p:sldId id="267" r:id="rId10"/>
    <p:sldId id="268" r:id="rId11"/>
    <p:sldId id="269" r:id="rId12"/>
    <p:sldId id="259" r:id="rId13"/>
    <p:sldId id="270" r:id="rId14"/>
    <p:sldId id="271" r:id="rId15"/>
    <p:sldId id="260" r:id="rId16"/>
    <p:sldId id="272" r:id="rId17"/>
    <p:sldId id="258" r:id="rId18"/>
    <p:sldId id="261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EA76DE-2979-4D7C-BB7A-20BE8A8BFDFE}" v="18" dt="2020-09-04T05:09:19.3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6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hool.8mar" userId="WoZGCaUOjLtj39qSKciCr/QLFQX0pvO7lkI1BPpx37E=" providerId="None" clId="Web-{E1EA76DE-2979-4D7C-BB7A-20BE8A8BFDFE}"/>
    <pc:docChg chg="modSld">
      <pc:chgData name="school.8mar" userId="WoZGCaUOjLtj39qSKciCr/QLFQX0pvO7lkI1BPpx37E=" providerId="None" clId="Web-{E1EA76DE-2979-4D7C-BB7A-20BE8A8BFDFE}" dt="2020-09-04T05:09:18.080" v="16" actId="20577"/>
      <pc:docMkLst>
        <pc:docMk/>
      </pc:docMkLst>
      <pc:sldChg chg="modSp">
        <pc:chgData name="school.8mar" userId="WoZGCaUOjLtj39qSKciCr/QLFQX0pvO7lkI1BPpx37E=" providerId="None" clId="Web-{E1EA76DE-2979-4D7C-BB7A-20BE8A8BFDFE}" dt="2020-09-04T05:09:18.080" v="16" actId="20577"/>
        <pc:sldMkLst>
          <pc:docMk/>
          <pc:sldMk cId="0" sldId="256"/>
        </pc:sldMkLst>
        <pc:spChg chg="mod">
          <ac:chgData name="school.8mar" userId="WoZGCaUOjLtj39qSKciCr/QLFQX0pvO7lkI1BPpx37E=" providerId="None" clId="Web-{E1EA76DE-2979-4D7C-BB7A-20BE8A8BFDFE}" dt="2020-09-04T05:09:18.080" v="16" actId="20577"/>
          <ac:spMkLst>
            <pc:docMk/>
            <pc:sldMk cId="0" sldId="256"/>
            <ac:spMk id="205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1FC99-46AA-440E-A75D-64426801DC7E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3F9012-0F02-48B5-A46E-C0AD7C6D13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882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672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638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969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07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951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57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84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016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656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273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5589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140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764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8317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C044E-D242-4727-8CE1-4B45B2C494DB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327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85665-4999-48AF-9685-CC3D66192E40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1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85665-4999-48AF-9685-CC3D66192E40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83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85665-4999-48AF-9685-CC3D66192E40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96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85665-4999-48AF-9685-CC3D66192E40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811" y="4342518"/>
            <a:ext cx="5026380" cy="4115977"/>
          </a:xfrm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825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278857-6F9C-4F9B-B34B-CD840383A7ED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395288" y="2500313"/>
            <a:ext cx="8245475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/>
            <a:br>
              <a:rPr lang="ru-RU" sz="3200" b="1" dirty="0">
                <a:solidFill>
                  <a:schemeClr val="accent2"/>
                </a:solidFill>
              </a:rPr>
            </a:b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 Урок 1.Пожарная безопасность.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</a:rPr>
              <a:t>Права и обязанности граждан в области пожарной безопасности</a:t>
            </a:r>
          </a:p>
          <a:p>
            <a:pPr algn="ctr"/>
            <a:endParaRPr lang="ru-RU" sz="3200" b="1" dirty="0">
              <a:solidFill>
                <a:srgbClr val="C00000"/>
              </a:solidFill>
            </a:endParaRPr>
          </a:p>
          <a:p>
            <a:pPr algn="r"/>
            <a:r>
              <a:rPr lang="ru-RU" sz="2400" b="1" dirty="0">
                <a:solidFill>
                  <a:schemeClr val="accent2"/>
                </a:solidFill>
              </a:rPr>
              <a:t>ОБЖ. 11 класс. </a:t>
            </a:r>
          </a:p>
          <a:p>
            <a:pPr algn="r"/>
            <a:r>
              <a:rPr lang="ru-RU" sz="2400" b="1" dirty="0">
                <a:solidFill>
                  <a:schemeClr val="accent2"/>
                </a:solidFill>
              </a:rPr>
              <a:t>Деев Владимир Семенович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2052" name="Picture 3" descr="OurNew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5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Что такое пожар и пожарная безопасность: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2"/>
            <a:ext cx="86423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FF0000"/>
                </a:solidFill>
              </a:rPr>
              <a:t>Дайте определения: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400" b="1" i="1" dirty="0">
                <a:solidFill>
                  <a:schemeClr val="accent1">
                    <a:lumMod val="75000"/>
                  </a:schemeClr>
                </a:solidFill>
              </a:rPr>
              <a:t>Что такое пожар?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400" b="1" i="1" dirty="0">
                <a:solidFill>
                  <a:schemeClr val="accent1">
                    <a:lumMod val="75000"/>
                  </a:schemeClr>
                </a:solidFill>
              </a:rPr>
              <a:t>Пожарная безопасность – это…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400" b="1" i="1" dirty="0">
                <a:solidFill>
                  <a:schemeClr val="accent1">
                    <a:lumMod val="75000"/>
                  </a:schemeClr>
                </a:solidFill>
              </a:rPr>
              <a:t>Назовите наиболее распространённые причины пожаров в быту</a:t>
            </a:r>
            <a:endParaRPr lang="ru-RU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Что такое пожар и пожарная безопасность: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2"/>
            <a:ext cx="86423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</a:rPr>
              <a:t>Пожар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— это неконтролируемое горение, причиняющее материальный ущерб, вред жизни и здоровью граждан, интересам общества и государства.</a:t>
            </a:r>
          </a:p>
          <a:p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b="1" i="1" dirty="0">
                <a:solidFill>
                  <a:srgbClr val="FF0000"/>
                </a:solidFill>
              </a:rPr>
              <a:t>Пожарная безопасность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— это состояние защищённости личности, имущества, общества и государства от пожаров.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Что такое пожар и пожарная безопасность: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</a:rPr>
              <a:t>4. Раскройте наиболее опасные причины пожаров в быту (напишите по 4 причины на каждый вид):</a:t>
            </a:r>
          </a:p>
          <a:p>
            <a:r>
              <a:rPr lang="ru-RU" sz="3600" b="1" i="1" dirty="0">
                <a:solidFill>
                  <a:srgbClr val="FF0000"/>
                </a:solidFill>
              </a:rPr>
              <a:t>а) </a:t>
            </a:r>
            <a:r>
              <a:rPr lang="ru-RU" sz="3600" i="1" dirty="0"/>
              <a:t>Неосторожное обращение с огнём:</a:t>
            </a:r>
          </a:p>
          <a:p>
            <a:r>
              <a:rPr lang="ru-RU" sz="3600" b="1" i="1" dirty="0">
                <a:solidFill>
                  <a:srgbClr val="FF0000"/>
                </a:solidFill>
              </a:rPr>
              <a:t>б) </a:t>
            </a:r>
            <a:r>
              <a:rPr lang="ru-RU" sz="3600" i="1" dirty="0"/>
              <a:t>Неисправность и неправильная эксплуатация электрооборудования:</a:t>
            </a:r>
          </a:p>
          <a:p>
            <a:r>
              <a:rPr lang="ru-RU" sz="3600" b="1" i="1" dirty="0">
                <a:solidFill>
                  <a:srgbClr val="FF0000"/>
                </a:solidFill>
              </a:rPr>
              <a:t>в) </a:t>
            </a:r>
            <a:r>
              <a:rPr lang="ru-RU" sz="3600" i="1" dirty="0"/>
              <a:t>Шалости детей: </a:t>
            </a:r>
          </a:p>
          <a:p>
            <a:r>
              <a:rPr lang="ru-RU" sz="3600" b="1" i="1" dirty="0">
                <a:solidFill>
                  <a:srgbClr val="FF0000"/>
                </a:solidFill>
              </a:rPr>
              <a:t>г) </a:t>
            </a:r>
            <a:r>
              <a:rPr lang="ru-RU" sz="3600" i="1" dirty="0"/>
              <a:t>Неправильная эксплуатация печного и газового отопления: </a:t>
            </a:r>
            <a:r>
              <a:rPr lang="ru-RU" sz="3600" b="1" i="1" dirty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Что такое пожар и пожарная безопасность: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8136904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8000" b="1" dirty="0">
                <a:solidFill>
                  <a:srgbClr val="FF0000"/>
                </a:solidFill>
              </a:rPr>
              <a:t>Права и обязанности граждан РФ в области ПБ</a:t>
            </a:r>
            <a:endParaRPr lang="ru-RU" sz="239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Согласно  </a:t>
            </a:r>
            <a:r>
              <a:rPr lang="ru-RU" sz="2800" b="1" dirty="0"/>
              <a:t>Федеральному закону от 21.12.1994 N 69-ФЗ "О пожарной безопасности« граждане имеют право:</a:t>
            </a:r>
          </a:p>
          <a:p>
            <a:pPr>
              <a:buFont typeface="Wingdings" pitchFamily="2" charset="2"/>
              <a:buChar char="q"/>
            </a:pPr>
            <a:endParaRPr lang="en-US" sz="26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5400" b="1" dirty="0">
                <a:solidFill>
                  <a:schemeClr val="accent1">
                    <a:lumMod val="75000"/>
                  </a:schemeClr>
                </a:solidFill>
              </a:rPr>
              <a:t>1. На защиту их жизни, здоровья и имущества в случае пожара;</a:t>
            </a:r>
          </a:p>
        </p:txBody>
      </p:sp>
    </p:spTree>
    <p:extLst>
      <p:ext uri="{BB962C8B-B14F-4D97-AF65-F5344CB8AC3E}">
        <p14:creationId xmlns:p14="http://schemas.microsoft.com/office/powerpoint/2010/main" val="805123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 dirty="0"/>
              <a:t>2. На возмещение ущерба, причинённого пожаром, в порядке, установленном действующим законодательством;</a:t>
            </a:r>
          </a:p>
        </p:txBody>
      </p:sp>
    </p:spTree>
    <p:extLst>
      <p:ext uri="{BB962C8B-B14F-4D97-AF65-F5344CB8AC3E}">
        <p14:creationId xmlns:p14="http://schemas.microsoft.com/office/powerpoint/2010/main" val="1991510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 dirty="0">
                <a:solidFill>
                  <a:schemeClr val="accent1">
                    <a:lumMod val="75000"/>
                  </a:schemeClr>
                </a:solidFill>
              </a:rPr>
              <a:t>3. На участие в установлении причин пожара, нанесшего ущерб их здоровью и имуществу;</a:t>
            </a:r>
          </a:p>
        </p:txBody>
      </p:sp>
    </p:spTree>
    <p:extLst>
      <p:ext uri="{BB962C8B-B14F-4D97-AF65-F5344CB8AC3E}">
        <p14:creationId xmlns:p14="http://schemas.microsoft.com/office/powerpoint/2010/main" val="579041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dirty="0">
                <a:solidFill>
                  <a:schemeClr val="accent1">
                    <a:lumMod val="75000"/>
                  </a:schemeClr>
                </a:solidFill>
              </a:rPr>
              <a:t>4. На </a:t>
            </a:r>
            <a:r>
              <a:rPr lang="ru-RU" sz="4800" b="1" dirty="0"/>
              <a:t>получение информации по вопросам пожарной безопасности, в том числе в установленном порядке, от органов управления и подразделений пожарной охраны;</a:t>
            </a:r>
          </a:p>
        </p:txBody>
      </p:sp>
    </p:spTree>
    <p:extLst>
      <p:ext uri="{BB962C8B-B14F-4D97-AF65-F5344CB8AC3E}">
        <p14:creationId xmlns:p14="http://schemas.microsoft.com/office/powerpoint/2010/main" val="3620689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имеют право на: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 dirty="0">
                <a:solidFill>
                  <a:schemeClr val="accent1">
                    <a:lumMod val="75000"/>
                  </a:schemeClr>
                </a:solidFill>
              </a:rPr>
              <a:t>5. На участие в обеспечении пожарной безопасности, в том числе в установленном порядке в деятельности добровольной пожарной охраны.</a:t>
            </a:r>
          </a:p>
        </p:txBody>
      </p:sp>
    </p:spTree>
    <p:extLst>
      <p:ext uri="{BB962C8B-B14F-4D97-AF65-F5344CB8AC3E}">
        <p14:creationId xmlns:p14="http://schemas.microsoft.com/office/powerpoint/2010/main" val="1569517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обязаны: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4400" b="1" dirty="0">
                <a:solidFill>
                  <a:srgbClr val="FF0000"/>
                </a:solidFill>
              </a:rPr>
              <a:t>Соблюдать</a:t>
            </a:r>
            <a:r>
              <a:rPr lang="ru-RU" sz="4400" b="1" dirty="0"/>
              <a:t> требования пожарной безопасности;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обязаны: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69513" y="836712"/>
            <a:ext cx="864235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ru-RU"/>
            </a:defPPr>
            <a:lvl1pPr marL="514350" lvl="0" indent="-514350">
              <a:buFont typeface="+mj-lt"/>
              <a:buAutoNum type="arabicPeriod"/>
              <a:defRPr sz="44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indent="0">
              <a:buNone/>
            </a:pPr>
            <a:r>
              <a:rPr lang="ru-RU" sz="4000" dirty="0"/>
              <a:t>2.</a:t>
            </a:r>
            <a:r>
              <a:rPr lang="ru-RU" sz="4000" dirty="0">
                <a:solidFill>
                  <a:srgbClr val="FF0000"/>
                </a:solidFill>
              </a:rPr>
              <a:t> Иметь </a:t>
            </a:r>
            <a:r>
              <a:rPr lang="ru-RU" sz="4000" dirty="0"/>
              <a:t>в помещениях и строениях, находящихся в их собственности (пользовании), </a:t>
            </a:r>
            <a:r>
              <a:rPr lang="ru-RU" sz="4000" dirty="0">
                <a:solidFill>
                  <a:srgbClr val="FF0000"/>
                </a:solidFill>
              </a:rPr>
              <a:t>первичные средства тушения пожаров и противопожарный инвентарь</a:t>
            </a:r>
            <a:r>
              <a:rPr lang="ru-RU" sz="4000" dirty="0"/>
              <a:t> в соответствии с правилами пожарной безопасности и перечнями, утверждёнными соответствующими органами местного самоуправления;</a:t>
            </a:r>
          </a:p>
        </p:txBody>
      </p:sp>
    </p:spTree>
    <p:extLst>
      <p:ext uri="{BB962C8B-B14F-4D97-AF65-F5344CB8AC3E}">
        <p14:creationId xmlns:p14="http://schemas.microsoft.com/office/powerpoint/2010/main" val="355967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обязаны: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3. при обнаружении пожаров немедленно </a:t>
            </a:r>
            <a:r>
              <a:rPr lang="ru-RU" sz="4400" b="1" dirty="0">
                <a:solidFill>
                  <a:srgbClr val="FF0000"/>
                </a:solidFill>
              </a:rPr>
              <a:t>уведомлять</a:t>
            </a: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 о них пожар­ную охрану;</a:t>
            </a:r>
          </a:p>
          <a:p>
            <a:pPr lvl="0"/>
            <a:r>
              <a:rPr lang="ru-RU" sz="4400" b="1" dirty="0"/>
              <a:t>4. до прибытия пожарной охраны </a:t>
            </a:r>
            <a:r>
              <a:rPr lang="ru-RU" sz="4400" b="1" dirty="0">
                <a:solidFill>
                  <a:srgbClr val="FF0000"/>
                </a:solidFill>
              </a:rPr>
              <a:t>принимать</a:t>
            </a:r>
            <a:r>
              <a:rPr lang="ru-RU" sz="4400" b="1" dirty="0"/>
              <a:t> посильные меры по спасению людей, имущества и тушению пожаров;</a:t>
            </a:r>
          </a:p>
        </p:txBody>
      </p:sp>
    </p:spTree>
    <p:extLst>
      <p:ext uri="{BB962C8B-B14F-4D97-AF65-F5344CB8AC3E}">
        <p14:creationId xmlns:p14="http://schemas.microsoft.com/office/powerpoint/2010/main" val="2560454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обязаны: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5. </a:t>
            </a:r>
            <a:r>
              <a:rPr lang="ru-RU" sz="4400" b="1" dirty="0">
                <a:solidFill>
                  <a:srgbClr val="FF0000"/>
                </a:solidFill>
              </a:rPr>
              <a:t>оказывать</a:t>
            </a: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 содействие пожарной охране при тушении пожаров;</a:t>
            </a:r>
          </a:p>
          <a:p>
            <a:pPr lvl="0"/>
            <a:r>
              <a:rPr lang="ru-RU" sz="4400" b="1" dirty="0"/>
              <a:t>6. </a:t>
            </a:r>
            <a:r>
              <a:rPr lang="ru-RU" sz="4400" b="1" dirty="0">
                <a:solidFill>
                  <a:srgbClr val="FF0000"/>
                </a:solidFill>
              </a:rPr>
              <a:t>выполнять</a:t>
            </a:r>
            <a:r>
              <a:rPr lang="ru-RU" sz="4400" b="1" dirty="0"/>
              <a:t> предписания, постановления и иные законные требо­вания должностных лиц государственного пожарного надзора;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F9797-FD74-4253-8BFA-042AEB5411AE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Граждане обязаны: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7. </a:t>
            </a:r>
            <a:r>
              <a:rPr lang="ru-RU" sz="3600" b="1" dirty="0">
                <a:solidFill>
                  <a:srgbClr val="FF0000"/>
                </a:solidFill>
              </a:rPr>
              <a:t>предоставлять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возможность должностным лицам государственного пожарного надзора </a:t>
            </a:r>
            <a:r>
              <a:rPr lang="ru-RU" sz="3600" b="1" dirty="0">
                <a:solidFill>
                  <a:srgbClr val="FF0000"/>
                </a:solidFill>
              </a:rPr>
              <a:t>проводить обследования и проверки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принадлежащих им производственных, хозяйственных, жилых и иных помещений и строений в целях контроля за соблюдением требований пожарной безопасности и пресечения их нарушений.</a:t>
            </a:r>
          </a:p>
        </p:txBody>
      </p:sp>
    </p:spTree>
    <p:extLst>
      <p:ext uri="{BB962C8B-B14F-4D97-AF65-F5344CB8AC3E}">
        <p14:creationId xmlns:p14="http://schemas.microsoft.com/office/powerpoint/2010/main" val="677100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E9249C-AFE2-4FF3-9EAD-843C4BC491F3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Наказание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 u="sng" dirty="0">
                <a:solidFill>
                  <a:schemeClr val="accent1">
                    <a:lumMod val="75000"/>
                  </a:schemeClr>
                </a:solidFill>
              </a:rPr>
              <a:t>Граждане за нарушение требований пожарной безопасности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а также за иные правонарушения в области пожарной безопасности могут быть привлечены к </a:t>
            </a:r>
            <a:r>
              <a:rPr lang="ru-RU" sz="3600" b="1" dirty="0">
                <a:solidFill>
                  <a:srgbClr val="FF0000"/>
                </a:solidFill>
              </a:rPr>
              <a:t>дисциплинарной, административной или уголовной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ответственности в соответствии с действующим законодательством.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E9249C-AFE2-4FF3-9EAD-843C4BC491F3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Наказание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29513" y="622737"/>
            <a:ext cx="8642350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В статье 167 «Умышленные уничтожение или повреждение имущества» Уголовного кодекса Российской Федерации </a:t>
            </a:r>
            <a:r>
              <a:rPr lang="ru-RU" sz="2600" dirty="0">
                <a:solidFill>
                  <a:schemeClr val="accent1">
                    <a:lumMod val="75000"/>
                  </a:schemeClr>
                </a:solidFill>
              </a:rPr>
              <a:t>предусмотрено: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sz="2400" u="sng" dirty="0">
                <a:solidFill>
                  <a:schemeClr val="accent1">
                    <a:lumMod val="75000"/>
                  </a:schemeClr>
                </a:solidFill>
              </a:rPr>
              <a:t>Умышленные уничтожение или повреждение чужого имущества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, если эти деяния повлекли причинение значительного ущерба, наказываются штрафом в размере до </a:t>
            </a:r>
            <a:r>
              <a:rPr lang="ru-RU" sz="2400" u="sng" dirty="0">
                <a:solidFill>
                  <a:srgbClr val="FF0000"/>
                </a:solidFill>
              </a:rPr>
              <a:t>сорока тысяч рублей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или в размере заработной платы или иного дохода осуждённого за период до трёх месяцев, либо </a:t>
            </a:r>
            <a:r>
              <a:rPr lang="ru-RU" sz="2400" u="sng" dirty="0">
                <a:solidFill>
                  <a:srgbClr val="FF0000"/>
                </a:solidFill>
              </a:rPr>
              <a:t>обязательными работами на срок от ста до ста восьмидесяти часов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, либо </a:t>
            </a:r>
            <a:r>
              <a:rPr lang="ru-RU" sz="2400" u="sng" dirty="0">
                <a:solidFill>
                  <a:srgbClr val="FF0000"/>
                </a:solidFill>
              </a:rPr>
              <a:t>исправительными работами на срок до одного года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, либо </a:t>
            </a:r>
            <a:r>
              <a:rPr lang="ru-RU" sz="2400" u="sng" dirty="0">
                <a:solidFill>
                  <a:srgbClr val="FF0000"/>
                </a:solidFill>
              </a:rPr>
              <a:t>арестом на срок до трёх месяцев,</a:t>
            </a:r>
            <a:r>
              <a:rPr lang="ru-RU" sz="2400" dirty="0">
                <a:solidFill>
                  <a:srgbClr val="FF0000"/>
                </a:solidFill>
              </a:rPr>
              <a:t> либо </a:t>
            </a:r>
            <a:r>
              <a:rPr lang="ru-RU" sz="2400" u="sng" dirty="0">
                <a:solidFill>
                  <a:srgbClr val="FF0000"/>
                </a:solidFill>
              </a:rPr>
              <a:t>лишением свободы на срок до двух лет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. Те же деяния, совершён­ные из хулиганских побуждений, путём поджога, взрыва или иным 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</a:rPr>
              <a:t>общеопасным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 способом либо повлекшие по неосторожности смерть человека или иные тяжкие последствия, наказываются </a:t>
            </a:r>
            <a:r>
              <a:rPr lang="ru-RU" sz="2400" u="sng" dirty="0">
                <a:solidFill>
                  <a:srgbClr val="FF0000"/>
                </a:solidFill>
              </a:rPr>
              <a:t>лишением свободы на срок до пяти лет</a:t>
            </a:r>
            <a:r>
              <a:rPr lang="ru-RU" sz="2400" u="sng" dirty="0">
                <a:solidFill>
                  <a:schemeClr val="accent1">
                    <a:lumMod val="75000"/>
                  </a:schemeClr>
                </a:solidFill>
              </a:rPr>
              <a:t>».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E9249C-AFE2-4FF3-9EAD-843C4BC491F3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Вопросы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64235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3200" dirty="0"/>
              <a:t>Какие права имеют граждане Российской Федерации в облас­ти пожарной безопасности?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200" dirty="0"/>
              <a:t>Какие обязанности возложены на граждан Российской Феде­рации в области пожарной безопасности?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200" dirty="0"/>
              <a:t>Какие наиболее распространённые причины пожаров в быту вы знаете?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200" dirty="0"/>
              <a:t>Почему подключение к одной розетке нескольких электропри­боров может привести к пожару? Обоснуйте свой ответ.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92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E9249C-AFE2-4FF3-9EAD-843C4BC491F3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Домашнее задание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62265" y="1628800"/>
            <a:ext cx="864235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/>
              <a:t>Подберите с помощью Интернета и средств массовой информа­ции примеры губительных пожаров, которые произошли из-за на­рушений правил пожарной безопасности </a:t>
            </a:r>
            <a:r>
              <a:rPr lang="ru-RU" sz="4000" b="1" dirty="0">
                <a:solidFill>
                  <a:srgbClr val="FF0000"/>
                </a:solidFill>
              </a:rPr>
              <a:t>(презентация, реферат).</a:t>
            </a:r>
          </a:p>
        </p:txBody>
      </p:sp>
    </p:spTree>
    <p:extLst>
      <p:ext uri="{BB962C8B-B14F-4D97-AF65-F5344CB8AC3E}">
        <p14:creationId xmlns:p14="http://schemas.microsoft.com/office/powerpoint/2010/main" val="22328649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707</Words>
  <Application>Microsoft Office PowerPoint</Application>
  <PresentationFormat>Экран (4:3)</PresentationFormat>
  <Paragraphs>97</Paragraphs>
  <Slides>20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LEX-PEX.NET</dc:creator>
  <cp:lastModifiedBy>Святослав Ленков</cp:lastModifiedBy>
  <cp:revision>26</cp:revision>
  <dcterms:created xsi:type="dcterms:W3CDTF">2012-09-03T19:45:58Z</dcterms:created>
  <dcterms:modified xsi:type="dcterms:W3CDTF">2020-09-04T05:09:23Z</dcterms:modified>
</cp:coreProperties>
</file>