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9" r:id="rId3"/>
    <p:sldId id="258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12F229-9551-47D5-B4F5-94DD336CD326}" v="3" dt="2020-09-07T09:38:24.9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chool.8mar" userId="WoZGCaUOjLtj39qSKciCr/QLFQX0pvO7lkI1BPpx37E=" providerId="None" clId="Web-{1312F229-9551-47D5-B4F5-94DD336CD326}"/>
    <pc:docChg chg="modSld">
      <pc:chgData name="school.8mar" userId="WoZGCaUOjLtj39qSKciCr/QLFQX0pvO7lkI1BPpx37E=" providerId="None" clId="Web-{1312F229-9551-47D5-B4F5-94DD336CD326}" dt="2020-09-07T09:38:24.962" v="2" actId="20577"/>
      <pc:docMkLst>
        <pc:docMk/>
      </pc:docMkLst>
      <pc:sldChg chg="modSp">
        <pc:chgData name="school.8mar" userId="WoZGCaUOjLtj39qSKciCr/QLFQX0pvO7lkI1BPpx37E=" providerId="None" clId="Web-{1312F229-9551-47D5-B4F5-94DD336CD326}" dt="2020-09-07T09:38:22.915" v="0" actId="20577"/>
        <pc:sldMkLst>
          <pc:docMk/>
          <pc:sldMk cId="0" sldId="256"/>
        </pc:sldMkLst>
        <pc:spChg chg="mod">
          <ac:chgData name="school.8mar" userId="WoZGCaUOjLtj39qSKciCr/QLFQX0pvO7lkI1BPpx37E=" providerId="None" clId="Web-{1312F229-9551-47D5-B4F5-94DD336CD326}" dt="2020-09-07T09:38:22.915" v="0" actId="20577"/>
          <ac:spMkLst>
            <pc:docMk/>
            <pc:sldMk cId="0" sldId="25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9/7/2020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9/7/2020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24300"/>
            <a:ext cx="4038600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24300"/>
            <a:ext cx="4038600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E5D37781-DF43-42DF-B4BE-5BF9B5EBD21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622FAB8C-348F-428F-A719-ED80B2734D8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F479E79D-E707-47C4-AABD-160CBBF607E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24300"/>
            <a:ext cx="4038600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6E1B5E9-6B82-490E-AA6F-344EBDB1B41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>
  <p:cSld name="Заголовок, 2 маленьких объекта и 1 большой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200" y="3924300"/>
            <a:ext cx="4038600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half" idx="3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3DAFCB5-A2EF-44AF-A121-1A3C96B53DC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200" y="3924300"/>
            <a:ext cx="4038600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DB6DFE7-700A-4778-ABC1-94ACF050918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9/7/2020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Урок 2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vert="horz" lIns="100584" tIns="45720" rIns="91440" bIns="45720" anchor="b">
            <a:normAutofit/>
          </a:bodyPr>
          <a:lstStyle/>
          <a:p>
            <a:endParaRPr lang="ru-RU" sz="6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800" b="1" dirty="0"/>
              <a:t>Общая характеристика природных явлений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4400" b="1" dirty="0"/>
              <a:t>7 класс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Rectangle 7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7924800" cy="1143000"/>
          </a:xfrm>
        </p:spPr>
        <p:txBody>
          <a:bodyPr>
            <a:normAutofit fontScale="90000"/>
          </a:bodyPr>
          <a:lstStyle/>
          <a:p>
            <a:r>
              <a:rPr lang="ru-RU" sz="4800"/>
              <a:t>Геологические оболочки и геосферы Земли</a:t>
            </a:r>
          </a:p>
        </p:txBody>
      </p:sp>
      <p:pic>
        <p:nvPicPr>
          <p:cNvPr id="9225" name="Picture 9" descr="сферы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95600" y="2355850"/>
            <a:ext cx="3810000" cy="34290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>
                <a:solidFill>
                  <a:srgbClr val="FFFF00"/>
                </a:solidFill>
              </a:rPr>
              <a:t>Классификация природных явлений по месту возникновения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ru-RU" sz="2800"/>
              <a:t>Геологические (землетрясения, извержения вулканов, оползни, обвалы, снежные лавины);</a:t>
            </a:r>
          </a:p>
          <a:p>
            <a:r>
              <a:rPr lang="ru-RU" sz="2800"/>
              <a:t>Метеорологические (ураганы, бури, смерчи);</a:t>
            </a:r>
          </a:p>
          <a:p>
            <a:r>
              <a:rPr lang="ru-RU" sz="2800"/>
              <a:t>Гидрологические (наводнения, цунами, сели);</a:t>
            </a:r>
          </a:p>
          <a:p>
            <a:r>
              <a:rPr lang="ru-RU" sz="2800"/>
              <a:t>Биологические (эпидемии, эпизоотии, эпифитотии);</a:t>
            </a:r>
          </a:p>
          <a:p>
            <a:r>
              <a:rPr lang="ru-RU" sz="2800"/>
              <a:t>Космические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 sz="quarter"/>
          </p:nvPr>
        </p:nvSpPr>
        <p:spPr/>
        <p:txBody>
          <a:bodyPr>
            <a:normAutofit fontScale="90000"/>
          </a:bodyPr>
          <a:lstStyle/>
          <a:p>
            <a:r>
              <a:rPr lang="ru-RU" sz="4000">
                <a:solidFill>
                  <a:srgbClr val="FFFF00"/>
                </a:solidFill>
              </a:rPr>
              <a:t>Геологические природные явления</a:t>
            </a:r>
          </a:p>
        </p:txBody>
      </p:sp>
      <p:pic>
        <p:nvPicPr>
          <p:cNvPr id="16393" name="Picture 9" descr="index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81200" y="1447800"/>
            <a:ext cx="3068638" cy="2171700"/>
          </a:xfrm>
        </p:spPr>
      </p:pic>
      <p:pic>
        <p:nvPicPr>
          <p:cNvPr id="16394" name="Picture 10" descr="earthquake-gallery-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486400" y="1447800"/>
            <a:ext cx="2984500" cy="2171700"/>
          </a:xfrm>
        </p:spPr>
      </p:pic>
      <p:pic>
        <p:nvPicPr>
          <p:cNvPr id="16395" name="Picture 11" descr="obval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914400" y="3810000"/>
            <a:ext cx="2171700" cy="2171700"/>
          </a:xfrm>
        </p:spPr>
      </p:pic>
      <p:pic>
        <p:nvPicPr>
          <p:cNvPr id="16396" name="Picture 12" descr="KP_1-03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/>
          <a:srcRect/>
          <a:stretch>
            <a:fillRect/>
          </a:stretch>
        </p:blipFill>
        <p:spPr>
          <a:xfrm>
            <a:off x="4114800" y="3810000"/>
            <a:ext cx="3265488" cy="21717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-304800"/>
            <a:ext cx="8229600" cy="304800"/>
          </a:xfrm>
        </p:spPr>
        <p:txBody>
          <a:bodyPr>
            <a:normAutofit fontScale="90000"/>
          </a:bodyPr>
          <a:lstStyle/>
          <a:p>
            <a:endParaRPr lang="ru-RU" sz="4000"/>
          </a:p>
        </p:txBody>
      </p:sp>
      <p:pic>
        <p:nvPicPr>
          <p:cNvPr id="18439" name="Picture 7" descr="w0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04800" y="1066800"/>
            <a:ext cx="4648200" cy="4419600"/>
          </a:xfrm>
        </p:spPr>
      </p:pic>
      <p:sp>
        <p:nvSpPr>
          <p:cNvPr id="1843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181600" y="457200"/>
            <a:ext cx="3505200" cy="5867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>
                <a:solidFill>
                  <a:srgbClr val="FFFF00"/>
                </a:solidFill>
              </a:rPr>
              <a:t>Земная кора вместе с частью верхней мантии не является монолитным панцирем планеты, а состоит из нескольких больших плит. Выделяют 7 громадных плит и десятки плит поменьше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>
                <a:solidFill>
                  <a:srgbClr val="FFFF00"/>
                </a:solidFill>
              </a:rPr>
              <a:t>Пограничные области между литосферными плитами называют сейсмическими поясами</a:t>
            </a:r>
          </a:p>
        </p:txBody>
      </p:sp>
      <p:pic>
        <p:nvPicPr>
          <p:cNvPr id="20486" name="Picture 6" descr="K-060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43100" y="2070100"/>
            <a:ext cx="5715000" cy="40005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>
                <a:solidFill>
                  <a:srgbClr val="FFFF00"/>
                </a:solidFill>
              </a:rPr>
              <a:t>Землетрясение </a:t>
            </a:r>
          </a:p>
        </p:txBody>
      </p:sp>
      <p:pic>
        <p:nvPicPr>
          <p:cNvPr id="22534" name="Picture 6" descr="48475220_1252379212_buildings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04800" y="1447800"/>
            <a:ext cx="4343400" cy="3505200"/>
          </a:xfrm>
        </p:spPr>
      </p:pic>
      <p:pic>
        <p:nvPicPr>
          <p:cNvPr id="22536" name="Picture 8" descr="earthquake-gallery-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770438" y="2647156"/>
            <a:ext cx="3810000" cy="27717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FFFF00"/>
                </a:solidFill>
              </a:rPr>
              <a:t>Обвал              Оползень</a:t>
            </a:r>
            <a:r>
              <a:rPr lang="ru-RU"/>
              <a:t>  </a:t>
            </a:r>
          </a:p>
        </p:txBody>
      </p:sp>
      <p:pic>
        <p:nvPicPr>
          <p:cNvPr id="25607" name="Picture 7" descr="obval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1828800"/>
            <a:ext cx="4038600" cy="4038600"/>
          </a:xfrm>
        </p:spPr>
      </p:pic>
      <p:pic>
        <p:nvPicPr>
          <p:cNvPr id="25608" name="Picture 8" descr="5d98cc6d0339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876800" y="2286000"/>
            <a:ext cx="4038600" cy="26924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>
                <a:solidFill>
                  <a:srgbClr val="FFFF00"/>
                </a:solidFill>
              </a:rPr>
              <a:t>Извержение вулкана   Снежная лавина</a:t>
            </a:r>
          </a:p>
        </p:txBody>
      </p:sp>
      <p:pic>
        <p:nvPicPr>
          <p:cNvPr id="27659" name="Picture 11" descr="KP_1-03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81000" y="1371600"/>
            <a:ext cx="4038600" cy="2686050"/>
          </a:xfrm>
        </p:spPr>
      </p:pic>
      <p:pic>
        <p:nvPicPr>
          <p:cNvPr id="27660" name="Picture 12" descr="f_3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876800" y="1981200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>
                <a:solidFill>
                  <a:srgbClr val="FFFF00"/>
                </a:solidFill>
              </a:rPr>
              <a:t>Метеорологические природные явления</a:t>
            </a:r>
          </a:p>
        </p:txBody>
      </p:sp>
      <p:pic>
        <p:nvPicPr>
          <p:cNvPr id="30727" name="Picture 7" descr="смерч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04800" y="1600200"/>
            <a:ext cx="4038600" cy="2692400"/>
          </a:xfrm>
        </p:spPr>
      </p:pic>
      <p:pic>
        <p:nvPicPr>
          <p:cNvPr id="30730" name="Picture 10" descr="5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008563" y="2780506"/>
            <a:ext cx="3333750" cy="2505075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>
          <a:xfrm>
            <a:off x="609600" y="-1143000"/>
            <a:ext cx="8229600" cy="1143000"/>
          </a:xfrm>
        </p:spPr>
        <p:txBody>
          <a:bodyPr/>
          <a:lstStyle/>
          <a:p>
            <a:endParaRPr lang="ru-RU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0"/>
            <a:ext cx="4724400" cy="6096000"/>
          </a:xfrm>
        </p:spPr>
        <p:txBody>
          <a:bodyPr/>
          <a:lstStyle/>
          <a:p>
            <a:endParaRPr lang="ru-RU" sz="2400"/>
          </a:p>
          <a:p>
            <a:r>
              <a:rPr lang="ru-RU" sz="2400" b="1">
                <a:solidFill>
                  <a:srgbClr val="FFFF00"/>
                </a:solidFill>
              </a:rPr>
              <a:t>Воздух в тропосфере перемещается в горизонтальном и вертикальном направлениях. Большие объемы воздуха тропосферы, обладающие однородными свойствами, называются </a:t>
            </a:r>
            <a:r>
              <a:rPr lang="ru-RU" sz="2400" b="1">
                <a:solidFill>
                  <a:srgbClr val="FF3300"/>
                </a:solidFill>
              </a:rPr>
              <a:t>воздушными массами</a:t>
            </a:r>
            <a:r>
              <a:rPr lang="ru-RU" sz="2400" b="1">
                <a:solidFill>
                  <a:srgbClr val="FFFF00"/>
                </a:solidFill>
              </a:rPr>
              <a:t>. Взаимодействие воздушных масс приводит к образованию гигантских вихрей – </a:t>
            </a:r>
            <a:r>
              <a:rPr lang="ru-RU" sz="2400" b="1">
                <a:solidFill>
                  <a:srgbClr val="FF3300"/>
                </a:solidFill>
              </a:rPr>
              <a:t>циклонов и антициклонов.</a:t>
            </a:r>
          </a:p>
        </p:txBody>
      </p:sp>
      <p:pic>
        <p:nvPicPr>
          <p:cNvPr id="33801" name="Picture 9" descr="0404030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800600" y="381000"/>
            <a:ext cx="3962400" cy="54102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7" name="Rectangle 7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21336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>
                <a:solidFill>
                  <a:srgbClr val="FF3300"/>
                </a:solidFill>
              </a:rPr>
              <a:t>Циклон</a:t>
            </a:r>
            <a:r>
              <a:rPr lang="ru-RU" sz="2400"/>
              <a:t> </a:t>
            </a:r>
            <a:r>
              <a:rPr lang="ru-RU" sz="2400">
                <a:solidFill>
                  <a:srgbClr val="FFFF00"/>
                </a:solidFill>
              </a:rPr>
              <a:t>– это область пониженного давления в атмосфере с минимумом в центре. Погода при циклоне преобладает пасмурная. С сильными ветрами.</a:t>
            </a:r>
            <a:br>
              <a:rPr lang="ru-RU" sz="2400">
                <a:solidFill>
                  <a:srgbClr val="FFFF00"/>
                </a:solidFill>
              </a:rPr>
            </a:br>
            <a:r>
              <a:rPr lang="ru-RU" sz="2400">
                <a:solidFill>
                  <a:srgbClr val="FF3300"/>
                </a:solidFill>
              </a:rPr>
              <a:t>Антициклон</a:t>
            </a:r>
            <a:r>
              <a:rPr lang="ru-RU" sz="2400"/>
              <a:t> </a:t>
            </a:r>
            <a:r>
              <a:rPr lang="ru-RU" sz="2400">
                <a:solidFill>
                  <a:srgbClr val="FFFF00"/>
                </a:solidFill>
              </a:rPr>
              <a:t>– область повышенного давления в атмосфере с максимумом в центре. Погода при антициклоне малооблачная, без осадков, ветер слабый.</a:t>
            </a:r>
          </a:p>
        </p:txBody>
      </p:sp>
      <p:pic>
        <p:nvPicPr>
          <p:cNvPr id="35849" name="Picture 9" descr="антициклон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048000"/>
            <a:ext cx="7543800" cy="38100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1" name="Rectangle 9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400">
                <a:solidFill>
                  <a:srgbClr val="FFFF00"/>
                </a:solidFill>
              </a:rPr>
              <a:t>К опасным метеорологическим явлениям относятся тайфуны, ураганы, бури, смерчи, грозы, засухи, сильные морозы и туманы.</a:t>
            </a:r>
          </a:p>
        </p:txBody>
      </p:sp>
      <p:pic>
        <p:nvPicPr>
          <p:cNvPr id="38926" name="Picture 14" descr="tornado-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2402281"/>
            <a:ext cx="4038600" cy="2891638"/>
          </a:xfrm>
        </p:spPr>
      </p:pic>
      <p:pic>
        <p:nvPicPr>
          <p:cNvPr id="38927" name="Picture 15" descr="moroz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5299125" y="1600200"/>
            <a:ext cx="2736750" cy="2171700"/>
          </a:xfrm>
        </p:spPr>
      </p:pic>
      <p:pic>
        <p:nvPicPr>
          <p:cNvPr id="38928" name="Picture 16" descr="гроза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tretch>
            <a:fillRect/>
          </a:stretch>
        </p:blipFill>
        <p:spPr>
          <a:xfrm>
            <a:off x="5105126" y="3924300"/>
            <a:ext cx="3124748" cy="21717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38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>
                <a:solidFill>
                  <a:srgbClr val="FFFF00"/>
                </a:solidFill>
              </a:rPr>
              <a:t>Гидрологические природные явления</a:t>
            </a:r>
          </a:p>
        </p:txBody>
      </p:sp>
      <p:pic>
        <p:nvPicPr>
          <p:cNvPr id="41989" name="Picture 5" descr="bimg90879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90600" y="1524000"/>
            <a:ext cx="7467600" cy="44196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-571500"/>
            <a:ext cx="8229600" cy="1143000"/>
          </a:xfrm>
        </p:spPr>
        <p:txBody>
          <a:bodyPr/>
          <a:lstStyle/>
          <a:p>
            <a:endParaRPr lang="ru-RU"/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28600"/>
            <a:ext cx="3581400" cy="5867400"/>
          </a:xfrm>
        </p:spPr>
        <p:txBody>
          <a:bodyPr/>
          <a:lstStyle/>
          <a:p>
            <a:r>
              <a:rPr lang="ru-RU" sz="2800">
                <a:solidFill>
                  <a:srgbClr val="FFFF00"/>
                </a:solidFill>
              </a:rPr>
              <a:t>Все воды Земли объединяются понятием </a:t>
            </a:r>
            <a:r>
              <a:rPr lang="ru-RU" sz="2800">
                <a:solidFill>
                  <a:srgbClr val="FF3300"/>
                </a:solidFill>
              </a:rPr>
              <a:t>«гидросфера».</a:t>
            </a:r>
            <a:r>
              <a:rPr lang="ru-RU" sz="2800">
                <a:solidFill>
                  <a:srgbClr val="FFFF00"/>
                </a:solidFill>
              </a:rPr>
              <a:t> Вода находится в постоянном </a:t>
            </a:r>
            <a:r>
              <a:rPr lang="ru-RU" sz="2800">
                <a:solidFill>
                  <a:srgbClr val="FF3300"/>
                </a:solidFill>
              </a:rPr>
              <a:t>круговороте</a:t>
            </a:r>
            <a:r>
              <a:rPr lang="ru-RU" sz="2800">
                <a:solidFill>
                  <a:srgbClr val="FFFF00"/>
                </a:solidFill>
              </a:rPr>
              <a:t>. Движущей силой круговорота является солнечная энергия и сила тяжести.</a:t>
            </a:r>
          </a:p>
        </p:txBody>
      </p:sp>
      <p:pic>
        <p:nvPicPr>
          <p:cNvPr id="44040" name="Picture 8" descr="кругов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962400" y="1752600"/>
            <a:ext cx="4953000" cy="3502025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>
                <a:solidFill>
                  <a:srgbClr val="FFFF00"/>
                </a:solidFill>
              </a:rPr>
              <a:t>К опасным природным явлениям гидрологического характера относятся </a:t>
            </a:r>
            <a:r>
              <a:rPr lang="ru-RU" sz="2800" b="1">
                <a:solidFill>
                  <a:srgbClr val="FF3300"/>
                </a:solidFill>
              </a:rPr>
              <a:t>наводнения, цунами, сели</a:t>
            </a:r>
          </a:p>
        </p:txBody>
      </p:sp>
      <p:pic>
        <p:nvPicPr>
          <p:cNvPr id="46088" name="Picture 8" descr="наводн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81000" y="1447800"/>
            <a:ext cx="3241675" cy="2171700"/>
          </a:xfrm>
        </p:spPr>
      </p:pic>
      <p:pic>
        <p:nvPicPr>
          <p:cNvPr id="46089" name="Picture 9" descr="sel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62000" y="3733800"/>
            <a:ext cx="2903538" cy="2171700"/>
          </a:xfrm>
        </p:spPr>
      </p:pic>
      <p:pic>
        <p:nvPicPr>
          <p:cNvPr id="46090" name="Picture 10" descr="tsunami"/>
          <p:cNvPicPr>
            <a:picLocks noGrp="1" noChangeAspect="1" noChangeArrowheads="1"/>
          </p:cNvPicPr>
          <p:nvPr>
            <p:ph sz="half" idx="3"/>
          </p:nvPr>
        </p:nvPicPr>
        <p:blipFill>
          <a:blip r:embed="rId4"/>
          <a:stretch>
            <a:fillRect/>
          </a:stretch>
        </p:blipFill>
        <p:spPr>
          <a:xfrm>
            <a:off x="4648200" y="1704469"/>
            <a:ext cx="4038600" cy="4287261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>
                <a:solidFill>
                  <a:srgbClr val="FFFF00"/>
                </a:solidFill>
              </a:rPr>
              <a:t>Биологические опасные природные явления</a:t>
            </a:r>
          </a:p>
        </p:txBody>
      </p:sp>
      <p:pic>
        <p:nvPicPr>
          <p:cNvPr id="48134" name="Picture 6" descr="пожар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71600" y="1752600"/>
            <a:ext cx="6248400" cy="4038600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400" b="1">
                <a:solidFill>
                  <a:srgbClr val="FF3300"/>
                </a:solidFill>
              </a:rPr>
              <a:t>Лесные и торфяные пожары</a:t>
            </a:r>
            <a:br>
              <a:rPr lang="ru-RU" sz="2400" b="1">
                <a:solidFill>
                  <a:srgbClr val="FF3300"/>
                </a:solidFill>
              </a:rPr>
            </a:br>
            <a:r>
              <a:rPr lang="ru-RU" sz="2400" b="1">
                <a:solidFill>
                  <a:srgbClr val="FF3300"/>
                </a:solidFill>
              </a:rPr>
              <a:t>Лесной пожар</a:t>
            </a:r>
            <a:r>
              <a:rPr lang="ru-RU" sz="2400" b="1">
                <a:solidFill>
                  <a:srgbClr val="FFFF00"/>
                </a:solidFill>
              </a:rPr>
              <a:t> – это неконтролируемое горение растительности, стихийно распространяющееся по лесной территории.</a:t>
            </a:r>
          </a:p>
        </p:txBody>
      </p:sp>
      <p:pic>
        <p:nvPicPr>
          <p:cNvPr id="50183" name="Picture 7" descr="les_pogar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04800" y="1905000"/>
            <a:ext cx="3810000" cy="2857500"/>
          </a:xfrm>
        </p:spPr>
      </p:pic>
      <p:pic>
        <p:nvPicPr>
          <p:cNvPr id="50184" name="Picture 8" descr="торф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56138" y="2517015"/>
            <a:ext cx="4038600" cy="303205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28600"/>
            <a:ext cx="4038600" cy="5867400"/>
          </a:xfrm>
        </p:spPr>
        <p:txBody>
          <a:bodyPr>
            <a:normAutofit lnSpcReduction="10000"/>
          </a:bodyPr>
          <a:lstStyle/>
          <a:p>
            <a:r>
              <a:rPr lang="ru-RU" sz="2400">
                <a:solidFill>
                  <a:srgbClr val="FF3300"/>
                </a:solidFill>
              </a:rPr>
              <a:t>Эпидемия</a:t>
            </a:r>
            <a:r>
              <a:rPr lang="ru-RU" sz="2400">
                <a:solidFill>
                  <a:srgbClr val="FFFF00"/>
                </a:solidFill>
              </a:rPr>
              <a:t> </a:t>
            </a:r>
            <a:r>
              <a:rPr lang="ru-RU" sz="2400">
                <a:solidFill>
                  <a:srgbClr val="FF3300"/>
                </a:solidFill>
              </a:rPr>
              <a:t>– </a:t>
            </a:r>
            <a:r>
              <a:rPr lang="ru-RU" sz="2400">
                <a:solidFill>
                  <a:srgbClr val="FFFF00"/>
                </a:solidFill>
              </a:rPr>
              <a:t>широкое  распространение инфекционной болезни среди людей, значительно превышающее обычно регистрируемый на данной территории уровень заболеваемости. </a:t>
            </a:r>
          </a:p>
          <a:p>
            <a:r>
              <a:rPr lang="ru-RU" sz="2400">
                <a:solidFill>
                  <a:srgbClr val="FF3300"/>
                </a:solidFill>
              </a:rPr>
              <a:t>Инфекционные болезни</a:t>
            </a:r>
            <a:r>
              <a:rPr lang="ru-RU" sz="2400">
                <a:solidFill>
                  <a:srgbClr val="FFFF00"/>
                </a:solidFill>
              </a:rPr>
              <a:t> –</a:t>
            </a:r>
            <a:r>
              <a:rPr lang="ru-RU" sz="2400">
                <a:solidFill>
                  <a:srgbClr val="FF3300"/>
                </a:solidFill>
              </a:rPr>
              <a:t> </a:t>
            </a:r>
            <a:r>
              <a:rPr lang="ru-RU" sz="2400">
                <a:solidFill>
                  <a:srgbClr val="FFFF00"/>
                </a:solidFill>
              </a:rPr>
              <a:t>группа болезней, которые вызываются специфическими возбудителями (бактериями, вирусами и грибками).</a:t>
            </a:r>
          </a:p>
        </p:txBody>
      </p:sp>
      <p:pic>
        <p:nvPicPr>
          <p:cNvPr id="52231" name="Picture 7" descr="gripp_main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495800" y="1676400"/>
            <a:ext cx="4648200" cy="3657600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-571500"/>
            <a:ext cx="8229600" cy="1143000"/>
          </a:xfrm>
        </p:spPr>
        <p:txBody>
          <a:bodyPr/>
          <a:lstStyle/>
          <a:p>
            <a:endParaRPr lang="ru-RU"/>
          </a:p>
        </p:txBody>
      </p:sp>
      <p:pic>
        <p:nvPicPr>
          <p:cNvPr id="54280" name="Picture 8" descr="птица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228600"/>
            <a:ext cx="3352800" cy="2781300"/>
          </a:xfrm>
        </p:spPr>
      </p:pic>
      <p:pic>
        <p:nvPicPr>
          <p:cNvPr id="54281" name="Picture 9" descr="саранча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381000" y="3429000"/>
            <a:ext cx="3983038" cy="2438400"/>
          </a:xfrm>
        </p:spPr>
      </p:pic>
      <p:sp>
        <p:nvSpPr>
          <p:cNvPr id="54279" name="Rectangle 7"/>
          <p:cNvSpPr>
            <a:spLocks noGrp="1" noChangeArrowheads="1"/>
          </p:cNvSpPr>
          <p:nvPr>
            <p:ph type="body" sz="half" idx="3"/>
          </p:nvPr>
        </p:nvSpPr>
        <p:spPr>
          <a:xfrm>
            <a:off x="4648200" y="228600"/>
            <a:ext cx="4038600" cy="5867400"/>
          </a:xfrm>
        </p:spPr>
        <p:txBody>
          <a:bodyPr/>
          <a:lstStyle/>
          <a:p>
            <a:r>
              <a:rPr lang="ru-RU" sz="3600">
                <a:solidFill>
                  <a:srgbClr val="FF3300"/>
                </a:solidFill>
              </a:rPr>
              <a:t>Эпизоотии –</a:t>
            </a:r>
            <a:r>
              <a:rPr lang="ru-RU" sz="3600">
                <a:solidFill>
                  <a:srgbClr val="FFFF00"/>
                </a:solidFill>
              </a:rPr>
              <a:t> массовые инфекционные болезни животных</a:t>
            </a:r>
          </a:p>
          <a:p>
            <a:r>
              <a:rPr lang="ru-RU" sz="3600">
                <a:solidFill>
                  <a:srgbClr val="FF3300"/>
                </a:solidFill>
              </a:rPr>
              <a:t>Эпифитотии –</a:t>
            </a:r>
            <a:r>
              <a:rPr lang="ru-RU" sz="3600">
                <a:solidFill>
                  <a:srgbClr val="FFFF00"/>
                </a:solidFill>
              </a:rPr>
              <a:t> массовые болезни растений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>
                <a:solidFill>
                  <a:srgbClr val="FFFF00"/>
                </a:solidFill>
              </a:rPr>
              <a:t>Космические природные явления</a:t>
            </a:r>
          </a:p>
        </p:txBody>
      </p:sp>
      <p:pic>
        <p:nvPicPr>
          <p:cNvPr id="56327" name="Picture 7" descr="астероидl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1371600"/>
            <a:ext cx="3370263" cy="4495800"/>
          </a:xfrm>
        </p:spPr>
      </p:pic>
      <p:pic>
        <p:nvPicPr>
          <p:cNvPr id="56328" name="Picture 8" descr="комета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191000" y="1828800"/>
            <a:ext cx="4495800" cy="3352800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FFFF00"/>
                </a:solidFill>
              </a:rPr>
              <a:t>Метеоры и метеориты</a:t>
            </a:r>
            <a:r>
              <a:rPr lang="ru-RU"/>
              <a:t> </a:t>
            </a:r>
          </a:p>
        </p:txBody>
      </p:sp>
      <p:pic>
        <p:nvPicPr>
          <p:cNvPr id="58375" name="Picture 7" descr="179_item_pict_bi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8600" y="1371600"/>
            <a:ext cx="4419600" cy="2955925"/>
          </a:xfrm>
        </p:spPr>
      </p:pic>
      <p:pic>
        <p:nvPicPr>
          <p:cNvPr id="58376" name="Picture 8" descr="145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448618" y="3214656"/>
            <a:ext cx="2453640" cy="163677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FFFF00"/>
                </a:solidFill>
              </a:rPr>
              <a:t>Кометы и астероиды</a:t>
            </a:r>
          </a:p>
        </p:txBody>
      </p:sp>
      <p:pic>
        <p:nvPicPr>
          <p:cNvPr id="60423" name="Picture 7" descr="meteor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8600" y="1371600"/>
            <a:ext cx="4038600" cy="4038600"/>
          </a:xfrm>
        </p:spPr>
      </p:pic>
      <p:pic>
        <p:nvPicPr>
          <p:cNvPr id="60424" name="Picture 8" descr="asteroid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876800" y="1981200"/>
            <a:ext cx="3962400" cy="31242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4400" b="1">
                <a:solidFill>
                  <a:srgbClr val="FF3300"/>
                </a:solidFill>
              </a:rPr>
              <a:t>Домашнее задание:</a:t>
            </a:r>
          </a:p>
          <a:p>
            <a:pPr algn="ctr"/>
            <a:r>
              <a:rPr lang="ru-RU" sz="4400" b="1">
                <a:solidFill>
                  <a:srgbClr val="FFFF00"/>
                </a:solidFill>
              </a:rPr>
              <a:t>Параграф 1.2 учить, подготовить в тетради конспект параграфа 1.3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4</TotalTime>
  <Words>305</Words>
  <Application>Microsoft Office PowerPoint</Application>
  <PresentationFormat>Экран (4:3)</PresentationFormat>
  <Paragraphs>36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Метро</vt:lpstr>
      <vt:lpstr>Урок 2</vt:lpstr>
      <vt:lpstr>Общая характеристика природных явлений</vt:lpstr>
      <vt:lpstr>Геологические оболочки и геосферы Земли</vt:lpstr>
      <vt:lpstr>Классификация природных явлений по месту возникновения</vt:lpstr>
      <vt:lpstr>Геологические природные явления</vt:lpstr>
      <vt:lpstr>Презентация PowerPoint</vt:lpstr>
      <vt:lpstr>Пограничные области между литосферными плитами называют сейсмическими поясами</vt:lpstr>
      <vt:lpstr>Землетрясение </vt:lpstr>
      <vt:lpstr>Обвал              Оползень  </vt:lpstr>
      <vt:lpstr>Извержение вулкана   Снежная лавина</vt:lpstr>
      <vt:lpstr>Метеорологические природные явления</vt:lpstr>
      <vt:lpstr>Презентация PowerPoint</vt:lpstr>
      <vt:lpstr>Циклон – это область пониженного давления в атмосфере с минимумом в центре. Погода при циклоне преобладает пасмурная. С сильными ветрами. Антициклон – область повышенного давления в атмосфере с максимумом в центре. Погода при антициклоне малооблачная, без осадков, ветер слабый.</vt:lpstr>
      <vt:lpstr>К опасным метеорологическим явлениям относятся тайфуны, ураганы, бури, смерчи, грозы, засухи, сильные морозы и туманы.</vt:lpstr>
      <vt:lpstr>Гидрологические природные явления</vt:lpstr>
      <vt:lpstr>Презентация PowerPoint</vt:lpstr>
      <vt:lpstr>К опасным природным явлениям гидрологического характера относятся наводнения, цунами, сели</vt:lpstr>
      <vt:lpstr>Биологические опасные природные явления</vt:lpstr>
      <vt:lpstr>Лесные и торфяные пожары Лесной пожар – это неконтролируемое горение растительности, стихийно распространяющееся по лесной территории.</vt:lpstr>
      <vt:lpstr>Презентация PowerPoint</vt:lpstr>
      <vt:lpstr>Презентация PowerPoint</vt:lpstr>
      <vt:lpstr>Космические природные явления</vt:lpstr>
      <vt:lpstr>Метеоры и метеориты </vt:lpstr>
      <vt:lpstr>Кометы и астероиды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2</dc:title>
  <dc:creator>Сергей</dc:creator>
  <cp:lastModifiedBy>Сергей</cp:lastModifiedBy>
  <cp:revision>5</cp:revision>
  <dcterms:created xsi:type="dcterms:W3CDTF">2012-09-10T17:20:45Z</dcterms:created>
  <dcterms:modified xsi:type="dcterms:W3CDTF">2020-09-07T09:38:27Z</dcterms:modified>
</cp:coreProperties>
</file>