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88763B3-EE14-4081-96C6-E93FB3BED25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  <p14:section name="Раздел без заголовка" id="{8E57CDDA-87BE-4CEF-A758-4CB93E6CA83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B330"/>
    <a:srgbClr val="A1CB46"/>
    <a:srgbClr val="FFFF00"/>
    <a:srgbClr val="E9F3D4"/>
    <a:srgbClr val="C0E474"/>
    <a:srgbClr val="729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12D77-D9B2-4DF1-B10E-252B89615D6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B6C7AB-1AF6-4FAD-87DA-B514CF4C40DB}">
      <dgm:prSet phldrT="[Текст]"/>
      <dgm:spPr/>
      <dgm:t>
        <a:bodyPr/>
        <a:lstStyle/>
        <a:p>
          <a:r>
            <a:rPr lang="ru-RU" dirty="0"/>
            <a:t>КБЖ</a:t>
          </a:r>
        </a:p>
      </dgm:t>
    </dgm:pt>
    <dgm:pt modelId="{7AEB6281-D012-455F-8A9E-B5723C185674}" type="parTrans" cxnId="{2C599FF6-1CE6-40A0-93DC-49825A7DE07D}">
      <dgm:prSet/>
      <dgm:spPr/>
      <dgm:t>
        <a:bodyPr/>
        <a:lstStyle/>
        <a:p>
          <a:endParaRPr lang="ru-RU"/>
        </a:p>
      </dgm:t>
    </dgm:pt>
    <dgm:pt modelId="{7DDCA921-6A83-47AD-9A7C-F55842CA7780}" type="sibTrans" cxnId="{2C599FF6-1CE6-40A0-93DC-49825A7DE07D}">
      <dgm:prSet/>
      <dgm:spPr/>
      <dgm:t>
        <a:bodyPr/>
        <a:lstStyle/>
        <a:p>
          <a:endParaRPr lang="ru-RU"/>
        </a:p>
      </dgm:t>
    </dgm:pt>
    <dgm:pt modelId="{11BE1210-5F8F-4F17-9AAD-00981D116460}">
      <dgm:prSet phldrT="[Текст]" custT="1"/>
      <dgm:spPr/>
      <dgm:t>
        <a:bodyPr/>
        <a:lstStyle/>
        <a:p>
          <a:r>
            <a:rPr lang="ru-RU" sz="3600" b="1" dirty="0"/>
            <a:t>Предвидеть опасность</a:t>
          </a:r>
        </a:p>
      </dgm:t>
    </dgm:pt>
    <dgm:pt modelId="{3A8E49F5-C33D-40D1-B251-F6AE16FD7CBA}" type="parTrans" cxnId="{CECD747C-A0B1-4F74-A427-ED4DE198FB2D}">
      <dgm:prSet/>
      <dgm:spPr/>
      <dgm:t>
        <a:bodyPr/>
        <a:lstStyle/>
        <a:p>
          <a:endParaRPr lang="ru-RU"/>
        </a:p>
      </dgm:t>
    </dgm:pt>
    <dgm:pt modelId="{12129667-FFC2-4D4A-90F6-B3797BDEAD15}" type="sibTrans" cxnId="{CECD747C-A0B1-4F74-A427-ED4DE198FB2D}">
      <dgm:prSet/>
      <dgm:spPr/>
      <dgm:t>
        <a:bodyPr/>
        <a:lstStyle/>
        <a:p>
          <a:endParaRPr lang="ru-RU"/>
        </a:p>
      </dgm:t>
    </dgm:pt>
    <dgm:pt modelId="{5378F0D0-9796-4D34-90C9-8A16F8016F0D}">
      <dgm:prSet phldrT="[Текст]" custT="1"/>
      <dgm:spPr/>
      <dgm:t>
        <a:bodyPr/>
        <a:lstStyle/>
        <a:p>
          <a:r>
            <a:rPr lang="ru-RU" sz="3600" b="1" dirty="0"/>
            <a:t>Избегать опасность</a:t>
          </a:r>
        </a:p>
      </dgm:t>
    </dgm:pt>
    <dgm:pt modelId="{AD75E5C3-3955-42FA-87E4-0F1F1B24C893}" type="parTrans" cxnId="{2B0B6789-2B08-49F8-B023-DEE291A9F540}">
      <dgm:prSet/>
      <dgm:spPr/>
      <dgm:t>
        <a:bodyPr/>
        <a:lstStyle/>
        <a:p>
          <a:endParaRPr lang="ru-RU"/>
        </a:p>
      </dgm:t>
    </dgm:pt>
    <dgm:pt modelId="{C5BDA07D-D245-4D73-B4C0-2D0EDBB14CF3}" type="sibTrans" cxnId="{2B0B6789-2B08-49F8-B023-DEE291A9F540}">
      <dgm:prSet/>
      <dgm:spPr/>
      <dgm:t>
        <a:bodyPr/>
        <a:lstStyle/>
        <a:p>
          <a:endParaRPr lang="ru-RU"/>
        </a:p>
      </dgm:t>
    </dgm:pt>
    <dgm:pt modelId="{92606C30-7960-45A2-BB6B-E54C5E4FCD8C}">
      <dgm:prSet phldrT="[Текст]" custT="1"/>
      <dgm:spPr/>
      <dgm:t>
        <a:bodyPr/>
        <a:lstStyle/>
        <a:p>
          <a:r>
            <a:rPr lang="ru-RU" sz="3600" b="1" dirty="0"/>
            <a:t>Действовать грамотно</a:t>
          </a:r>
        </a:p>
      </dgm:t>
    </dgm:pt>
    <dgm:pt modelId="{768ECBCD-76F7-443B-8862-BF42C2CF3591}" type="parTrans" cxnId="{F2952880-57F3-4BD7-8C4B-151CBC4B6005}">
      <dgm:prSet/>
      <dgm:spPr/>
      <dgm:t>
        <a:bodyPr/>
        <a:lstStyle/>
        <a:p>
          <a:endParaRPr lang="ru-RU"/>
        </a:p>
      </dgm:t>
    </dgm:pt>
    <dgm:pt modelId="{9EC5DC19-4637-425D-860F-732D7508AD74}" type="sibTrans" cxnId="{F2952880-57F3-4BD7-8C4B-151CBC4B6005}">
      <dgm:prSet/>
      <dgm:spPr/>
      <dgm:t>
        <a:bodyPr/>
        <a:lstStyle/>
        <a:p>
          <a:endParaRPr lang="ru-RU"/>
        </a:p>
      </dgm:t>
    </dgm:pt>
    <dgm:pt modelId="{39978BEF-8053-41C1-AC1E-51ACBFE26A4A}" type="pres">
      <dgm:prSet presAssocID="{52B12D77-D9B2-4DF1-B10E-252B89615D6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B32C79C-53BF-4DA4-8571-59D28DB9A174}" type="pres">
      <dgm:prSet presAssocID="{FDB6C7AB-1AF6-4FAD-87DA-B514CF4C40DB}" presName="root1" presStyleCnt="0"/>
      <dgm:spPr/>
    </dgm:pt>
    <dgm:pt modelId="{EA721D9B-A761-4E78-A327-81CCEBA2510B}" type="pres">
      <dgm:prSet presAssocID="{FDB6C7AB-1AF6-4FAD-87DA-B514CF4C40DB}" presName="LevelOneTextNode" presStyleLbl="node0" presStyleIdx="0" presStyleCnt="1">
        <dgm:presLayoutVars>
          <dgm:chPref val="3"/>
        </dgm:presLayoutVars>
      </dgm:prSet>
      <dgm:spPr/>
    </dgm:pt>
    <dgm:pt modelId="{F81D2932-DA1D-48FD-BA64-8A94145FA89C}" type="pres">
      <dgm:prSet presAssocID="{FDB6C7AB-1AF6-4FAD-87DA-B514CF4C40DB}" presName="level2hierChild" presStyleCnt="0"/>
      <dgm:spPr/>
    </dgm:pt>
    <dgm:pt modelId="{25B916DC-F495-489C-9027-22127EC26DFC}" type="pres">
      <dgm:prSet presAssocID="{3A8E49F5-C33D-40D1-B251-F6AE16FD7CBA}" presName="conn2-1" presStyleLbl="parChTrans1D2" presStyleIdx="0" presStyleCnt="3"/>
      <dgm:spPr/>
    </dgm:pt>
    <dgm:pt modelId="{D2B70774-51BB-4322-B358-E54755530011}" type="pres">
      <dgm:prSet presAssocID="{3A8E49F5-C33D-40D1-B251-F6AE16FD7CBA}" presName="connTx" presStyleLbl="parChTrans1D2" presStyleIdx="0" presStyleCnt="3"/>
      <dgm:spPr/>
    </dgm:pt>
    <dgm:pt modelId="{17DBEED1-CBB5-41A9-8103-96048BC1626C}" type="pres">
      <dgm:prSet presAssocID="{11BE1210-5F8F-4F17-9AAD-00981D116460}" presName="root2" presStyleCnt="0"/>
      <dgm:spPr/>
    </dgm:pt>
    <dgm:pt modelId="{490CD46B-FE8E-418C-AAB6-31E998C77F6A}" type="pres">
      <dgm:prSet presAssocID="{11BE1210-5F8F-4F17-9AAD-00981D116460}" presName="LevelTwoTextNode" presStyleLbl="node2" presStyleIdx="0" presStyleCnt="3">
        <dgm:presLayoutVars>
          <dgm:chPref val="3"/>
        </dgm:presLayoutVars>
      </dgm:prSet>
      <dgm:spPr/>
    </dgm:pt>
    <dgm:pt modelId="{07F97DD8-4021-4121-AB00-946906FB4FBC}" type="pres">
      <dgm:prSet presAssocID="{11BE1210-5F8F-4F17-9AAD-00981D116460}" presName="level3hierChild" presStyleCnt="0"/>
      <dgm:spPr/>
    </dgm:pt>
    <dgm:pt modelId="{AF93245E-F09F-4623-B88A-2454941C6F3C}" type="pres">
      <dgm:prSet presAssocID="{AD75E5C3-3955-42FA-87E4-0F1F1B24C893}" presName="conn2-1" presStyleLbl="parChTrans1D2" presStyleIdx="1" presStyleCnt="3"/>
      <dgm:spPr/>
    </dgm:pt>
    <dgm:pt modelId="{CE0E5CC6-866F-4760-8CC2-DD0F4E654AC5}" type="pres">
      <dgm:prSet presAssocID="{AD75E5C3-3955-42FA-87E4-0F1F1B24C893}" presName="connTx" presStyleLbl="parChTrans1D2" presStyleIdx="1" presStyleCnt="3"/>
      <dgm:spPr/>
    </dgm:pt>
    <dgm:pt modelId="{4D8B355B-2E41-421F-A5CB-6B2E0C53F6BB}" type="pres">
      <dgm:prSet presAssocID="{5378F0D0-9796-4D34-90C9-8A16F8016F0D}" presName="root2" presStyleCnt="0"/>
      <dgm:spPr/>
    </dgm:pt>
    <dgm:pt modelId="{27CC43EF-CCAC-469A-907F-4710D3CB10F9}" type="pres">
      <dgm:prSet presAssocID="{5378F0D0-9796-4D34-90C9-8A16F8016F0D}" presName="LevelTwoTextNode" presStyleLbl="node2" presStyleIdx="1" presStyleCnt="3">
        <dgm:presLayoutVars>
          <dgm:chPref val="3"/>
        </dgm:presLayoutVars>
      </dgm:prSet>
      <dgm:spPr/>
    </dgm:pt>
    <dgm:pt modelId="{164BA379-419F-4697-B4E3-F4D133260E79}" type="pres">
      <dgm:prSet presAssocID="{5378F0D0-9796-4D34-90C9-8A16F8016F0D}" presName="level3hierChild" presStyleCnt="0"/>
      <dgm:spPr/>
    </dgm:pt>
    <dgm:pt modelId="{18A21B9F-DBDA-4DDE-94AE-F7B1FFBF9F97}" type="pres">
      <dgm:prSet presAssocID="{768ECBCD-76F7-443B-8862-BF42C2CF3591}" presName="conn2-1" presStyleLbl="parChTrans1D2" presStyleIdx="2" presStyleCnt="3"/>
      <dgm:spPr/>
    </dgm:pt>
    <dgm:pt modelId="{4CB1C484-4CCA-4586-8C03-D25D5385FB6F}" type="pres">
      <dgm:prSet presAssocID="{768ECBCD-76F7-443B-8862-BF42C2CF3591}" presName="connTx" presStyleLbl="parChTrans1D2" presStyleIdx="2" presStyleCnt="3"/>
      <dgm:spPr/>
    </dgm:pt>
    <dgm:pt modelId="{250FFC2D-6FD2-4B76-A087-629D4413AD52}" type="pres">
      <dgm:prSet presAssocID="{92606C30-7960-45A2-BB6B-E54C5E4FCD8C}" presName="root2" presStyleCnt="0"/>
      <dgm:spPr/>
    </dgm:pt>
    <dgm:pt modelId="{3E7A8D36-7988-4FC2-9048-DF6779FBBC94}" type="pres">
      <dgm:prSet presAssocID="{92606C30-7960-45A2-BB6B-E54C5E4FCD8C}" presName="LevelTwoTextNode" presStyleLbl="node2" presStyleIdx="2" presStyleCnt="3">
        <dgm:presLayoutVars>
          <dgm:chPref val="3"/>
        </dgm:presLayoutVars>
      </dgm:prSet>
      <dgm:spPr/>
    </dgm:pt>
    <dgm:pt modelId="{3FB8F6E5-E7D4-4E3E-9068-DEF16FACD5ED}" type="pres">
      <dgm:prSet presAssocID="{92606C30-7960-45A2-BB6B-E54C5E4FCD8C}" presName="level3hierChild" presStyleCnt="0"/>
      <dgm:spPr/>
    </dgm:pt>
  </dgm:ptLst>
  <dgm:cxnLst>
    <dgm:cxn modelId="{A0D8BD14-2369-44E2-B9FC-1F2B3EC1542F}" type="presOf" srcId="{3A8E49F5-C33D-40D1-B251-F6AE16FD7CBA}" destId="{D2B70774-51BB-4322-B358-E54755530011}" srcOrd="1" destOrd="0" presId="urn:microsoft.com/office/officeart/2008/layout/HorizontalMultiLevelHierarchy"/>
    <dgm:cxn modelId="{CB89453D-D936-461E-B4DE-E44A790D7A1A}" type="presOf" srcId="{52B12D77-D9B2-4DF1-B10E-252B89615D60}" destId="{39978BEF-8053-41C1-AC1E-51ACBFE26A4A}" srcOrd="0" destOrd="0" presId="urn:microsoft.com/office/officeart/2008/layout/HorizontalMultiLevelHierarchy"/>
    <dgm:cxn modelId="{22158E67-833F-4E17-8E9B-A8DCAF2F1304}" type="presOf" srcId="{5378F0D0-9796-4D34-90C9-8A16F8016F0D}" destId="{27CC43EF-CCAC-469A-907F-4710D3CB10F9}" srcOrd="0" destOrd="0" presId="urn:microsoft.com/office/officeart/2008/layout/HorizontalMultiLevelHierarchy"/>
    <dgm:cxn modelId="{E5E6AC4F-ED06-42FD-BE36-2A9B0FCD75B9}" type="presOf" srcId="{AD75E5C3-3955-42FA-87E4-0F1F1B24C893}" destId="{CE0E5CC6-866F-4760-8CC2-DD0F4E654AC5}" srcOrd="1" destOrd="0" presId="urn:microsoft.com/office/officeart/2008/layout/HorizontalMultiLevelHierarchy"/>
    <dgm:cxn modelId="{CC5BD559-539E-4D11-9C29-068443AFB04A}" type="presOf" srcId="{11BE1210-5F8F-4F17-9AAD-00981D116460}" destId="{490CD46B-FE8E-418C-AAB6-31E998C77F6A}" srcOrd="0" destOrd="0" presId="urn:microsoft.com/office/officeart/2008/layout/HorizontalMultiLevelHierarchy"/>
    <dgm:cxn modelId="{CECD747C-A0B1-4F74-A427-ED4DE198FB2D}" srcId="{FDB6C7AB-1AF6-4FAD-87DA-B514CF4C40DB}" destId="{11BE1210-5F8F-4F17-9AAD-00981D116460}" srcOrd="0" destOrd="0" parTransId="{3A8E49F5-C33D-40D1-B251-F6AE16FD7CBA}" sibTransId="{12129667-FFC2-4D4A-90F6-B3797BDEAD15}"/>
    <dgm:cxn modelId="{F2952880-57F3-4BD7-8C4B-151CBC4B6005}" srcId="{FDB6C7AB-1AF6-4FAD-87DA-B514CF4C40DB}" destId="{92606C30-7960-45A2-BB6B-E54C5E4FCD8C}" srcOrd="2" destOrd="0" parTransId="{768ECBCD-76F7-443B-8862-BF42C2CF3591}" sibTransId="{9EC5DC19-4637-425D-860F-732D7508AD74}"/>
    <dgm:cxn modelId="{FB729F83-DF1A-400D-AB65-CE12D6FF5079}" type="presOf" srcId="{92606C30-7960-45A2-BB6B-E54C5E4FCD8C}" destId="{3E7A8D36-7988-4FC2-9048-DF6779FBBC94}" srcOrd="0" destOrd="0" presId="urn:microsoft.com/office/officeart/2008/layout/HorizontalMultiLevelHierarchy"/>
    <dgm:cxn modelId="{2B0B6789-2B08-49F8-B023-DEE291A9F540}" srcId="{FDB6C7AB-1AF6-4FAD-87DA-B514CF4C40DB}" destId="{5378F0D0-9796-4D34-90C9-8A16F8016F0D}" srcOrd="1" destOrd="0" parTransId="{AD75E5C3-3955-42FA-87E4-0F1F1B24C893}" sibTransId="{C5BDA07D-D245-4D73-B4C0-2D0EDBB14CF3}"/>
    <dgm:cxn modelId="{90BDD0AE-C655-4C3D-9631-6E4B7000928F}" type="presOf" srcId="{768ECBCD-76F7-443B-8862-BF42C2CF3591}" destId="{18A21B9F-DBDA-4DDE-94AE-F7B1FFBF9F97}" srcOrd="0" destOrd="0" presId="urn:microsoft.com/office/officeart/2008/layout/HorizontalMultiLevelHierarchy"/>
    <dgm:cxn modelId="{70B06FB5-E5EF-4B8C-8F2E-5A380B74F71C}" type="presOf" srcId="{768ECBCD-76F7-443B-8862-BF42C2CF3591}" destId="{4CB1C484-4CCA-4586-8C03-D25D5385FB6F}" srcOrd="1" destOrd="0" presId="urn:microsoft.com/office/officeart/2008/layout/HorizontalMultiLevelHierarchy"/>
    <dgm:cxn modelId="{0386F7D4-FBE8-4D07-B175-4EF6151016DB}" type="presOf" srcId="{FDB6C7AB-1AF6-4FAD-87DA-B514CF4C40DB}" destId="{EA721D9B-A761-4E78-A327-81CCEBA2510B}" srcOrd="0" destOrd="0" presId="urn:microsoft.com/office/officeart/2008/layout/HorizontalMultiLevelHierarchy"/>
    <dgm:cxn modelId="{B5FBF6D8-B86E-47F3-A5C7-7587947A3E3A}" type="presOf" srcId="{3A8E49F5-C33D-40D1-B251-F6AE16FD7CBA}" destId="{25B916DC-F495-489C-9027-22127EC26DFC}" srcOrd="0" destOrd="0" presId="urn:microsoft.com/office/officeart/2008/layout/HorizontalMultiLevelHierarchy"/>
    <dgm:cxn modelId="{3830D2EE-AC4E-45E7-8428-6B2F835CA39A}" type="presOf" srcId="{AD75E5C3-3955-42FA-87E4-0F1F1B24C893}" destId="{AF93245E-F09F-4623-B88A-2454941C6F3C}" srcOrd="0" destOrd="0" presId="urn:microsoft.com/office/officeart/2008/layout/HorizontalMultiLevelHierarchy"/>
    <dgm:cxn modelId="{2C599FF6-1CE6-40A0-93DC-49825A7DE07D}" srcId="{52B12D77-D9B2-4DF1-B10E-252B89615D60}" destId="{FDB6C7AB-1AF6-4FAD-87DA-B514CF4C40DB}" srcOrd="0" destOrd="0" parTransId="{7AEB6281-D012-455F-8A9E-B5723C185674}" sibTransId="{7DDCA921-6A83-47AD-9A7C-F55842CA7780}"/>
    <dgm:cxn modelId="{391C7AC8-E363-4677-91A6-36C41B194F3B}" type="presParOf" srcId="{39978BEF-8053-41C1-AC1E-51ACBFE26A4A}" destId="{4B32C79C-53BF-4DA4-8571-59D28DB9A174}" srcOrd="0" destOrd="0" presId="urn:microsoft.com/office/officeart/2008/layout/HorizontalMultiLevelHierarchy"/>
    <dgm:cxn modelId="{092CCDE8-02F1-4CBA-8CC2-0269EFF47E09}" type="presParOf" srcId="{4B32C79C-53BF-4DA4-8571-59D28DB9A174}" destId="{EA721D9B-A761-4E78-A327-81CCEBA2510B}" srcOrd="0" destOrd="0" presId="urn:microsoft.com/office/officeart/2008/layout/HorizontalMultiLevelHierarchy"/>
    <dgm:cxn modelId="{25A1D3E8-620A-4FE7-9C41-F289BF96126D}" type="presParOf" srcId="{4B32C79C-53BF-4DA4-8571-59D28DB9A174}" destId="{F81D2932-DA1D-48FD-BA64-8A94145FA89C}" srcOrd="1" destOrd="0" presId="urn:microsoft.com/office/officeart/2008/layout/HorizontalMultiLevelHierarchy"/>
    <dgm:cxn modelId="{71B167FC-E63E-4ADC-98B5-BBBB8F6CCBCC}" type="presParOf" srcId="{F81D2932-DA1D-48FD-BA64-8A94145FA89C}" destId="{25B916DC-F495-489C-9027-22127EC26DFC}" srcOrd="0" destOrd="0" presId="urn:microsoft.com/office/officeart/2008/layout/HorizontalMultiLevelHierarchy"/>
    <dgm:cxn modelId="{1DE99D95-6F43-4F0D-81AC-0C7C81751F75}" type="presParOf" srcId="{25B916DC-F495-489C-9027-22127EC26DFC}" destId="{D2B70774-51BB-4322-B358-E54755530011}" srcOrd="0" destOrd="0" presId="urn:microsoft.com/office/officeart/2008/layout/HorizontalMultiLevelHierarchy"/>
    <dgm:cxn modelId="{D716C5C4-B49A-45B9-995E-5137CD012401}" type="presParOf" srcId="{F81D2932-DA1D-48FD-BA64-8A94145FA89C}" destId="{17DBEED1-CBB5-41A9-8103-96048BC1626C}" srcOrd="1" destOrd="0" presId="urn:microsoft.com/office/officeart/2008/layout/HorizontalMultiLevelHierarchy"/>
    <dgm:cxn modelId="{FC4C48DC-2338-4A4C-9862-6F966B89897A}" type="presParOf" srcId="{17DBEED1-CBB5-41A9-8103-96048BC1626C}" destId="{490CD46B-FE8E-418C-AAB6-31E998C77F6A}" srcOrd="0" destOrd="0" presId="urn:microsoft.com/office/officeart/2008/layout/HorizontalMultiLevelHierarchy"/>
    <dgm:cxn modelId="{FB954548-030A-4ACF-BAF8-8045F67FD30C}" type="presParOf" srcId="{17DBEED1-CBB5-41A9-8103-96048BC1626C}" destId="{07F97DD8-4021-4121-AB00-946906FB4FBC}" srcOrd="1" destOrd="0" presId="urn:microsoft.com/office/officeart/2008/layout/HorizontalMultiLevelHierarchy"/>
    <dgm:cxn modelId="{234442E2-6AFF-4071-AE86-B89B28902C2D}" type="presParOf" srcId="{F81D2932-DA1D-48FD-BA64-8A94145FA89C}" destId="{AF93245E-F09F-4623-B88A-2454941C6F3C}" srcOrd="2" destOrd="0" presId="urn:microsoft.com/office/officeart/2008/layout/HorizontalMultiLevelHierarchy"/>
    <dgm:cxn modelId="{C4D768B8-AA24-409C-89B0-9757329AFE95}" type="presParOf" srcId="{AF93245E-F09F-4623-B88A-2454941C6F3C}" destId="{CE0E5CC6-866F-4760-8CC2-DD0F4E654AC5}" srcOrd="0" destOrd="0" presId="urn:microsoft.com/office/officeart/2008/layout/HorizontalMultiLevelHierarchy"/>
    <dgm:cxn modelId="{494D1C83-D12F-4750-A578-87D2B7F294F5}" type="presParOf" srcId="{F81D2932-DA1D-48FD-BA64-8A94145FA89C}" destId="{4D8B355B-2E41-421F-A5CB-6B2E0C53F6BB}" srcOrd="3" destOrd="0" presId="urn:microsoft.com/office/officeart/2008/layout/HorizontalMultiLevelHierarchy"/>
    <dgm:cxn modelId="{0E5695C0-F282-401F-9E85-17C8448CD3D6}" type="presParOf" srcId="{4D8B355B-2E41-421F-A5CB-6B2E0C53F6BB}" destId="{27CC43EF-CCAC-469A-907F-4710D3CB10F9}" srcOrd="0" destOrd="0" presId="urn:microsoft.com/office/officeart/2008/layout/HorizontalMultiLevelHierarchy"/>
    <dgm:cxn modelId="{6D4D7C72-DF65-407E-B8AC-F7B222937681}" type="presParOf" srcId="{4D8B355B-2E41-421F-A5CB-6B2E0C53F6BB}" destId="{164BA379-419F-4697-B4E3-F4D133260E79}" srcOrd="1" destOrd="0" presId="urn:microsoft.com/office/officeart/2008/layout/HorizontalMultiLevelHierarchy"/>
    <dgm:cxn modelId="{01838A9C-292D-42DB-AD70-9C4E37C896E6}" type="presParOf" srcId="{F81D2932-DA1D-48FD-BA64-8A94145FA89C}" destId="{18A21B9F-DBDA-4DDE-94AE-F7B1FFBF9F97}" srcOrd="4" destOrd="0" presId="urn:microsoft.com/office/officeart/2008/layout/HorizontalMultiLevelHierarchy"/>
    <dgm:cxn modelId="{B6F3E48C-5897-4580-AAB3-7E244A26BAFA}" type="presParOf" srcId="{18A21B9F-DBDA-4DDE-94AE-F7B1FFBF9F97}" destId="{4CB1C484-4CCA-4586-8C03-D25D5385FB6F}" srcOrd="0" destOrd="0" presId="urn:microsoft.com/office/officeart/2008/layout/HorizontalMultiLevelHierarchy"/>
    <dgm:cxn modelId="{58646E18-F290-415F-8FE0-F525ECF3DACE}" type="presParOf" srcId="{F81D2932-DA1D-48FD-BA64-8A94145FA89C}" destId="{250FFC2D-6FD2-4B76-A087-629D4413AD52}" srcOrd="5" destOrd="0" presId="urn:microsoft.com/office/officeart/2008/layout/HorizontalMultiLevelHierarchy"/>
    <dgm:cxn modelId="{A87666A1-0540-4591-9887-94147A70E200}" type="presParOf" srcId="{250FFC2D-6FD2-4B76-A087-629D4413AD52}" destId="{3E7A8D36-7988-4FC2-9048-DF6779FBBC94}" srcOrd="0" destOrd="0" presId="urn:microsoft.com/office/officeart/2008/layout/HorizontalMultiLevelHierarchy"/>
    <dgm:cxn modelId="{9E967B10-EDB8-40F7-B9A1-8A88A20E9554}" type="presParOf" srcId="{250FFC2D-6FD2-4B76-A087-629D4413AD52}" destId="{3FB8F6E5-E7D4-4E3E-9068-DEF16FACD5E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21B9F-DBDA-4DDE-94AE-F7B1FFBF9F97}">
      <dsp:nvSpPr>
        <dsp:cNvPr id="0" name=""/>
        <dsp:cNvSpPr/>
      </dsp:nvSpPr>
      <dsp:spPr>
        <a:xfrm>
          <a:off x="2531642" y="2615652"/>
          <a:ext cx="650756" cy="1240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378" y="0"/>
              </a:lnTo>
              <a:lnTo>
                <a:pt x="325378" y="1240009"/>
              </a:lnTo>
              <a:lnTo>
                <a:pt x="650756" y="124000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822010" y="3200647"/>
        <a:ext cx="70019" cy="70019"/>
      </dsp:txXfrm>
    </dsp:sp>
    <dsp:sp modelId="{AF93245E-F09F-4623-B88A-2454941C6F3C}">
      <dsp:nvSpPr>
        <dsp:cNvPr id="0" name=""/>
        <dsp:cNvSpPr/>
      </dsp:nvSpPr>
      <dsp:spPr>
        <a:xfrm>
          <a:off x="2531642" y="2569932"/>
          <a:ext cx="6507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0756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840751" y="2599383"/>
        <a:ext cx="32537" cy="32537"/>
      </dsp:txXfrm>
    </dsp:sp>
    <dsp:sp modelId="{25B916DC-F495-489C-9027-22127EC26DFC}">
      <dsp:nvSpPr>
        <dsp:cNvPr id="0" name=""/>
        <dsp:cNvSpPr/>
      </dsp:nvSpPr>
      <dsp:spPr>
        <a:xfrm>
          <a:off x="2531642" y="1375643"/>
          <a:ext cx="650756" cy="1240009"/>
        </a:xfrm>
        <a:custGeom>
          <a:avLst/>
          <a:gdLst/>
          <a:ahLst/>
          <a:cxnLst/>
          <a:rect l="0" t="0" r="0" b="0"/>
          <a:pathLst>
            <a:path>
              <a:moveTo>
                <a:pt x="0" y="1240009"/>
              </a:moveTo>
              <a:lnTo>
                <a:pt x="325378" y="1240009"/>
              </a:lnTo>
              <a:lnTo>
                <a:pt x="325378" y="0"/>
              </a:lnTo>
              <a:lnTo>
                <a:pt x="650756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822010" y="1960637"/>
        <a:ext cx="70019" cy="70019"/>
      </dsp:txXfrm>
    </dsp:sp>
    <dsp:sp modelId="{EA721D9B-A761-4E78-A327-81CCEBA2510B}">
      <dsp:nvSpPr>
        <dsp:cNvPr id="0" name=""/>
        <dsp:cNvSpPr/>
      </dsp:nvSpPr>
      <dsp:spPr>
        <a:xfrm rot="16200000">
          <a:off x="-574907" y="2119648"/>
          <a:ext cx="5221092" cy="9920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/>
            <a:t>КБЖ</a:t>
          </a:r>
        </a:p>
      </dsp:txBody>
      <dsp:txXfrm>
        <a:off x="-574907" y="2119648"/>
        <a:ext cx="5221092" cy="992007"/>
      </dsp:txXfrm>
    </dsp:sp>
    <dsp:sp modelId="{490CD46B-FE8E-418C-AAB6-31E998C77F6A}">
      <dsp:nvSpPr>
        <dsp:cNvPr id="0" name=""/>
        <dsp:cNvSpPr/>
      </dsp:nvSpPr>
      <dsp:spPr>
        <a:xfrm>
          <a:off x="3182399" y="879639"/>
          <a:ext cx="3253784" cy="9920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/>
            <a:t>Предвидеть опасность</a:t>
          </a:r>
        </a:p>
      </dsp:txBody>
      <dsp:txXfrm>
        <a:off x="3182399" y="879639"/>
        <a:ext cx="3253784" cy="992007"/>
      </dsp:txXfrm>
    </dsp:sp>
    <dsp:sp modelId="{27CC43EF-CCAC-469A-907F-4710D3CB10F9}">
      <dsp:nvSpPr>
        <dsp:cNvPr id="0" name=""/>
        <dsp:cNvSpPr/>
      </dsp:nvSpPr>
      <dsp:spPr>
        <a:xfrm>
          <a:off x="3182399" y="2119648"/>
          <a:ext cx="3253784" cy="9920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/>
            <a:t>Избегать опасность</a:t>
          </a:r>
        </a:p>
      </dsp:txBody>
      <dsp:txXfrm>
        <a:off x="3182399" y="2119648"/>
        <a:ext cx="3253784" cy="992007"/>
      </dsp:txXfrm>
    </dsp:sp>
    <dsp:sp modelId="{3E7A8D36-7988-4FC2-9048-DF6779FBBC94}">
      <dsp:nvSpPr>
        <dsp:cNvPr id="0" name=""/>
        <dsp:cNvSpPr/>
      </dsp:nvSpPr>
      <dsp:spPr>
        <a:xfrm>
          <a:off x="3182399" y="3359658"/>
          <a:ext cx="3253784" cy="9920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/>
            <a:t>Действовать грамотно</a:t>
          </a:r>
        </a:p>
      </dsp:txBody>
      <dsp:txXfrm>
        <a:off x="3182399" y="3359658"/>
        <a:ext cx="3253784" cy="992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B1C5-8EE6-4D94-B178-50D527032475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8877-2837-48F9-9A93-232472397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3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B1C5-8EE6-4D94-B178-50D527032475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8877-2837-48F9-9A93-232472397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24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B1C5-8EE6-4D94-B178-50D527032475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8877-2837-48F9-9A93-232472397F3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016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B1C5-8EE6-4D94-B178-50D527032475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8877-2837-48F9-9A93-232472397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035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B1C5-8EE6-4D94-B178-50D527032475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8877-2837-48F9-9A93-232472397F3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8057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B1C5-8EE6-4D94-B178-50D527032475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8877-2837-48F9-9A93-232472397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388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B1C5-8EE6-4D94-B178-50D527032475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8877-2837-48F9-9A93-232472397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1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B1C5-8EE6-4D94-B178-50D527032475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8877-2837-48F9-9A93-232472397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00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B1C5-8EE6-4D94-B178-50D527032475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8877-2837-48F9-9A93-232472397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68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B1C5-8EE6-4D94-B178-50D527032475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8877-2837-48F9-9A93-232472397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98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B1C5-8EE6-4D94-B178-50D527032475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8877-2837-48F9-9A93-232472397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66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B1C5-8EE6-4D94-B178-50D527032475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8877-2837-48F9-9A93-232472397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42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B1C5-8EE6-4D94-B178-50D527032475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8877-2837-48F9-9A93-232472397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52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B1C5-8EE6-4D94-B178-50D527032475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8877-2837-48F9-9A93-232472397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05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B1C5-8EE6-4D94-B178-50D527032475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8877-2837-48F9-9A93-232472397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72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B1C5-8EE6-4D94-B178-50D527032475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8877-2837-48F9-9A93-232472397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75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9B1C5-8EE6-4D94-B178-50D527032475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E78877-2837-48F9-9A93-232472397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62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5830" y="727075"/>
            <a:ext cx="10116820" cy="5235575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9600" b="1" dirty="0">
                <a:solidFill>
                  <a:srgbClr val="C42F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>"Город как </a:t>
            </a:r>
            <a:endParaRPr lang="ko-KR" altLang="en-US" sz="9600" b="1" dirty="0">
              <a:latin typeface="Trebuchet MS" charset="0"/>
            </a:endParaRPr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9600" b="1" dirty="0">
                <a:solidFill>
                  <a:srgbClr val="C42F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>среда </a:t>
            </a:r>
            <a:endParaRPr lang="ko-KR" altLang="en-US" sz="9600" b="1" dirty="0">
              <a:latin typeface="Trebuchet MS" charset="0"/>
            </a:endParaRPr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9600" b="1" dirty="0">
                <a:solidFill>
                  <a:srgbClr val="C42F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>обитания" </a:t>
            </a:r>
            <a:endParaRPr lang="ko-KR" altLang="en-US" sz="9600" b="1" dirty="0">
              <a:latin typeface="Trebuchet MS" charset="0"/>
            </a:endParaRPr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400" b="1" dirty="0">
                <a:solidFill>
                  <a:srgbClr val="C42F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>5 класс</a:t>
            </a:r>
            <a:endParaRPr lang="ko-KR" altLang="en-US" sz="5400" b="1" dirty="0">
              <a:latin typeface="Trebuchet M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32543" y="232912"/>
            <a:ext cx="125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Слайд 1</a:t>
            </a:r>
          </a:p>
        </p:txBody>
      </p:sp>
    </p:spTree>
    <p:extLst>
      <p:ext uri="{BB962C8B-B14F-4D97-AF65-F5344CB8AC3E}">
        <p14:creationId xmlns:p14="http://schemas.microsoft.com/office/powerpoint/2010/main" val="277362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5526" y="232772"/>
            <a:ext cx="8308685" cy="14219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lnSpc>
                <a:spcPct val="80000"/>
              </a:lnSpc>
              <a:buAutoNum type="arabicPeriod"/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Основные признаки </a:t>
            </a:r>
          </a:p>
          <a:p>
            <a:pPr algn="ctr">
              <a:lnSpc>
                <a:spcPct val="80000"/>
              </a:lnSpc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современного города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9516" y="1791157"/>
            <a:ext cx="959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Дома найдите ответы на вопросы: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5525" y="2320506"/>
            <a:ext cx="1067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ru-RU" sz="2800" b="1" dirty="0"/>
              <a:t>Каково население Санкт-Петербурга, Екатеринбурга?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5525" y="2912320"/>
            <a:ext cx="1067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2) Каково население </a:t>
            </a:r>
            <a:r>
              <a:rPr lang="ru-RU" sz="2800" b="1" dirty="0" err="1"/>
              <a:t>р.п</a:t>
            </a:r>
            <a:r>
              <a:rPr lang="ru-RU" sz="2800" b="1" dirty="0"/>
              <a:t>. Ачит?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5524" y="3523788"/>
            <a:ext cx="1067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3) Какой самый многолюдный город в мире?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32543" y="232912"/>
            <a:ext cx="125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Слайд 10</a:t>
            </a:r>
          </a:p>
        </p:txBody>
      </p:sp>
    </p:spTree>
    <p:extLst>
      <p:ext uri="{BB962C8B-B14F-4D97-AF65-F5344CB8AC3E}">
        <p14:creationId xmlns:p14="http://schemas.microsoft.com/office/powerpoint/2010/main" val="146729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5526" y="232772"/>
            <a:ext cx="8308685" cy="14219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lnSpc>
                <a:spcPct val="80000"/>
              </a:lnSpc>
              <a:buAutoNum type="arabicPeriod"/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Основные признаки </a:t>
            </a:r>
          </a:p>
          <a:p>
            <a:pPr algn="ctr">
              <a:lnSpc>
                <a:spcPct val="80000"/>
              </a:lnSpc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современного города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8529" y="1612723"/>
            <a:ext cx="959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Что называют мегаполисом?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5526" y="2104863"/>
            <a:ext cx="8821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Вставьте пропущенные слова из предложенных: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8529" y="2647661"/>
            <a:ext cx="95745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Мегаполис – это единое ___________ пространство, объединяющее множество разросшихся мелких __________ и _________ поселений.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9400" y="4190431"/>
            <a:ext cx="2149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сельских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32543" y="232912"/>
            <a:ext cx="125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Слайд 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7977" y="4775206"/>
            <a:ext cx="246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городское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233927" y="4482818"/>
            <a:ext cx="2211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городов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057227" y="5359981"/>
            <a:ext cx="2072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сельское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211292" y="4921400"/>
            <a:ext cx="955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сёл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984275" y="4133170"/>
            <a:ext cx="2072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крупных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5213642" y="2501467"/>
            <a:ext cx="246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городское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194636" y="3375607"/>
            <a:ext cx="2211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городов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3476280" y="3375607"/>
            <a:ext cx="2149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сельских </a:t>
            </a:r>
          </a:p>
        </p:txBody>
      </p:sp>
    </p:spTree>
    <p:extLst>
      <p:ext uri="{BB962C8B-B14F-4D97-AF65-F5344CB8AC3E}">
        <p14:creationId xmlns:p14="http://schemas.microsoft.com/office/powerpoint/2010/main" val="92474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3" grpId="0"/>
      <p:bldP spid="4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45122" y="233781"/>
            <a:ext cx="12379569" cy="20867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 Привлекательность города </a:t>
            </a:r>
          </a:p>
          <a:p>
            <a:pPr algn="ctr">
              <a:lnSpc>
                <a:spcPct val="80000"/>
              </a:lnSpc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для жизнедеятельности </a:t>
            </a:r>
          </a:p>
          <a:p>
            <a:pPr algn="ctr">
              <a:lnSpc>
                <a:spcPct val="80000"/>
              </a:lnSpc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человека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9517" y="2179350"/>
            <a:ext cx="9324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 вы думаете? Почему людей для удобства проживания привлекают города?</a:t>
            </a:r>
          </a:p>
          <a:p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5525" y="3252167"/>
            <a:ext cx="935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/>
              <a:t>Жилищные удобства: газопровод, водоснабжение, канализация, электроснабжение.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5525" y="4002665"/>
            <a:ext cx="935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/>
              <a:t>Огромная сеть торговых организаций.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5202" y="4464330"/>
            <a:ext cx="935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/>
              <a:t>Городской транспорт для передвижения людей.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5525" y="4845496"/>
            <a:ext cx="935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/>
              <a:t>Система учебных заведений.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5525" y="5226662"/>
            <a:ext cx="935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/>
              <a:t>Система медицинских учреждений.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5202" y="5679701"/>
            <a:ext cx="935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/>
              <a:t>Система научных, культурных, спортивных учреждений.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5202" y="6083394"/>
            <a:ext cx="935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/>
              <a:t>Службы для обеспечения безопасности населения.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32543" y="232912"/>
            <a:ext cx="125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Слайд 12</a:t>
            </a:r>
          </a:p>
        </p:txBody>
      </p:sp>
    </p:spTree>
    <p:extLst>
      <p:ext uri="{BB962C8B-B14F-4D97-AF65-F5344CB8AC3E}">
        <p14:creationId xmlns:p14="http://schemas.microsoft.com/office/powerpoint/2010/main" val="165277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2742" y="232772"/>
            <a:ext cx="7874271" cy="14219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Опасные ситуации </a:t>
            </a:r>
          </a:p>
          <a:p>
            <a:pPr algn="ctr">
              <a:lnSpc>
                <a:spcPct val="80000"/>
              </a:lnSpc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современном городе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525" y="1654700"/>
            <a:ext cx="743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Что называют опасной ситуацией?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5525" y="2249155"/>
            <a:ext cx="8795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Вставьте пропущенные слова из предложенных: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5525" y="2782055"/>
            <a:ext cx="100576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Опасная ситуация – </a:t>
            </a:r>
            <a:r>
              <a:rPr lang="ru-RU" sz="2800" b="1" dirty="0"/>
              <a:t>это стечение обстоятельств, которое может причинить ___________ вред, физические и психологические ___________, заболевания и даже _________.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33822" y="5849011"/>
            <a:ext cx="1592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смерть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32543" y="232912"/>
            <a:ext cx="125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Слайд 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7864" y="5264236"/>
            <a:ext cx="2107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человеку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04354" y="3105221"/>
            <a:ext cx="2107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человеку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957652" y="4597937"/>
            <a:ext cx="1839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травмы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7007896" y="3542123"/>
            <a:ext cx="1839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травмы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914016" y="3940188"/>
            <a:ext cx="1592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смерть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3484" y="4742451"/>
            <a:ext cx="2519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школьнику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571841" y="5295731"/>
            <a:ext cx="161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нормы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7927677" y="4679461"/>
            <a:ext cx="14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уроки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9870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10" grpId="0"/>
      <p:bldP spid="4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2742" y="232772"/>
            <a:ext cx="7874271" cy="14219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Опасные ситуации </a:t>
            </a:r>
          </a:p>
          <a:p>
            <a:pPr algn="ctr">
              <a:lnSpc>
                <a:spcPct val="80000"/>
              </a:lnSpc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современном городе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9516" y="1791157"/>
            <a:ext cx="959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Какие опасности могут быть в городе?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5525" y="2320506"/>
            <a:ext cx="101366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Опасности, связанные с нарушением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/>
              <a:t>правил дорожного движения;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/>
              <a:t>правил пожарной безопасности;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/>
              <a:t>мер общественной безопасности и порядка;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/>
              <a:t>правил эксплуатации приборами, оборудованием как в быту, так и на производстве;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/>
              <a:t>правил пользования газом и электричеством;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/>
              <a:t>правил реагирования на природные явления (дождь, гроза, снегопад, гололёд и другие).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8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8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932543" y="232912"/>
            <a:ext cx="125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Слайд 14</a:t>
            </a:r>
          </a:p>
        </p:txBody>
      </p:sp>
    </p:spTree>
    <p:extLst>
      <p:ext uri="{BB962C8B-B14F-4D97-AF65-F5344CB8AC3E}">
        <p14:creationId xmlns:p14="http://schemas.microsoft.com/office/powerpoint/2010/main" val="72160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2742" y="232772"/>
            <a:ext cx="7874271" cy="14219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Опасные ситуации </a:t>
            </a:r>
          </a:p>
          <a:p>
            <a:pPr algn="ctr">
              <a:lnSpc>
                <a:spcPct val="80000"/>
              </a:lnSpc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современном городе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9516" y="1791157"/>
            <a:ext cx="6995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Чем опасны данные ситуации?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74" y="2441648"/>
            <a:ext cx="5773451" cy="4330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932543" y="232912"/>
            <a:ext cx="125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Слайд 15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03" y="2441648"/>
            <a:ext cx="5773451" cy="4330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572663" y="6016631"/>
            <a:ext cx="4132053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 проезжей части</a:t>
            </a:r>
          </a:p>
        </p:txBody>
      </p:sp>
    </p:spTree>
    <p:extLst>
      <p:ext uri="{BB962C8B-B14F-4D97-AF65-F5344CB8AC3E}">
        <p14:creationId xmlns:p14="http://schemas.microsoft.com/office/powerpoint/2010/main" val="426122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2742" y="232772"/>
            <a:ext cx="7874271" cy="14219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Опасные ситуации </a:t>
            </a:r>
          </a:p>
          <a:p>
            <a:pPr algn="ctr">
              <a:lnSpc>
                <a:spcPct val="80000"/>
              </a:lnSpc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современном городе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9516" y="1791157"/>
            <a:ext cx="959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Чем опасны данные ситуации?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535" y="2404613"/>
            <a:ext cx="5719313" cy="4289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572664" y="6016631"/>
            <a:ext cx="4408098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Кухня без присмотра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32543" y="232912"/>
            <a:ext cx="125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Слайд 16</a:t>
            </a:r>
          </a:p>
        </p:txBody>
      </p:sp>
    </p:spTree>
    <p:extLst>
      <p:ext uri="{BB962C8B-B14F-4D97-AF65-F5344CB8AC3E}">
        <p14:creationId xmlns:p14="http://schemas.microsoft.com/office/powerpoint/2010/main" val="13581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2742" y="232772"/>
            <a:ext cx="7874271" cy="14219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Опасные ситуации </a:t>
            </a:r>
          </a:p>
          <a:p>
            <a:pPr algn="ctr">
              <a:lnSpc>
                <a:spcPct val="80000"/>
              </a:lnSpc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современном городе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9516" y="1791157"/>
            <a:ext cx="959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Чем опасны данные ситуации?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05" y="2429455"/>
            <a:ext cx="6602714" cy="4316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572663" y="6016631"/>
            <a:ext cx="509821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Массовое мероприятие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32543" y="232912"/>
            <a:ext cx="125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Слайд 17</a:t>
            </a:r>
          </a:p>
        </p:txBody>
      </p:sp>
    </p:spTree>
    <p:extLst>
      <p:ext uri="{BB962C8B-B14F-4D97-AF65-F5344CB8AC3E}">
        <p14:creationId xmlns:p14="http://schemas.microsoft.com/office/powerpoint/2010/main" val="428823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2742" y="232772"/>
            <a:ext cx="7874271" cy="14219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Опасные ситуации </a:t>
            </a:r>
          </a:p>
          <a:p>
            <a:pPr algn="ctr">
              <a:lnSpc>
                <a:spcPct val="80000"/>
              </a:lnSpc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современном городе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9516" y="1791157"/>
            <a:ext cx="959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Чем опасны данные ситуации?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17" y="2375932"/>
            <a:ext cx="5721523" cy="4286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572662" y="6016631"/>
            <a:ext cx="5771073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Пиротехнические средства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32543" y="232912"/>
            <a:ext cx="125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Слайд 18</a:t>
            </a:r>
          </a:p>
        </p:txBody>
      </p:sp>
    </p:spTree>
    <p:extLst>
      <p:ext uri="{BB962C8B-B14F-4D97-AF65-F5344CB8AC3E}">
        <p14:creationId xmlns:p14="http://schemas.microsoft.com/office/powerpoint/2010/main" val="90090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2742" y="232772"/>
            <a:ext cx="7874271" cy="14219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Опасные ситуации </a:t>
            </a:r>
          </a:p>
          <a:p>
            <a:pPr algn="ctr">
              <a:lnSpc>
                <a:spcPct val="80000"/>
              </a:lnSpc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современном городе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9516" y="1791157"/>
            <a:ext cx="959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Чем опасны данные ситуации?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62" y="2375932"/>
            <a:ext cx="5801229" cy="4321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114136" y="5999378"/>
            <a:ext cx="716855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Электронагревательные приборы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32543" y="232912"/>
            <a:ext cx="125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Слайд 19</a:t>
            </a:r>
          </a:p>
        </p:txBody>
      </p:sp>
    </p:spTree>
    <p:extLst>
      <p:ext uri="{BB962C8B-B14F-4D97-AF65-F5344CB8AC3E}">
        <p14:creationId xmlns:p14="http://schemas.microsoft.com/office/powerpoint/2010/main" val="406553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5912" y="140579"/>
            <a:ext cx="6942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Чему вы научитесь?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58479" y="5289952"/>
            <a:ext cx="5917721" cy="1077218"/>
          </a:xfrm>
          <a:prstGeom prst="rect">
            <a:avLst/>
          </a:prstGeom>
          <a:solidFill>
            <a:srgbClr val="E9F3D4"/>
          </a:solidFill>
        </p:spPr>
        <p:txBody>
          <a:bodyPr wrap="square" rtlCol="0">
            <a:spAutoFit/>
          </a:bodyPr>
          <a:lstStyle/>
          <a:p>
            <a:r>
              <a:rPr lang="ru-RU" sz="3200" b="1" dirty="0"/>
              <a:t>Распознавать опасности и предвидеть их последствия.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7291" y="2958138"/>
            <a:ext cx="5917721" cy="2062103"/>
          </a:xfrm>
          <a:prstGeom prst="rect">
            <a:avLst/>
          </a:prstGeom>
          <a:solidFill>
            <a:srgbClr val="A1CB46">
              <a:alpha val="34118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3200" b="1" dirty="0"/>
              <a:t>Избегать опасностей и грамотно действовать, если избежать опасной ситуации не возможно.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085" y="1158509"/>
            <a:ext cx="5917721" cy="1569660"/>
          </a:xfrm>
          <a:prstGeom prst="rect">
            <a:avLst/>
          </a:prstGeom>
          <a:solidFill>
            <a:srgbClr val="729D51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3200" b="1" dirty="0"/>
              <a:t>Главное – самим не создавать опасных ситуаций.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32543" y="232912"/>
            <a:ext cx="125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Слайд 2</a:t>
            </a:r>
          </a:p>
        </p:txBody>
      </p:sp>
    </p:spTree>
    <p:extLst>
      <p:ext uri="{BB962C8B-B14F-4D97-AF65-F5344CB8AC3E}">
        <p14:creationId xmlns:p14="http://schemas.microsoft.com/office/powerpoint/2010/main" val="17208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2742" y="232772"/>
            <a:ext cx="7874271" cy="14219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Опасные ситуации </a:t>
            </a:r>
          </a:p>
          <a:p>
            <a:pPr algn="ctr">
              <a:lnSpc>
                <a:spcPct val="80000"/>
              </a:lnSpc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современном городе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9516" y="1791157"/>
            <a:ext cx="959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Чем опасны данные ситуации?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32" y="2375932"/>
            <a:ext cx="5798928" cy="4344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572663" y="6016631"/>
            <a:ext cx="4132053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Сосульки на крыше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32543" y="232912"/>
            <a:ext cx="125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Слайд 20</a:t>
            </a:r>
          </a:p>
        </p:txBody>
      </p:sp>
    </p:spTree>
    <p:extLst>
      <p:ext uri="{BB962C8B-B14F-4D97-AF65-F5344CB8AC3E}">
        <p14:creationId xmlns:p14="http://schemas.microsoft.com/office/powerpoint/2010/main" val="168887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2742" y="232772"/>
            <a:ext cx="7874271" cy="14219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Опасные ситуации </a:t>
            </a:r>
          </a:p>
          <a:p>
            <a:pPr algn="ctr">
              <a:lnSpc>
                <a:spcPct val="80000"/>
              </a:lnSpc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современном городе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9516" y="1791157"/>
            <a:ext cx="959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Чем опасны данные ситуации?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965" y="2375932"/>
            <a:ext cx="5749865" cy="4312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572662" y="6016631"/>
            <a:ext cx="4735903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Незнакомец в машине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32543" y="232912"/>
            <a:ext cx="125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Слайд 21</a:t>
            </a:r>
          </a:p>
        </p:txBody>
      </p:sp>
    </p:spTree>
    <p:extLst>
      <p:ext uri="{BB962C8B-B14F-4D97-AF65-F5344CB8AC3E}">
        <p14:creationId xmlns:p14="http://schemas.microsoft.com/office/powerpoint/2010/main" val="39064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2742" y="232772"/>
            <a:ext cx="7874271" cy="14219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Опасные ситуации </a:t>
            </a:r>
          </a:p>
          <a:p>
            <a:pPr algn="ctr">
              <a:lnSpc>
                <a:spcPct val="80000"/>
              </a:lnSpc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современном городе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9516" y="1791157"/>
            <a:ext cx="959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Чем опасны данные ситуации?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09" y="2375933"/>
            <a:ext cx="6546038" cy="4361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572663" y="6016631"/>
            <a:ext cx="4218317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ожидании лифта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32543" y="232912"/>
            <a:ext cx="125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Слайд 22</a:t>
            </a:r>
          </a:p>
        </p:txBody>
      </p:sp>
    </p:spTree>
    <p:extLst>
      <p:ext uri="{BB962C8B-B14F-4D97-AF65-F5344CB8AC3E}">
        <p14:creationId xmlns:p14="http://schemas.microsoft.com/office/powerpoint/2010/main" val="34347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2742" y="232772"/>
            <a:ext cx="7874271" cy="14219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Опасные ситуации </a:t>
            </a:r>
          </a:p>
          <a:p>
            <a:pPr algn="ctr">
              <a:lnSpc>
                <a:spcPct val="80000"/>
              </a:lnSpc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современном городе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9516" y="1791157"/>
            <a:ext cx="959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Чем опасны данные ситуации?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9"/>
          <a:stretch/>
        </p:blipFill>
        <p:spPr>
          <a:xfrm>
            <a:off x="1794294" y="2375931"/>
            <a:ext cx="5650301" cy="4336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340409" y="6016631"/>
            <a:ext cx="3890515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Заброшенный дом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32543" y="232912"/>
            <a:ext cx="125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Слайд 23</a:t>
            </a:r>
          </a:p>
        </p:txBody>
      </p:sp>
    </p:spTree>
    <p:extLst>
      <p:ext uri="{BB962C8B-B14F-4D97-AF65-F5344CB8AC3E}">
        <p14:creationId xmlns:p14="http://schemas.microsoft.com/office/powerpoint/2010/main" val="319668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2742" y="232772"/>
            <a:ext cx="7874271" cy="14219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Опасные ситуации </a:t>
            </a:r>
          </a:p>
          <a:p>
            <a:pPr algn="ctr">
              <a:lnSpc>
                <a:spcPct val="80000"/>
              </a:lnSpc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современном городе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9516" y="1791157"/>
            <a:ext cx="959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Чем опасны данные ситуации?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48" y="2375932"/>
            <a:ext cx="6530196" cy="4350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572664" y="6016631"/>
            <a:ext cx="295023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Одна в доме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32543" y="232912"/>
            <a:ext cx="125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Слайд 24</a:t>
            </a:r>
          </a:p>
        </p:txBody>
      </p:sp>
    </p:spTree>
    <p:extLst>
      <p:ext uri="{BB962C8B-B14F-4D97-AF65-F5344CB8AC3E}">
        <p14:creationId xmlns:p14="http://schemas.microsoft.com/office/powerpoint/2010/main" val="304469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0747" y="232772"/>
            <a:ext cx="2318263" cy="7571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Вывод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2867" y="989902"/>
            <a:ext cx="95915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Какой вывод вы можете сделать по теме «Город как среда обитания»?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0157" y="2030971"/>
            <a:ext cx="9056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Вставьте пропущенные слова: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4884" y="2638300"/>
            <a:ext cx="100576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Город создаёт благоприятные условия для __________, но и несёт в себе ___________ для человека и требует от него особого поведения, обеспечивающего его __________________ 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7603" y="4729316"/>
            <a:ext cx="2889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безопасность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32543" y="232912"/>
            <a:ext cx="125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Слайд 25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8650" y="5788542"/>
            <a:ext cx="2159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жизни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914945" y="2554191"/>
            <a:ext cx="1735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жизни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34476" y="5440046"/>
            <a:ext cx="1841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радость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197531" y="2961466"/>
            <a:ext cx="2342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опасность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316553" y="3825033"/>
            <a:ext cx="2889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безопасность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03111" y="4934910"/>
            <a:ext cx="4074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работоспособность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0440" y="5547024"/>
            <a:ext cx="1767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смерти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7191330" y="5732433"/>
            <a:ext cx="2342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поведение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2591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4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4760" y="232772"/>
            <a:ext cx="7010252" cy="14219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Вспомним формулу </a:t>
            </a:r>
          </a:p>
          <a:p>
            <a:pPr algn="ctr">
              <a:lnSpc>
                <a:spcPct val="80000"/>
              </a:lnSpc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безопасности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7271357"/>
              </p:ext>
            </p:extLst>
          </p:nvPr>
        </p:nvGraphicFramePr>
        <p:xfrm>
          <a:off x="1699403" y="1561380"/>
          <a:ext cx="7975819" cy="5231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932543" y="232912"/>
            <a:ext cx="125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Слайд 26</a:t>
            </a:r>
          </a:p>
        </p:txBody>
      </p:sp>
    </p:spTree>
    <p:extLst>
      <p:ext uri="{BB962C8B-B14F-4D97-AF65-F5344CB8AC3E}">
        <p14:creationId xmlns:p14="http://schemas.microsoft.com/office/powerpoint/2010/main" val="94086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77764" y="232772"/>
            <a:ext cx="8504252" cy="11757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Берегите себя!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26" y="1408478"/>
            <a:ext cx="7047493" cy="5285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932543" y="232912"/>
            <a:ext cx="125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Слайд 27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6875" y="534838"/>
            <a:ext cx="74877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Счастливого вам пути к познанию мира, себя в нём, </a:t>
            </a:r>
          </a:p>
          <a:p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 здоровью и здоровому образу жизни!!!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32543" y="232912"/>
            <a:ext cx="125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Слайд 3</a:t>
            </a:r>
          </a:p>
        </p:txBody>
      </p:sp>
    </p:spTree>
    <p:extLst>
      <p:ext uri="{BB962C8B-B14F-4D97-AF65-F5344CB8AC3E}">
        <p14:creationId xmlns:p14="http://schemas.microsoft.com/office/powerpoint/2010/main" val="135920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074" y="-29188"/>
            <a:ext cx="9201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 чём сегодня поговорим?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2111" y="817386"/>
            <a:ext cx="7301398" cy="523220"/>
          </a:xfrm>
          <a:prstGeom prst="rect">
            <a:avLst/>
          </a:prstGeom>
          <a:solidFill>
            <a:srgbClr val="E9F3D4">
              <a:alpha val="52941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/>
              <a:t>Не живая, а идет; неподвижна, а ведет.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110" y="1480982"/>
            <a:ext cx="7301398" cy="954107"/>
          </a:xfrm>
          <a:prstGeom prst="rect">
            <a:avLst/>
          </a:prstGeom>
          <a:solidFill>
            <a:srgbClr val="A1CB46">
              <a:alpha val="38824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/>
              <a:t>Стою я с краю улицы. В Длинном сапоге чучело трехглазое на одной ноге.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110" y="2530156"/>
            <a:ext cx="7301400" cy="1384995"/>
          </a:xfrm>
          <a:prstGeom prst="rect">
            <a:avLst/>
          </a:prstGeom>
          <a:solidFill>
            <a:srgbClr val="A1CB46">
              <a:alpha val="41176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/>
              <a:t>На проезжей части неизвестной масти.</a:t>
            </a:r>
            <a:endParaRPr lang="ru-RU" sz="2800" b="1" dirty="0">
              <a:effectLst/>
            </a:endParaRPr>
          </a:p>
          <a:p>
            <a:r>
              <a:rPr lang="ru-RU" sz="2800" b="1" dirty="0"/>
              <a:t>Всяк ногами ее топчет, а она молчит не ропщет.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110" y="4037595"/>
            <a:ext cx="7301400" cy="954107"/>
          </a:xfrm>
          <a:prstGeom prst="rect">
            <a:avLst/>
          </a:prstGeom>
          <a:solidFill>
            <a:srgbClr val="83B330">
              <a:alpha val="32157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/>
              <a:t>Серое сукно тянется в окно, вьется, взвивается, в небо устремляется.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111" y="5099868"/>
            <a:ext cx="7301398" cy="954107"/>
          </a:xfrm>
          <a:prstGeom prst="rect">
            <a:avLst/>
          </a:prstGeom>
          <a:solidFill>
            <a:srgbClr val="729D51">
              <a:alpha val="32157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/>
              <a:t>Чего ни в комнате, ни на улице не увидишь?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83020" y="823254"/>
            <a:ext cx="1725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Дорога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83020" y="1661587"/>
            <a:ext cx="2225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Светофор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83020" y="2784193"/>
            <a:ext cx="2225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«Зебра»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83020" y="4215365"/>
            <a:ext cx="2501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Дым, смог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83020" y="5191344"/>
            <a:ext cx="1958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Воздух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110" y="6167323"/>
            <a:ext cx="7301398" cy="584775"/>
          </a:xfrm>
          <a:prstGeom prst="rect">
            <a:avLst/>
          </a:prstGeom>
          <a:solidFill>
            <a:srgbClr val="FFFF00">
              <a:alpha val="36863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Где это всё бывает?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83020" y="6167323"/>
            <a:ext cx="2415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городе!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32543" y="232912"/>
            <a:ext cx="125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Слайд 4</a:t>
            </a:r>
          </a:p>
        </p:txBody>
      </p:sp>
    </p:spTree>
    <p:extLst>
      <p:ext uri="{BB962C8B-B14F-4D97-AF65-F5344CB8AC3E}">
        <p14:creationId xmlns:p14="http://schemas.microsoft.com/office/powerpoint/2010/main" val="227243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8" grpId="0"/>
      <p:bldP spid="9" grpId="0"/>
      <p:bldP spid="10" grpId="0"/>
      <p:bldP spid="11" grpId="0"/>
      <p:bldP spid="12" grpId="0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223" y="232772"/>
            <a:ext cx="9049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Город как среда обитания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8393349" y="3423381"/>
            <a:ext cx="2663825" cy="2224087"/>
            <a:chOff x="8898446" y="1354543"/>
            <a:chExt cx="2663825" cy="2224087"/>
          </a:xfrm>
        </p:grpSpPr>
        <p:sp>
          <p:nvSpPr>
            <p:cNvPr id="11" name="Равнобедренный треугольник 10"/>
            <p:cNvSpPr/>
            <p:nvPr/>
          </p:nvSpPr>
          <p:spPr>
            <a:xfrm>
              <a:off x="9259352" y="1720944"/>
              <a:ext cx="1942011" cy="155883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12"/>
            <a:stretch>
              <a:fillRect/>
            </a:stretch>
          </p:blipFill>
          <p:spPr bwMode="auto">
            <a:xfrm>
              <a:off x="8898446" y="1354543"/>
              <a:ext cx="2663825" cy="222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818606" y="2191985"/>
            <a:ext cx="7684391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/>
              <a:t>1. Основные признаки современного города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8606" y="3423382"/>
            <a:ext cx="726541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/>
              <a:t>2. Привлекательность города для жизнедеятельности человека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8606" y="4682763"/>
            <a:ext cx="726541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/>
              <a:t>3. Наиболее характерные опасные ситуации для современного города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9332" y="1354543"/>
            <a:ext cx="440105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Изучаемые вопросы: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32543" y="232912"/>
            <a:ext cx="125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Слайд 5</a:t>
            </a:r>
          </a:p>
        </p:txBody>
      </p:sp>
    </p:spTree>
    <p:extLst>
      <p:ext uri="{BB962C8B-B14F-4D97-AF65-F5344CB8AC3E}">
        <p14:creationId xmlns:p14="http://schemas.microsoft.com/office/powerpoint/2010/main" val="284315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5526" y="232772"/>
            <a:ext cx="8308685" cy="14219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lnSpc>
                <a:spcPct val="80000"/>
              </a:lnSpc>
              <a:buAutoNum type="arabicPeriod"/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Основные признаки </a:t>
            </a:r>
          </a:p>
          <a:p>
            <a:pPr algn="ctr">
              <a:lnSpc>
                <a:spcPct val="80000"/>
              </a:lnSpc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современного города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9516" y="1791157"/>
            <a:ext cx="959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Что такое город? Выберите правильный ответ: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497" y="2320506"/>
            <a:ext cx="10415794" cy="954107"/>
          </a:xfrm>
          <a:prstGeom prst="rect">
            <a:avLst/>
          </a:prstGeom>
          <a:solidFill>
            <a:srgbClr val="FFFF00">
              <a:alpha val="34902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/>
              <a:t>А) Населённый пункт с население не менее 100 тысяч, из которых не менее 85% не заняты в сельском хозяйстве.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497" y="3294648"/>
            <a:ext cx="10373960" cy="954107"/>
          </a:xfrm>
          <a:prstGeom prst="rect">
            <a:avLst/>
          </a:prstGeom>
          <a:solidFill>
            <a:srgbClr val="C0E474">
              <a:alpha val="45882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/>
              <a:t>Б) Населённый пункт с население не менее 15 тысяч, из которых не менее 50% не заняты в сельском хозяйстве.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497" y="4268790"/>
            <a:ext cx="11706320" cy="954107"/>
          </a:xfrm>
          <a:prstGeom prst="rect">
            <a:avLst/>
          </a:prstGeom>
          <a:solidFill>
            <a:srgbClr val="E9F3D4">
              <a:alpha val="32157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/>
              <a:t>В) Населённый пункт с население не менее 15 тысяч, из которых не менее 85% не заняты в сельском хозяйстве.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497" y="5321246"/>
            <a:ext cx="11664485" cy="954107"/>
          </a:xfrm>
          <a:prstGeom prst="rect">
            <a:avLst/>
          </a:prstGeom>
          <a:solidFill>
            <a:srgbClr val="A1CB46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/>
              <a:t>Г) Населённый пункт с население не менее 12 тысяч, из которых не менее 85% не заняты в сельском хозяйстве.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9299" y="6217074"/>
            <a:ext cx="3355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Правильно: Г)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32543" y="232912"/>
            <a:ext cx="125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Слайд 6</a:t>
            </a:r>
          </a:p>
        </p:txBody>
      </p:sp>
    </p:spTree>
    <p:extLst>
      <p:ext uri="{BB962C8B-B14F-4D97-AF65-F5344CB8AC3E}">
        <p14:creationId xmlns:p14="http://schemas.microsoft.com/office/powerpoint/2010/main" val="375015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5526" y="232772"/>
            <a:ext cx="8308685" cy="14219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lnSpc>
                <a:spcPct val="80000"/>
              </a:lnSpc>
              <a:buAutoNum type="arabicPeriod"/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Основные признаки </a:t>
            </a:r>
          </a:p>
          <a:p>
            <a:pPr algn="ctr">
              <a:lnSpc>
                <a:spcPct val="80000"/>
              </a:lnSpc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современного города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2082" y="1654700"/>
            <a:ext cx="5735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Установите соответствие: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339050"/>
              </p:ext>
            </p:extLst>
          </p:nvPr>
        </p:nvGraphicFramePr>
        <p:xfrm>
          <a:off x="975526" y="2239475"/>
          <a:ext cx="9579263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8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1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Типы городов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Количество жителей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/>
                        <a:t>А) малые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1) до 50 тыс.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/>
                        <a:t>Б) средние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2) 100-250 тыс.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/>
                        <a:t>В) большие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3) 1 млн. и больше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/>
                        <a:t>Г) крупные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4) 500</a:t>
                      </a:r>
                      <a:r>
                        <a:rPr lang="ru-RU" sz="2800" b="1" baseline="0" dirty="0"/>
                        <a:t> тыс.-1 млн.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/>
                        <a:t>Д) крупнейшие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5) 50-100 тыс.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/>
                        <a:t>Е) города-миллионеры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6) 250-500 тыс.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878663"/>
              </p:ext>
            </p:extLst>
          </p:nvPr>
        </p:nvGraphicFramePr>
        <p:xfrm>
          <a:off x="1710300" y="5973355"/>
          <a:ext cx="81280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932543" y="232912"/>
            <a:ext cx="125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Слайд 7</a:t>
            </a:r>
          </a:p>
        </p:txBody>
      </p:sp>
    </p:spTree>
    <p:extLst>
      <p:ext uri="{BB962C8B-B14F-4D97-AF65-F5344CB8AC3E}">
        <p14:creationId xmlns:p14="http://schemas.microsoft.com/office/powerpoint/2010/main" val="132885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5526" y="232772"/>
            <a:ext cx="8308685" cy="14219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lnSpc>
                <a:spcPct val="80000"/>
              </a:lnSpc>
              <a:buAutoNum type="arabicPeriod"/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Основные признаки </a:t>
            </a:r>
          </a:p>
          <a:p>
            <a:pPr algn="ctr">
              <a:lnSpc>
                <a:spcPct val="80000"/>
              </a:lnSpc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современного города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2082" y="1782531"/>
            <a:ext cx="5735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Установите соответствие: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213954"/>
              </p:ext>
            </p:extLst>
          </p:nvPr>
        </p:nvGraphicFramePr>
        <p:xfrm>
          <a:off x="975526" y="2367306"/>
          <a:ext cx="907455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Названия городов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Тип города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/>
                        <a:t>А) Нижний</a:t>
                      </a:r>
                      <a:r>
                        <a:rPr lang="ru-RU" sz="2800" b="1" baseline="0" dirty="0"/>
                        <a:t> Тагил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1) город-учёный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/>
                        <a:t>Б) Сочи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2) курортный город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/>
                        <a:t>В) Королёв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3) город-порт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/>
                        <a:t>Г) Мурманск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4) промышленный город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660373"/>
              </p:ext>
            </p:extLst>
          </p:nvPr>
        </p:nvGraphicFramePr>
        <p:xfrm>
          <a:off x="1657859" y="5077097"/>
          <a:ext cx="8128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141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932543" y="232912"/>
            <a:ext cx="125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Слайд 8</a:t>
            </a:r>
          </a:p>
        </p:txBody>
      </p:sp>
    </p:spTree>
    <p:extLst>
      <p:ext uri="{BB962C8B-B14F-4D97-AF65-F5344CB8AC3E}">
        <p14:creationId xmlns:p14="http://schemas.microsoft.com/office/powerpoint/2010/main" val="336912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5526" y="232772"/>
            <a:ext cx="8308685" cy="14219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lnSpc>
                <a:spcPct val="80000"/>
              </a:lnSpc>
              <a:buAutoNum type="arabicPeriod"/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Основные признаки </a:t>
            </a:r>
          </a:p>
          <a:p>
            <a:pPr algn="ctr">
              <a:lnSpc>
                <a:spcPct val="80000"/>
              </a:lnSpc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современного города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0808" y="1669765"/>
            <a:ext cx="418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 вы думаете?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549" y="2320506"/>
            <a:ext cx="11393111" cy="1126462"/>
          </a:xfrm>
          <a:prstGeom prst="rect">
            <a:avLst/>
          </a:prstGeom>
          <a:solidFill>
            <a:srgbClr val="E9F3D4">
              <a:alpha val="47059"/>
            </a:srgb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buAutoNum type="arabicParenR"/>
            </a:pPr>
            <a:r>
              <a:rPr lang="ru-RU" sz="2800" b="1" dirty="0"/>
              <a:t>В городах Российской Федерации в настоящее время проживают:</a:t>
            </a:r>
          </a:p>
          <a:p>
            <a:pPr>
              <a:lnSpc>
                <a:spcPct val="80000"/>
              </a:lnSpc>
            </a:pPr>
            <a:r>
              <a:rPr lang="ru-RU" sz="2800" b="1" dirty="0"/>
              <a:t>а) 100% всего населения; б) 56%; в) 74%; г) 47%.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97647" y="2881980"/>
            <a:ext cx="3189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Правильно: в).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2547" y="3813941"/>
            <a:ext cx="11393111" cy="781752"/>
          </a:xfrm>
          <a:prstGeom prst="rect">
            <a:avLst/>
          </a:prstGeom>
          <a:solidFill>
            <a:srgbClr val="83B330">
              <a:alpha val="32157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/>
              <a:t>2) В Российской Федерации в настоящее время городов более:</a:t>
            </a:r>
          </a:p>
          <a:p>
            <a:pPr>
              <a:lnSpc>
                <a:spcPct val="80000"/>
              </a:lnSpc>
            </a:pPr>
            <a:r>
              <a:rPr lang="ru-RU" sz="2800" b="1" dirty="0"/>
              <a:t>а) 10300; б) 103; в) 10030; г) 1030.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97647" y="4170428"/>
            <a:ext cx="3189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Правильно: г).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2548" y="4903184"/>
            <a:ext cx="11393111" cy="781752"/>
          </a:xfrm>
          <a:prstGeom prst="rect">
            <a:avLst/>
          </a:prstGeom>
          <a:solidFill>
            <a:srgbClr val="A1CB46">
              <a:alpha val="4117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/>
              <a:t>3) В мире в настоящее время городов-миллионеров около:</a:t>
            </a:r>
          </a:p>
          <a:p>
            <a:pPr>
              <a:lnSpc>
                <a:spcPct val="80000"/>
              </a:lnSpc>
            </a:pPr>
            <a:r>
              <a:rPr lang="ru-RU" sz="2800" b="1" dirty="0"/>
              <a:t>а) 22; б) 220; в) 2200; г) 22000.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97647" y="5250462"/>
            <a:ext cx="3189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Правильно: б).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2549" y="5983218"/>
            <a:ext cx="11393111" cy="781752"/>
          </a:xfrm>
          <a:prstGeom prst="rect">
            <a:avLst/>
          </a:prstGeom>
          <a:solidFill>
            <a:srgbClr val="FFFF00">
              <a:alpha val="32941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/>
              <a:t>4) В Москве жителей свыше:</a:t>
            </a:r>
          </a:p>
          <a:p>
            <a:pPr>
              <a:lnSpc>
                <a:spcPct val="80000"/>
              </a:lnSpc>
            </a:pPr>
            <a:r>
              <a:rPr lang="ru-RU" sz="2800" b="1" dirty="0"/>
              <a:t>а) 10 млн.; б) 50 млн.; в) 15 млн.; г) 12 млн.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97647" y="6241750"/>
            <a:ext cx="3189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Правильно: а).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32543" y="232912"/>
            <a:ext cx="125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Слайд 9</a:t>
            </a:r>
          </a:p>
        </p:txBody>
      </p:sp>
    </p:spTree>
    <p:extLst>
      <p:ext uri="{BB962C8B-B14F-4D97-AF65-F5344CB8AC3E}">
        <p14:creationId xmlns:p14="http://schemas.microsoft.com/office/powerpoint/2010/main" val="204047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1087</TotalTime>
  <Words>1144</Words>
  <Application>Microsoft Office PowerPoint</Application>
  <PresentationFormat>Широкоэкранный</PresentationFormat>
  <Paragraphs>268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93</cp:revision>
  <dcterms:created xsi:type="dcterms:W3CDTF">2014-09-27T14:21:12Z</dcterms:created>
  <dcterms:modified xsi:type="dcterms:W3CDTF">2020-09-01T08:59:46Z</dcterms:modified>
</cp:coreProperties>
</file>