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6" r:id="rId4"/>
    <p:sldId id="257" r:id="rId5"/>
    <p:sldId id="275" r:id="rId6"/>
    <p:sldId id="277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62" r:id="rId20"/>
    <p:sldId id="261" r:id="rId21"/>
    <p:sldId id="260" r:id="rId22"/>
    <p:sldId id="259" r:id="rId23"/>
    <p:sldId id="278" r:id="rId24"/>
    <p:sldId id="287" r:id="rId25"/>
    <p:sldId id="286" r:id="rId26"/>
    <p:sldId id="285" r:id="rId27"/>
    <p:sldId id="284" r:id="rId28"/>
    <p:sldId id="283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Аварийно-спасательные и другие неотложные работы в очагах поражения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1988840"/>
            <a:ext cx="3203848" cy="1752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преподаватель-организатор </a:t>
            </a:r>
            <a:r>
              <a:rPr lang="ru-RU" sz="2800" b="1" dirty="0" smtClean="0">
                <a:solidFill>
                  <a:schemeClr val="tx1"/>
                </a:solidFill>
              </a:rPr>
              <a:t>ОБЖ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Деев В.С.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Сергей\Downloads\LA_County_SAR_pulls_Haitian_woman_from_earthquake_debris_2010-01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5940152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ru-RU" sz="3100" b="1" dirty="0" smtClean="0"/>
              <a:t>6) оказание </a:t>
            </a:r>
            <a:r>
              <a:rPr lang="ru-RU" sz="3100" b="1" dirty="0"/>
              <a:t>первой медицинской и врачебной помощи пострадавшим и эвакуация их в лечебные учреждения; 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pic>
        <p:nvPicPr>
          <p:cNvPr id="9218" name="Picture 2" descr="C:\Users\Сергей\Downloads\newsp2004-04-08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5220072" cy="4796656"/>
          </a:xfrm>
          <a:prstGeom prst="rect">
            <a:avLst/>
          </a:prstGeom>
          <a:noFill/>
        </p:spPr>
      </p:pic>
      <p:pic>
        <p:nvPicPr>
          <p:cNvPr id="9219" name="Picture 3" descr="C:\Users\Сергей\Downloads\uAaQWZ_ki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92896"/>
            <a:ext cx="3851920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ru-RU" sz="3200" b="1" dirty="0" smtClean="0"/>
              <a:t>7) вывоз </a:t>
            </a:r>
            <a:r>
              <a:rPr lang="ru-RU" sz="3200" b="1" dirty="0"/>
              <a:t>(вывод) населения из опасных зон; 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pic>
        <p:nvPicPr>
          <p:cNvPr id="10242" name="Picture 2" descr="C:\Users\Сергей\Downloads\ed4e35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68563"/>
            <a:ext cx="4860032" cy="4389437"/>
          </a:xfrm>
          <a:prstGeom prst="rect">
            <a:avLst/>
          </a:prstGeom>
          <a:noFill/>
        </p:spPr>
      </p:pic>
      <p:pic>
        <p:nvPicPr>
          <p:cNvPr id="10243" name="Picture 3" descr="C:\Users\Сергей\Downloads\image007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18111"/>
            <a:ext cx="4283968" cy="3839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ru-RU" sz="2700" b="1" dirty="0" smtClean="0"/>
              <a:t>8) санитарную </a:t>
            </a:r>
            <a:r>
              <a:rPr lang="ru-RU" sz="2700" b="1" dirty="0"/>
              <a:t>обработку людей, ветеринарную обработку животных, дезактивацию, дезинфекцию и дегазацию техники, средств защиты и одежды, обеззараживание территории и сооружений, продовольствия, воды, продовольственного сырья и фуража. 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pic>
        <p:nvPicPr>
          <p:cNvPr id="11266" name="Picture 2" descr="C:\Users\Сергей\Downloads\48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7920880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0"/>
            <a:ext cx="3465513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/>
              <a:t>Аварийно-спасательные работы проводятся в максимально сжатые сроки. Это вызвано необходимостью оказания своевременной медицинской помощи поражённым, а также тем, что объёмы разрушений и потерь могут возрастать вследствие воздействия вторичных поражающих факторов (пожаров, взрывов, затоплений и т. п.). </a:t>
            </a:r>
          </a:p>
          <a:p>
            <a:endParaRPr lang="ru-RU" dirty="0"/>
          </a:p>
        </p:txBody>
      </p:sp>
      <p:pic>
        <p:nvPicPr>
          <p:cNvPr id="12290" name="Picture 2" descr="C:\Users\Сергей\Downloads\as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4762500" cy="2628900"/>
          </a:xfrm>
          <a:prstGeom prst="rect">
            <a:avLst/>
          </a:prstGeom>
          <a:noFill/>
        </p:spPr>
      </p:pic>
      <p:pic>
        <p:nvPicPr>
          <p:cNvPr id="12291" name="Picture 3" descr="C:\Users\Сергей\Downloads\75747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71775"/>
            <a:ext cx="5436096" cy="408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0000"/>
                </a:solidFill>
              </a:rPr>
              <a:t>Неотложные работы</a:t>
            </a: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</a:rPr>
              <a:t>включают в себя: 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1) прокладывание колонных путей и устройство проходов в завалах и зонах заражения (загрязнения);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C:\Users\Сергей\Downloads\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2) локализацию аварий на газовых, энергетических, водопроводных, канализационных, тепловых и технологических сетях в целях создания безопасных условий для проведения спасательных работ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Сергей\Downloads\640.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060848"/>
            <a:ext cx="3836443" cy="2880320"/>
          </a:xfrm>
          <a:prstGeom prst="rect">
            <a:avLst/>
          </a:prstGeom>
          <a:noFill/>
        </p:spPr>
      </p:pic>
      <p:pic>
        <p:nvPicPr>
          <p:cNvPr id="14339" name="Picture 3" descr="C:\Users\Сергей\Downloads\podpisano-koncessionnoe-soglashenie-votnoshenii-teplosetey-izhevska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8764" y="3501008"/>
            <a:ext cx="5055235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3) укрепление или обрушение конструкций зданий и сооружений, угрожающих обвалом или препятствующих безопасному проведению спасательных работ;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Сергей\Downloads\DomCras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536504" cy="3182044"/>
          </a:xfrm>
          <a:prstGeom prst="rect">
            <a:avLst/>
          </a:prstGeom>
          <a:noFill/>
        </p:spPr>
      </p:pic>
      <p:pic>
        <p:nvPicPr>
          <p:cNvPr id="15363" name="Picture 3" descr="C:\Users\Сергей\Downloads\3_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63930"/>
            <a:ext cx="4644008" cy="3094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</a:rPr>
              <a:t>4) </a:t>
            </a:r>
            <a:r>
              <a:rPr lang="ru-RU" sz="3100" b="1" dirty="0" smtClean="0">
                <a:solidFill>
                  <a:schemeClr val="tx1"/>
                </a:solidFill>
              </a:rPr>
              <a:t>ремонт и восстановление повреждённых и разрушенных линий связи и коммунально-энергетических сетей в целях обеспечения спасательных работ;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C:\Users\Сергей\Downloads\ce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586126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chemeClr val="tx1"/>
                </a:solidFill>
              </a:rPr>
              <a:t>5) обнаружение, обезвреживание и уничтожение невзорвавшихся боеприпасов в обычном снаряжении и других взрывоопасных предметов;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7410" name="Picture 2" descr="C:\Users\Сергей\Downloads\69ec50cac85bcca32f396f17190ef7a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5436096" cy="4389437"/>
          </a:xfrm>
          <a:prstGeom prst="rect">
            <a:avLst/>
          </a:prstGeom>
          <a:noFill/>
        </p:spPr>
      </p:pic>
      <p:pic>
        <p:nvPicPr>
          <p:cNvPr id="17411" name="Picture 3" descr="C:\Users\Сергей\Downloads\supercoolpics_03_19062013142530-1230x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88840"/>
            <a:ext cx="3347863" cy="4473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6) ремонт и восстановление повреждённых защитных сооружений для укрытия от возможных повторных поражающих воздействий;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8434" name="Picture 2" descr="C:\Users\Сергей\Downloads\z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05678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Цель урока: </a:t>
            </a:r>
            <a:r>
              <a:rPr lang="ru-RU" sz="4000" dirty="0" smtClean="0"/>
              <a:t>рассмотреть цели, задачи аварийно-спасательных и других неотложных работ в очагах поражения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Сергей\Downloads\gazeta33_st_5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2132856"/>
            <a:ext cx="593715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</a:rPr>
              <a:t>7) санитарную очистку территории в зоне чрезвычайной ситуации;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9458" name="Picture 2" descr="C:\Users\Сергей\Downloads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103" y="1628800"/>
            <a:ext cx="9949671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3200" b="1" dirty="0" smtClean="0">
                <a:solidFill>
                  <a:schemeClr val="tx1"/>
                </a:solidFill>
              </a:rPr>
              <a:t>8) первоочередное жизнеобеспечение пострадавшего населения.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0482" name="Picture 2" descr="C:\Users\Сергей\Downloads\society_sovmin-reshil-sozdat-v-krymu-neshtatnye-otryady-spasateley_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9"/>
            <a:ext cx="4642248" cy="3096343"/>
          </a:xfrm>
          <a:prstGeom prst="rect">
            <a:avLst/>
          </a:prstGeom>
          <a:noFill/>
        </p:spPr>
      </p:pic>
      <p:pic>
        <p:nvPicPr>
          <p:cNvPr id="20483" name="Picture 3" descr="C:\Users\Сергей\Downloads\wr-720.sh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58005"/>
            <a:ext cx="4499992" cy="2999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0"/>
            <a:ext cx="3465513" cy="6858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В ходе аварийно-спасательных и других неотложных работ организуется и проводится их всестороннее обеспечение – комплекс мер, осуществляемых в целях создания условий для успешного выполнении задач привлекаемыми к работам формированиями.</a:t>
            </a:r>
            <a:endParaRPr lang="ru-RU" sz="2400" b="1" dirty="0"/>
          </a:p>
        </p:txBody>
      </p:sp>
      <p:pic>
        <p:nvPicPr>
          <p:cNvPr id="21506" name="Picture 2" descr="C:\Users\Сергей\Downloads\uchenija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0" y="164306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tx1"/>
                </a:solidFill>
              </a:rPr>
              <a:t/>
            </a:r>
            <a:br>
              <a:rPr lang="ru-RU" sz="4900" b="1" dirty="0" smtClean="0">
                <a:solidFill>
                  <a:schemeClr val="tx1"/>
                </a:solidFill>
              </a:rPr>
            </a:br>
            <a:r>
              <a:rPr lang="ru-RU" sz="4900" b="1" dirty="0" smtClean="0">
                <a:solidFill>
                  <a:schemeClr val="tx1"/>
                </a:solidFill>
              </a:rPr>
              <a:t/>
            </a:r>
            <a:br>
              <a:rPr lang="ru-RU" sz="4900" b="1" dirty="0" smtClean="0">
                <a:solidFill>
                  <a:schemeClr val="tx1"/>
                </a:solidFill>
              </a:rPr>
            </a:br>
            <a:r>
              <a:rPr lang="ru-RU" sz="4900" b="1" dirty="0" smtClean="0">
                <a:solidFill>
                  <a:schemeClr val="tx1"/>
                </a:solidFill>
              </a:rPr>
              <a:t>К основным видам </a:t>
            </a:r>
            <a:r>
              <a:rPr lang="ru-RU" sz="4900" b="1" i="1" dirty="0" smtClean="0">
                <a:solidFill>
                  <a:schemeClr val="tx1"/>
                </a:solidFill>
              </a:rPr>
              <a:t>обеспечения</a:t>
            </a:r>
            <a:r>
              <a:rPr lang="ru-RU" sz="4900" b="1" dirty="0" smtClean="0">
                <a:solidFill>
                  <a:schemeClr val="tx1"/>
                </a:solidFill>
              </a:rPr>
              <a:t> относятся: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200" b="1" dirty="0" smtClean="0"/>
              <a:t>разведка;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b="1" dirty="0" smtClean="0"/>
              <a:t>радиационная и химическая защита;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b="1" dirty="0" smtClean="0"/>
              <a:t>инженерное, противопожарное, дорожное, гидрометеорологическое, техническое, метрологическое, материальное и медицинское обеспечение;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b="1" dirty="0" smtClean="0"/>
              <a:t>комендантская служба и охрана общественного порядка.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3426768" cy="68580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В заключение отметим, что аварийно-спасательные и другие неотложные работы ведутся, как правило, непрерывно, днём и ночью, в любую погоду. При крупных авариях и катастрофах, больших объёмах аварийно-спасательных и других неотложных работ и в сложных условиях их проведения работы организуются в две-три смены. При этом тяжёлая инженерная техника обычно не вывозится, а передаётся подразделению, прибывшему на смену, непосредственно на место работы. </a:t>
            </a:r>
          </a:p>
          <a:p>
            <a:pPr algn="ctr"/>
            <a:endParaRPr lang="ru-RU" sz="2800" b="1" dirty="0"/>
          </a:p>
        </p:txBody>
      </p:sp>
      <p:pic>
        <p:nvPicPr>
          <p:cNvPr id="22530" name="Picture 2" descr="C:\Users\Сергей\Downloads\36b0d8fb4941a5fb13db062def2a5e3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340643"/>
            <a:ext cx="5568950" cy="4176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Запомните!  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Чрезвычайная ситуация считается ликвидированной, когда устранена или снижена до приемлемого уровня непосредственная угроза жизни и здоровью людей, локализовано или подавлено воздействие поражающих факторов, организовано первоочередное жизнеобеспечение населения.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 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3554" name="Picture 2" descr="C:\Users\Сергей\Downloads\rabotnikami-mchs-ustraneny-posledstviya-avarijnoj-situacii-v-dyatkovskom-rajo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3"/>
            <a:ext cx="6569066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260648"/>
            <a:ext cx="4139952" cy="64087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 smtClean="0"/>
              <a:t>Решение о завершении аварийно-спасательных и других неотложных работ и переходе соответствующих подсистем и звеньев РСЧС на режим повседневной деятельности принимает руководитель работ или комиссия по чрезвычайным ситуациям, осуществляющие руководство ликвидацией чрезвычайной ситуации. </a:t>
            </a:r>
          </a:p>
          <a:p>
            <a:endParaRPr lang="ru-RU" dirty="0"/>
          </a:p>
        </p:txBody>
      </p:sp>
      <p:pic>
        <p:nvPicPr>
          <p:cNvPr id="24578" name="Picture 2" descr="C:\Users\Сергей\Downloads\ec6823ad8a89e8d06e642526ce9fdafc-big-3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12776"/>
            <a:ext cx="4680520" cy="3911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5400" dirty="0" smtClean="0"/>
              <a:t>Вопросы самоконтроля. 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 </a:t>
            </a:r>
            <a:r>
              <a:rPr lang="ru-RU" sz="2800" b="1" i="1" dirty="0" smtClean="0"/>
              <a:t>С какой целью проводятся аварийно-спасательные и другие неотложные работы (АС НДР) в очагах чрезвычайных ситуаций?</a:t>
            </a:r>
          </a:p>
          <a:p>
            <a:r>
              <a:rPr lang="ru-RU" sz="2800" b="1" i="1" dirty="0" smtClean="0"/>
              <a:t>Какие мероприятия проводятся при аварийно-спасательных работах в очагах поражения? </a:t>
            </a:r>
            <a:endParaRPr lang="ru-RU" sz="2800" b="1" dirty="0" smtClean="0"/>
          </a:p>
          <a:p>
            <a:r>
              <a:rPr lang="ru-RU" sz="2800" b="1" i="1" dirty="0" smtClean="0"/>
              <a:t>Какие мероприятия проводятся при выполнении неотложных работ? </a:t>
            </a:r>
            <a:endParaRPr lang="ru-RU" sz="2800" b="1" dirty="0" smtClean="0"/>
          </a:p>
          <a:p>
            <a:r>
              <a:rPr lang="ru-RU" sz="2800" b="1" i="1" dirty="0" smtClean="0"/>
              <a:t>В каком режиме ведётся АС ДНР? </a:t>
            </a:r>
            <a:endParaRPr lang="ru-RU" sz="2800" b="1" dirty="0" smtClean="0"/>
          </a:p>
          <a:p>
            <a:r>
              <a:rPr lang="ru-RU" sz="2800" b="1" i="1" dirty="0" smtClean="0"/>
              <a:t>При каких условиях и кем определяется завершение АС ДНР?</a:t>
            </a:r>
            <a:endParaRPr lang="ru-RU" sz="2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4800" b="1" dirty="0" smtClean="0"/>
              <a:t>Домашнее задание.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 Параграф 5.5 учебник под редакцией Смирнова 9 класс</a:t>
            </a:r>
          </a:p>
          <a:p>
            <a:r>
              <a:rPr lang="ru-RU" sz="2800" dirty="0" smtClean="0"/>
              <a:t>Вопросы после параграфа</a:t>
            </a:r>
            <a:endParaRPr lang="ru-RU" sz="2400" dirty="0" smtClean="0"/>
          </a:p>
          <a:p>
            <a:r>
              <a:rPr lang="ru-RU" sz="2800" i="1" dirty="0" smtClean="0"/>
              <a:t>Приведите известные вам примеры проведения аварийно-спасательных и других неотложных работ в очаге чрезвычайной ситуации, имевшей место в нашей стране.( письменно) 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Сергей\Downloads\0039-039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Повторение пройденного материала.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Проверка выполнения домашнего задания: заслушивание нескольких учеников. </a:t>
            </a:r>
            <a:endParaRPr lang="ru-RU" sz="2400" dirty="0" smtClean="0"/>
          </a:p>
          <a:p>
            <a:pPr lvl="1"/>
            <a:r>
              <a:rPr lang="ru-RU" i="1" dirty="0" smtClean="0"/>
              <a:t>В чём заключается сущность в проведении эвакуации населения из зон чрезвычайных ситуаций? </a:t>
            </a:r>
            <a:endParaRPr lang="ru-RU" sz="2000" dirty="0" smtClean="0"/>
          </a:p>
          <a:p>
            <a:pPr lvl="1"/>
            <a:r>
              <a:rPr lang="ru-RU" i="1" dirty="0" smtClean="0"/>
              <a:t>Какая существует классификация эвакуации населения? </a:t>
            </a:r>
            <a:endParaRPr lang="ru-RU" sz="2000" dirty="0" smtClean="0"/>
          </a:p>
          <a:p>
            <a:pPr lvl="1"/>
            <a:r>
              <a:rPr lang="ru-RU" i="1" dirty="0" smtClean="0"/>
              <a:t>Что представляет собой экстренная эвакуация населения? </a:t>
            </a:r>
            <a:endParaRPr lang="ru-RU" sz="2000" dirty="0" smtClean="0"/>
          </a:p>
          <a:p>
            <a:pPr lvl="1"/>
            <a:r>
              <a:rPr lang="ru-RU" i="1" dirty="0" smtClean="0"/>
              <a:t>С какой целью проводится рассредоточение персонала объектов экономики из категорированных городов? </a:t>
            </a:r>
            <a:endParaRPr lang="ru-RU" sz="2000" dirty="0" smtClean="0"/>
          </a:p>
          <a:p>
            <a:pPr lvl="1"/>
            <a:r>
              <a:rPr lang="ru-RU" i="1" dirty="0" smtClean="0"/>
              <a:t>Какие заблаговременные мероприятия может включать подготовка человека к эвакуации в личном плане? 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0"/>
            <a:ext cx="3465513" cy="6858000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 smtClean="0"/>
              <a:t>Аварийно-спасательные и другие неотложные работы (АС ДНР) </a:t>
            </a:r>
            <a:r>
              <a:rPr lang="ru-RU" sz="2100" dirty="0" smtClean="0"/>
              <a:t>представляют собой совокупность первоочередных работ в зоне чрезвычайной ситуации, заключающихся в спасении и оказании помощи людям, локализации и подавлении очагов поражающих воздействий, предотвращении возникновения вторичных поражающих факторов, защите и спасении материальных и культурных ценностей, восстановлении минимально необходимого жизнеобеспечения людей. </a:t>
            </a:r>
            <a:endParaRPr lang="ru-RU" sz="2100" dirty="0"/>
          </a:p>
        </p:txBody>
      </p:sp>
      <p:pic>
        <p:nvPicPr>
          <p:cNvPr id="3074" name="Picture 2" descr="C:\Users\Сергей\Downloads\content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"/>
            <a:ext cx="5651500" cy="3645023"/>
          </a:xfrm>
          <a:prstGeom prst="rect">
            <a:avLst/>
          </a:prstGeom>
          <a:noFill/>
        </p:spPr>
      </p:pic>
      <p:pic>
        <p:nvPicPr>
          <p:cNvPr id="3075" name="Picture 3" descr="C:\Users\Сергей\Downloads\179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645024"/>
            <a:ext cx="5652120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0"/>
            <a:ext cx="3465513" cy="68580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400" b="1" dirty="0" smtClean="0"/>
              <a:t>Запомните! </a:t>
            </a:r>
          </a:p>
          <a:p>
            <a:pPr algn="ctr"/>
            <a:r>
              <a:rPr lang="ru-RU" sz="3400" b="1" dirty="0" smtClean="0"/>
              <a:t> </a:t>
            </a:r>
          </a:p>
          <a:p>
            <a:pPr algn="ctr"/>
            <a:r>
              <a:rPr lang="ru-RU" sz="3400" b="1" dirty="0" smtClean="0">
                <a:solidFill>
                  <a:srgbClr val="FF0000"/>
                </a:solidFill>
              </a:rPr>
              <a:t>Аварийно-спасательные работы </a:t>
            </a:r>
            <a:r>
              <a:rPr lang="ru-RU" sz="3400" b="1" dirty="0" smtClean="0"/>
              <a:t>– это действия по спасению людей, материальных и культурных ценностей, защите природной среды в зоне чрезвычайной ситуации. </a:t>
            </a:r>
          </a:p>
          <a:p>
            <a:pPr algn="ctr"/>
            <a:r>
              <a:rPr lang="ru-RU" sz="3400" b="1" dirty="0" smtClean="0">
                <a:solidFill>
                  <a:srgbClr val="FF0000"/>
                </a:solidFill>
              </a:rPr>
              <a:t>Неотложные работы при ликвидации чрезвычайных ситуаций </a:t>
            </a:r>
            <a:r>
              <a:rPr lang="ru-RU" sz="3400" b="1" dirty="0" smtClean="0"/>
              <a:t>– это деятельность по всестороннему обеспечению аварийно-спасательных работ, созданию условий, минимально необходимых для сохранения жизни и здоровья людей, поддержания их работоспособности. </a:t>
            </a:r>
          </a:p>
          <a:p>
            <a:endParaRPr lang="ru-RU" dirty="0"/>
          </a:p>
        </p:txBody>
      </p:sp>
      <p:pic>
        <p:nvPicPr>
          <p:cNvPr id="4099" name="Picture 3" descr="C:\Users\Сергей\Downloads\0011-026-Avarijno-spasatelnye-rabot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8640"/>
            <a:ext cx="5328592" cy="3024336"/>
          </a:xfrm>
          <a:prstGeom prst="rect">
            <a:avLst/>
          </a:prstGeom>
          <a:noFill/>
        </p:spPr>
      </p:pic>
      <p:pic>
        <p:nvPicPr>
          <p:cNvPr id="4100" name="Picture 4" descr="C:\Users\Сергей\Download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73016"/>
            <a:ext cx="4968552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/>
              <a:t>Аварийно-спасательные работы в очагах поражения </a:t>
            </a:r>
            <a:r>
              <a:rPr lang="ru-RU" sz="4400" dirty="0" smtClean="0"/>
              <a:t>включают в себя: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2" indent="-274320">
              <a:buClr>
                <a:schemeClr val="accent3"/>
              </a:buClr>
              <a:buSzPct val="95000"/>
              <a:buNone/>
            </a:pPr>
            <a:r>
              <a:rPr lang="ru-RU" sz="2800" b="1" dirty="0" smtClean="0"/>
              <a:t>1) </a:t>
            </a:r>
            <a:r>
              <a:rPr lang="ru-RU" sz="3200" b="1" dirty="0" smtClean="0"/>
              <a:t>разведку маршрутов движения и участков работ;</a:t>
            </a:r>
            <a:endParaRPr lang="ru-RU" sz="28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Сергей\Downloads\1396552450_inzhenery-tekst-saj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350" y="3645024"/>
            <a:ext cx="4438650" cy="2886075"/>
          </a:xfrm>
          <a:prstGeom prst="rect">
            <a:avLst/>
          </a:prstGeom>
          <a:noFill/>
        </p:spPr>
      </p:pic>
      <p:pic>
        <p:nvPicPr>
          <p:cNvPr id="5123" name="Picture 3" descr="C:\Users\Сергей\Downloads\imag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645024"/>
            <a:ext cx="4427984" cy="280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ru-RU" sz="2700" b="1" dirty="0" smtClean="0"/>
              <a:t>2) </a:t>
            </a:r>
            <a:r>
              <a:rPr lang="ru-RU" sz="3600" b="1" dirty="0" smtClean="0"/>
              <a:t>локализацию и тушение пожаров на маршрутах движения и участках работ;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dirty="0"/>
          </a:p>
        </p:txBody>
      </p:sp>
      <p:pic>
        <p:nvPicPr>
          <p:cNvPr id="6146" name="Picture 2" descr="C:\Users\Сергей\Downloads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25145"/>
            <a:ext cx="4032448" cy="2132856"/>
          </a:xfrm>
          <a:prstGeom prst="rect">
            <a:avLst/>
          </a:prstGeom>
          <a:noFill/>
        </p:spPr>
      </p:pic>
      <p:pic>
        <p:nvPicPr>
          <p:cNvPr id="6147" name="Picture 3" descr="C:\Users\Сергей\Downloads\0_500x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780928"/>
            <a:ext cx="4762500" cy="3333750"/>
          </a:xfrm>
          <a:prstGeom prst="rect">
            <a:avLst/>
          </a:prstGeom>
          <a:noFill/>
        </p:spPr>
      </p:pic>
      <p:pic>
        <p:nvPicPr>
          <p:cNvPr id="6148" name="Picture 4" descr="C:\Users\Сергей\Downloads\3525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700808"/>
            <a:ext cx="4355976" cy="2990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Autofit/>
          </a:bodyPr>
          <a:lstStyle/>
          <a:p>
            <a:pPr lvl="2" algn="ctr"/>
            <a:r>
              <a:rPr lang="ru-RU" sz="2800" b="1" dirty="0" smtClean="0"/>
              <a:t>3) подавление </a:t>
            </a:r>
            <a:r>
              <a:rPr lang="ru-RU" sz="2800" b="1" dirty="0"/>
              <a:t>или доведение до минимально возможного уровня возникших в результате чрезвычайной ситуации вредных и опасных факторов, препятствующих ведению спасательных работ; </a:t>
            </a:r>
            <a:endParaRPr lang="ru-RU" sz="2400" b="1" dirty="0"/>
          </a:p>
        </p:txBody>
      </p:sp>
      <p:pic>
        <p:nvPicPr>
          <p:cNvPr id="7170" name="Picture 2" descr="C:\Users\Сергей\Downloads\go_c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68563"/>
            <a:ext cx="4427984" cy="4389437"/>
          </a:xfrm>
          <a:prstGeom prst="rect">
            <a:avLst/>
          </a:prstGeom>
          <a:noFill/>
        </p:spPr>
      </p:pic>
      <p:pic>
        <p:nvPicPr>
          <p:cNvPr id="7171" name="Picture 3" descr="C:\Users\Сергей\Downloads\775a6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4572000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ru-RU" sz="2700" b="1" dirty="0" smtClean="0"/>
              <a:t>5) </a:t>
            </a:r>
            <a:r>
              <a:rPr lang="ru-RU" sz="2700" b="1" dirty="0"/>
              <a:t>поиск и извлечение поражённых из повреждённых и горящих зданий, загазованных, затопленных и задымлённых помещений, завалов и блокированных помещений; 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pic>
        <p:nvPicPr>
          <p:cNvPr id="8194" name="Picture 2" descr="C:\Users\Сергей\Downloads\mch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49080"/>
            <a:ext cx="4355975" cy="2708920"/>
          </a:xfrm>
          <a:prstGeom prst="rect">
            <a:avLst/>
          </a:prstGeom>
          <a:noFill/>
        </p:spPr>
      </p:pic>
      <p:pic>
        <p:nvPicPr>
          <p:cNvPr id="8195" name="Picture 3" descr="C:\Users\Сергей\Downloads\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9"/>
            <a:ext cx="4716016" cy="4797152"/>
          </a:xfrm>
          <a:prstGeom prst="rect">
            <a:avLst/>
          </a:prstGeom>
          <a:noFill/>
        </p:spPr>
      </p:pic>
      <p:pic>
        <p:nvPicPr>
          <p:cNvPr id="8196" name="Picture 4" descr="C:\Users\Сергей\Downloads\b7ea2815fe2c428d8f3abe8390349c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4332" y="1340768"/>
            <a:ext cx="4369668" cy="2769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596</Words>
  <Application>Microsoft Office PowerPoint</Application>
  <PresentationFormat>Экран (4:3)</PresentationFormat>
  <Paragraphs>53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Аварийно-спасательные и другие неотложные работы в очагах поражения</vt:lpstr>
      <vt:lpstr>                             Цель урока: рассмотреть цели, задачи аварийно-спасательных и других неотложных работ в очагах поражения.  </vt:lpstr>
      <vt:lpstr>Повторение пройденного материала.</vt:lpstr>
      <vt:lpstr>Презентация PowerPoint</vt:lpstr>
      <vt:lpstr>Презентация PowerPoint</vt:lpstr>
      <vt:lpstr>Аварийно-спасательные работы в очагах поражения включают в себя:</vt:lpstr>
      <vt:lpstr>2) локализацию и тушение пожаров на маршрутах движения и участках работ;  </vt:lpstr>
      <vt:lpstr>3) подавление или доведение до минимально возможного уровня возникших в результате чрезвычайной ситуации вредных и опасных факторов, препятствующих ведению спасательных работ; </vt:lpstr>
      <vt:lpstr>5) поиск и извлечение поражённых из повреждённых и горящих зданий, загазованных, затопленных и задымлённых помещений, завалов и блокированных помещений;  </vt:lpstr>
      <vt:lpstr>6) оказание первой медицинской и врачебной помощи пострадавшим и эвакуация их в лечебные учреждения;  </vt:lpstr>
      <vt:lpstr>7) вывоз (вывод) населения из опасных зон;  </vt:lpstr>
      <vt:lpstr>8) санитарную обработку людей, ветеринарную обработку животных, дезактивацию, дезинфекцию и дегазацию техники, средств защиты и одежды, обеззараживание территории и сооружений, продовольствия, воды, продовольственного сырья и фуража.  </vt:lpstr>
      <vt:lpstr>Презентация PowerPoint</vt:lpstr>
      <vt:lpstr>Неотложные работы включают в себя:  1) прокладывание колонных путей и устройство проходов в завалах и зонах заражения (загрязнения);  </vt:lpstr>
      <vt:lpstr>2) локализацию аварий на газовых, энергетических, водопроводных, канализационных, тепловых и технологических сетях в целях создания безопасных условий для проведения спасательных работ</vt:lpstr>
      <vt:lpstr>    3) укрепление или обрушение конструкций зданий и сооружений, угрожающих обвалом или препятствующих безопасному проведению спасательных работ;  </vt:lpstr>
      <vt:lpstr>4) ремонт и восстановление повреждённых и разрушенных линий связи и коммунально-энергетических сетей в целях обеспечения спасательных работ;  </vt:lpstr>
      <vt:lpstr>5) обнаружение, обезвреживание и уничтожение невзорвавшихся боеприпасов в обычном снаряжении и других взрывоопасных предметов;  </vt:lpstr>
      <vt:lpstr>6) ремонт и восстановление повреждённых защитных сооружений для укрытия от возможных повторных поражающих воздействий;</vt:lpstr>
      <vt:lpstr>7) санитарную очистку территории в зоне чрезвычайной ситуации;  </vt:lpstr>
      <vt:lpstr>8) первоочередное жизнеобеспечение пострадавшего населения.  </vt:lpstr>
      <vt:lpstr>Презентация PowerPoint</vt:lpstr>
      <vt:lpstr>  К основным видам обеспечения относятся:  </vt:lpstr>
      <vt:lpstr>Презентация PowerPoint</vt:lpstr>
      <vt:lpstr>Запомните!   Чрезвычайная ситуация считается ликвидированной, когда устранена или снижена до приемлемого уровня непосредственная угроза жизни и здоровью людей, локализовано или подавлено воздействие поражающих факторов, организовано первоочередное жизнеобеспечение населения.    </vt:lpstr>
      <vt:lpstr>Презентация PowerPoint</vt:lpstr>
      <vt:lpstr>Вопросы самоконтроля.  </vt:lpstr>
      <vt:lpstr>Домашнее задание.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Аварийно-спасательные и другие неотложные работы в очагах поражения</dc:title>
  <dc:creator>Сергей</dc:creator>
  <cp:lastModifiedBy>Пользователь</cp:lastModifiedBy>
  <cp:revision>12</cp:revision>
  <dcterms:created xsi:type="dcterms:W3CDTF">2017-01-28T12:09:40Z</dcterms:created>
  <dcterms:modified xsi:type="dcterms:W3CDTF">2020-12-16T10:03:42Z</dcterms:modified>
</cp:coreProperties>
</file>