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E29CA-8BFC-456C-8844-C19E43615064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34CBA-02B8-4D5E-85F6-EF53AA5F1E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34261-A543-4BAD-890E-AC7F64043223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042A4-60B2-4C7C-BD00-0525F467A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FFABB-D554-4D5E-BEC3-07BFD430F1B7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87338-4C65-4645-86A2-A7BC6321F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F3184-FB05-4D35-86A7-643E67427126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CD71B-D6FD-4A8A-9AC8-4AD35F2F3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0E775-EA09-4C77-88CC-B539240523F5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48E3C-9C23-408D-82FC-4C1355B9A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356AB-7ACA-40AC-81C1-1EEB23AD8D91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B2458-3449-4036-818E-21A0764CE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8647A-EC51-491A-A670-17D49239962C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502DB-822D-4C2E-9EB8-B5F679E08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7F42A-D3E4-4054-AB96-73D559960D64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EB56B-84A8-4579-BC01-BD5A31D7F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0A301-0B42-4239-9C39-641542171347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7137F-6D5E-44AB-BBC7-310E03B7F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A7BDA-98DB-4806-90AD-921F483CE926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240A5-401D-4987-AF26-C691B34BC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B2C7-C7B3-4871-9535-93C0B104BE45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AEB58-9457-4824-8732-E3109B84C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896C73-97E3-47D6-A461-437D7CE8FDD2}" type="datetimeFigureOut">
              <a:rPr lang="ru-RU"/>
              <a:pPr>
                <a:defRPr/>
              </a:pPr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FE2634-0785-4777-ABFE-6C4720422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gif"/><Relationship Id="rId9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ussi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85786" y="1661471"/>
            <a:ext cx="7479851" cy="2836143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rPr>
              <a:t>НАЦИОНАЛЬНЫЕ </a:t>
            </a:r>
            <a:r>
              <a:rPr lang="ru-RU" sz="48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ИНТЕРЕСЫ </a:t>
            </a:r>
            <a:r>
              <a:rPr lang="ru-RU" sz="48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РОССИИ </a:t>
            </a:r>
            <a:r>
              <a:rPr lang="ru-RU" sz="4800" b="1" cap="all" dirty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rPr>
              <a:t>В СОВРЕМЕННОМ </a:t>
            </a:r>
            <a:r>
              <a:rPr lang="ru-RU" sz="4800" b="1" cap="all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rPr>
              <a:t>МИРЕ</a:t>
            </a:r>
            <a:endParaRPr lang="ru-RU" sz="4800" b="1" cap="all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4267200"/>
            <a:ext cx="7715304" cy="762000"/>
          </a:xfrm>
          <a:prstGeom prst="rect">
            <a:avLst/>
          </a:prstGeo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ru-RU" sz="4800" b="1" cap="all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150" y="457200"/>
            <a:ext cx="73628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Раздел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I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. Основы безопасности личности, общества и государства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762000"/>
            <a:ext cx="75390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Глава 1. Национальная безопасность России в современном мире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813" y="1643063"/>
            <a:ext cx="1371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УРОК 2: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85786" y="2317543"/>
            <a:ext cx="5551025" cy="7620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ru-RU" sz="4800" b="1" cap="all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013176"/>
            <a:ext cx="82089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СОЦИАЛЬНОЙ СФЕРЕ ЗАКЛЮЧАЮТСЯ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обеспечении высокого уровня жизни народа</a:t>
            </a:r>
          </a:p>
        </p:txBody>
      </p:sp>
      <p:pic>
        <p:nvPicPr>
          <p:cNvPr id="8" name="Рисунок 7" descr="rep_31_03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86804" y="520158"/>
            <a:ext cx="2811878" cy="190582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139i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2600" y="2520421"/>
            <a:ext cx="2778116" cy="226590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 descr="http://polit.ru/media/photolib/2012/12/12/thumbs/putin-obrashenie_1355320842.jpg.600x450_q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764704"/>
            <a:ext cx="5040560" cy="3789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509120"/>
            <a:ext cx="80724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ДУХОВНОЙ СФЕРЕ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состоят в сохранении и укреплении нравственных ценностей общества, традиций патриотизма и гуманизма, культурного и научного потенциала страны.</a:t>
            </a:r>
          </a:p>
        </p:txBody>
      </p:sp>
      <p:pic>
        <p:nvPicPr>
          <p:cNvPr id="4" name="Рисунок 3" descr="b_55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29" y="500042"/>
            <a:ext cx="5238787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160249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428596" y="500042"/>
            <a:ext cx="2946818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2006-12-22-1222sdgala24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>
          <a:xfrm>
            <a:off x="285720" y="500042"/>
            <a:ext cx="4286280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75161m.jpg"/>
          <p:cNvPicPr>
            <a:picLocks noChangeAspect="1"/>
          </p:cNvPicPr>
          <p:nvPr/>
        </p:nvPicPr>
        <p:blipFill>
          <a:blip r:embed="rId5" cstate="email">
            <a:lum contrast="10000"/>
          </a:blip>
          <a:stretch>
            <a:fillRect/>
          </a:stretch>
        </p:blipFill>
        <p:spPr>
          <a:xfrm>
            <a:off x="4714876" y="500042"/>
            <a:ext cx="4108852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2" descr="kompi.jpg"/>
          <p:cNvPicPr>
            <a:picLocks noChangeAspect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317804" y="571480"/>
            <a:ext cx="3518804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3" descr="news_16231_12.jpg"/>
          <p:cNvPicPr>
            <a:picLocks noChangeAspect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3983436" y="571480"/>
            <a:ext cx="4835490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692696"/>
            <a:ext cx="496456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МЕЖДУНАРОДНОЙ СФЕРЕ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заключаются: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обеспечении суверенитета;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упрочении позиций России как великой державы — одного из влиятельных центров многополярного мира;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развитии равноправных и взаимовыгодных  отношений со всеми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странами;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соблюдении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прав и свобод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человека.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Рисунок 2" descr="d0e6e891a29578365a42af23fa846559_full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85720" y="3571876"/>
            <a:ext cx="3536181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http://img0.liveinternet.ru/images/attach/c/1/56/92/56092109_ptn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3557281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332656"/>
            <a:ext cx="561662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ИНФОРМАЦИОННОЙ СФЕРЕ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заключаются: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соблюдении конституционных прав и свобод граждан в области получения информации и пользования ею;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развитии современных телекоммуникационных технологий;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защите государственных информационных ресурсов от несанкционированного доступа.</a:t>
            </a:r>
          </a:p>
        </p:txBody>
      </p:sp>
      <p:pic>
        <p:nvPicPr>
          <p:cNvPr id="4" name="Рисунок 3" descr="3460403.jpg"/>
          <p:cNvPicPr>
            <a:picLocks noChangeAspect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>
          <a:xfrm>
            <a:off x="179512" y="332656"/>
            <a:ext cx="3126797" cy="465829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2634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l="3750" t="20000" r="2499" b="14999"/>
          <a:stretch>
            <a:fillRect/>
          </a:stretch>
        </p:blipFill>
        <p:spPr>
          <a:xfrm>
            <a:off x="3779912" y="5445224"/>
            <a:ext cx="2472854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bimg289712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>
          <a:xfrm>
            <a:off x="7020272" y="5445224"/>
            <a:ext cx="1592047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rec1.jpg"/>
          <p:cNvPicPr>
            <a:picLocks noChangeAspect="1"/>
          </p:cNvPicPr>
          <p:nvPr/>
        </p:nvPicPr>
        <p:blipFill>
          <a:blip r:embed="rId5" cstate="email">
            <a:lum contrast="10000"/>
          </a:blip>
          <a:stretch>
            <a:fillRect/>
          </a:stretch>
        </p:blipFill>
        <p:spPr>
          <a:xfrm>
            <a:off x="214282" y="4400544"/>
            <a:ext cx="2857520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36912"/>
            <a:ext cx="90364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защите ее независимости, суверенитета, государственной и территориальной целостности;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предотвращении военной агрессии против России и ее союзников;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обеспечении условий для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мирного развития государства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</p:txBody>
      </p:sp>
      <p:pic>
        <p:nvPicPr>
          <p:cNvPr id="3" name="Рисунок 2" descr="warair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987824" y="4725144"/>
            <a:ext cx="3936992" cy="19586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zen-2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7092280" y="4725144"/>
            <a:ext cx="1881175" cy="195446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0_01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7236296" y="116632"/>
            <a:ext cx="1643074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b_213736.jpg"/>
          <p:cNvPicPr>
            <a:picLocks noChangeAspect="1"/>
          </p:cNvPicPr>
          <p:nvPr/>
        </p:nvPicPr>
        <p:blipFill>
          <a:blip r:embed="rId5" cstate="email">
            <a:lum contrast="10000"/>
          </a:blip>
          <a:stretch>
            <a:fillRect/>
          </a:stretch>
        </p:blipFill>
        <p:spPr>
          <a:xfrm>
            <a:off x="179512" y="4725144"/>
            <a:ext cx="2641642" cy="198123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e2f1aa6279a0.jpg"/>
          <p:cNvPicPr>
            <a:picLocks noChangeAspect="1"/>
          </p:cNvPicPr>
          <p:nvPr/>
        </p:nvPicPr>
        <p:blipFill>
          <a:blip r:embed="rId6" cstate="email">
            <a:lum contrast="10000"/>
          </a:blip>
          <a:stretch>
            <a:fillRect/>
          </a:stretch>
        </p:blipFill>
        <p:spPr>
          <a:xfrm>
            <a:off x="4932040" y="116632"/>
            <a:ext cx="2163908" cy="163838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00059.jpg"/>
          <p:cNvPicPr>
            <a:picLocks noChangeAspect="1"/>
          </p:cNvPicPr>
          <p:nvPr/>
        </p:nvPicPr>
        <p:blipFill>
          <a:blip r:embed="rId7" cstate="email">
            <a:lum contrast="10000"/>
          </a:blip>
          <a:stretch>
            <a:fillRect/>
          </a:stretch>
        </p:blipFill>
        <p:spPr>
          <a:xfrm>
            <a:off x="2915816" y="116632"/>
            <a:ext cx="1979904" cy="164307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Sam-2.jpg"/>
          <p:cNvPicPr>
            <a:picLocks noChangeAspect="1"/>
          </p:cNvPicPr>
          <p:nvPr/>
        </p:nvPicPr>
        <p:blipFill>
          <a:blip r:embed="rId8" cstate="email">
            <a:lum contrast="10000"/>
          </a:blip>
          <a:stretch>
            <a:fillRect/>
          </a:stretch>
        </p:blipFill>
        <p:spPr>
          <a:xfrm>
            <a:off x="251520" y="116632"/>
            <a:ext cx="2571768" cy="163050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827584" y="1844825"/>
            <a:ext cx="720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ВОЕННОЙ СФЕРЕ </a:t>
            </a:r>
            <a:r>
              <a:rPr lang="ru-RU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заключаются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1479342"/>
            <a:ext cx="54360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создании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условий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обеспечения надежной охраны государственной границы Российской Федерации;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соблюдении установленных законодательством Российской Федерации порядка и правил осуществления экономической и иных видов деятельности в пограничном пространстве Российской Федерации.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1800" y="260649"/>
            <a:ext cx="6182732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ПОГРАНИЧНОЙ СФЕРЕ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заключаются:</a:t>
            </a:r>
            <a:endParaRPr lang="ru-RU" sz="2300" dirty="0">
              <a:latin typeface="+mj-lt"/>
            </a:endParaRPr>
          </a:p>
        </p:txBody>
      </p:sp>
      <p:pic>
        <p:nvPicPr>
          <p:cNvPr id="4" name="Рисунок 3" descr="квы.bmp"/>
          <p:cNvPicPr>
            <a:picLocks noChangeAspect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>
          <a:xfrm>
            <a:off x="7092280" y="4797152"/>
            <a:ext cx="1879571" cy="19179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m_1659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4067944" y="4797152"/>
            <a:ext cx="2578779" cy="193408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ogran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tretch>
            <a:fillRect/>
          </a:stretch>
        </p:blipFill>
        <p:spPr>
          <a:xfrm>
            <a:off x="251520" y="1052736"/>
            <a:ext cx="3548248" cy="530579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38" y="5157192"/>
            <a:ext cx="77866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ЭКОЛОГИЧЕСКОЙ СФЕРЕ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заключаются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сохранении и оздоровлении окружающей среды.</a:t>
            </a:r>
          </a:p>
        </p:txBody>
      </p:sp>
      <p:pic>
        <p:nvPicPr>
          <p:cNvPr id="3" name="Рисунок 2" descr="Zagryaznenie%20vodi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>
          <a:xfrm>
            <a:off x="480984" y="500042"/>
            <a:ext cx="4800876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54(1)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5481644" y="519092"/>
            <a:ext cx="3233860" cy="462442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05-ecology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>
          <a:xfrm>
            <a:off x="4357686" y="3143248"/>
            <a:ext cx="1785950" cy="170939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981316"/>
            <a:ext cx="87507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защита личности, общества и государства от терроризма, в том числе международного;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защита от чрезвычайных ситуаций природного и техногенного характера и их последствий, а в военное время — от опасностей, возникающих при ведении военных действий или вследствие этих действий.</a:t>
            </a:r>
          </a:p>
        </p:txBody>
      </p:sp>
      <p:pic>
        <p:nvPicPr>
          <p:cNvPr id="1026" name="Picture 2" descr="D:\ОБЖ\УРОКИ\9 КЛАСС\УРОК 2_НАЦИОНАЛЬНЫЕ ИНТЕРЕСЫ РОССИИ В СОВРЕМЕННОМ МИРЕ\ФОТО\35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16632"/>
            <a:ext cx="2228865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D:\ОБЖ\УРОКИ\9 КЛАСС\УРОК 2_НАЦИОНАЛЬНЫЕ ИНТЕРЕСЫ РОССИИ В СОВРЕМЕННОМ МИРЕ\ФОТО\3(196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116632"/>
            <a:ext cx="1500198" cy="17033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87849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ВАЖНЕЙШИМИ СОСТАВЛЯЮЩИМИ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НАЦИОНАЛЬНЫХ ИНТЕРЕСОВ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являются :</a:t>
            </a:r>
            <a:endParaRPr lang="ru-RU" sz="2000" dirty="0">
              <a:latin typeface="+mj-lt"/>
            </a:endParaRPr>
          </a:p>
        </p:txBody>
      </p:sp>
      <p:pic>
        <p:nvPicPr>
          <p:cNvPr id="8" name="Рисунок 7" descr="01_01_samolet.gif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4283968" y="116632"/>
            <a:ext cx="2392606" cy="17226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002.jpg"/>
          <p:cNvPicPr>
            <a:picLocks noChangeAspect="1"/>
          </p:cNvPicPr>
          <p:nvPr/>
        </p:nvPicPr>
        <p:blipFill>
          <a:blip r:embed="rId5" cstate="email">
            <a:lum contrast="10000"/>
          </a:blip>
          <a:stretch>
            <a:fillRect/>
          </a:stretch>
        </p:blipFill>
        <p:spPr>
          <a:xfrm>
            <a:off x="6804248" y="116632"/>
            <a:ext cx="2143139" cy="171451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D:\ОБЖ\УРОКИ\7 КЛАСС\УРОК 4_ЗЕМЛЕТРЕСЕНИЕ_ПРИЧИНЫ ВОЗНИКНОВЕНИЯ И ЕГО ВОЗМОЖНЫЕ ПОСЛЕДСТВИЯ\ФОТО\197197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07504" y="5229200"/>
            <a:ext cx="1357321" cy="151856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D:\ОБЖ\УРОКИ\5 КЛАСС\УРОК 10_ПОЖАРНАЯ БЕЗОПАСНОСТЬ\ФОТО\43331.gif"/>
          <p:cNvPicPr>
            <a:picLocks noChangeAspect="1" noChangeArrowheads="1"/>
          </p:cNvPicPr>
          <p:nvPr/>
        </p:nvPicPr>
        <p:blipFill>
          <a:blip r:embed="rId7" cstate="print"/>
          <a:srcRect b="2499"/>
          <a:stretch>
            <a:fillRect/>
          </a:stretch>
        </p:blipFill>
        <p:spPr bwMode="auto">
          <a:xfrm>
            <a:off x="1619672" y="5229200"/>
            <a:ext cx="2357454" cy="153235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9" descr="Последствия землетрясения в городе Ганунг-Ситоли, что на острове Ниас, Индонези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4139952" y="5229200"/>
            <a:ext cx="1714512" cy="151805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http://bm.img.com.ua/nxs256/berlin/storage/news/600x500/a/45/658afb79c5d71ef5474f93edbe93245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21288" y="4697761"/>
            <a:ext cx="3122712" cy="2160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Sergey_2\Мои документы\Мои рисунки\РАЗНОЕ\ДОСКА Копироват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60" y="0"/>
            <a:ext cx="9067740" cy="7029399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428728" y="692696"/>
            <a:ext cx="5910274" cy="120459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КОНТРОЛЬНЫЕ ВОПРОСЫ</a:t>
            </a:r>
            <a:endParaRPr kumimoji="0" lang="ru-RU" sz="32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412776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представляют собой в общем виде национальные интересы России?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представляют собой интересы личности, общества и государства в общем содержании национальных интересов России?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заключаются национальные интересы России в экономике, в социальной, международной и в военных сферах жизнедеятельности страны?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Являются ли составляющими национальных интересов страны мероприятия по защите населения от чрезвычайных ситуаций природного и техногенного характера?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влияние на обеспечение национальных интересов России может оказывать индивидуально каждый человек и в чем это выражается?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j0280530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31394" y="5661248"/>
            <a:ext cx="1058921" cy="948471"/>
          </a:xfrm>
          <a:prstGeom prst="rect">
            <a:avLst/>
          </a:prstGeom>
        </p:spPr>
      </p:pic>
      <p:pic>
        <p:nvPicPr>
          <p:cNvPr id="6" name="Рисунок 5" descr="j0398587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240" y="5733694"/>
            <a:ext cx="1277416" cy="1009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Sergey_2\Мои документы\Мои рисунки\РАЗНОЕ\ДОСКА Копироват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" y="533400"/>
            <a:ext cx="7779978" cy="58674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00298" y="1285860"/>
            <a:ext cx="4015740" cy="704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ПЛАН УРОКА</a:t>
            </a:r>
            <a:endParaRPr kumimoji="0" lang="ru-RU" sz="32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2057390"/>
            <a:ext cx="6715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Национальные интересы России.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Интересы личности, общества и государства в общем содержании национальных интересов России.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Национальные интересы России во внутриполитической, в социальной, международной и в военных сферах жизнедеятельности страны.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по защите населения страны от чрезвычайных ситуаций природного, техногенного и социального характера как составляющая национальных интересов России.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на обеспечение национальных интересов России каждого человека.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75" y="3717032"/>
            <a:ext cx="778668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совокупность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сбалансированных интересов личности, общества и государства в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экономической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внутриполитической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социальной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международной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информационной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военной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пограничной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экологической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и других сферах.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Они носят долгосрочный характер и определяют основные цели, стратегические и текущие задачи внутренней и внешней политики государства. </a:t>
            </a:r>
          </a:p>
        </p:txBody>
      </p:sp>
      <p:pic>
        <p:nvPicPr>
          <p:cNvPr id="5" name="Рисунок 4" descr="226060-f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60648"/>
            <a:ext cx="6873109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4991" y="764705"/>
            <a:ext cx="4570413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обеспечиваются институтами государственной власти, осуществляющими свои функции в том числе во взаимодействии с действующими на основе Конституции Российской Федерации и законодательства Российской Федерации общественными организациями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Рисунок 5" descr="консттуция.gif"/>
          <p:cNvPicPr>
            <a:picLocks noChangeAspect="1"/>
          </p:cNvPicPr>
          <p:nvPr/>
        </p:nvPicPr>
        <p:blipFill>
          <a:blip r:embed="rId2" cstate="print">
            <a:lum contrast="10000"/>
          </a:blip>
          <a:srcRect l="5358" t="1322" r="3571" b="2156"/>
          <a:stretch>
            <a:fillRect/>
          </a:stretch>
        </p:blipFill>
        <p:spPr>
          <a:xfrm>
            <a:off x="714375" y="1341438"/>
            <a:ext cx="3057525" cy="437832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2005111415344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3432" y="214290"/>
            <a:ext cx="2862262" cy="21463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1236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31844" y="2519340"/>
            <a:ext cx="2882900" cy="192246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7" descr="17738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1844" y="4606903"/>
            <a:ext cx="2882900" cy="197167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6" name="Picture 10" descr="bimg25553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857232"/>
            <a:ext cx="3269227" cy="245192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7" name="Picture 11" descr="GOV131274463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384" y="3500452"/>
            <a:ext cx="3238503" cy="242887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8" descr="Ta4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034" y="785794"/>
            <a:ext cx="3384550" cy="219551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5" name="Picture 9" descr="_41383026_203b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214414" y="3357562"/>
            <a:ext cx="1933575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286000" y="3645024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28" y="764704"/>
            <a:ext cx="364331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ИНТЕРЕСЫ ЛИЧНОСТИ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состоят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реализации конституционных прав и свобод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обеспечении личной безопасности,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повышении качества и уровня жизни,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физическом, духовном и интеллектуальном развитии человека и гражданина.</a:t>
            </a:r>
          </a:p>
        </p:txBody>
      </p:sp>
      <p:pic>
        <p:nvPicPr>
          <p:cNvPr id="5124" name="Picture 4" descr="3686_350j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4235217" cy="298132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9" name="Picture 9" descr="125129m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714488"/>
            <a:ext cx="4268849" cy="365602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233807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785794"/>
            <a:ext cx="3643338" cy="544498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0" name="Picture 10" descr="moskva4-0309_1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928802"/>
            <a:ext cx="4195774" cy="315465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842493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ИНТЕРЕСЫ ОБЩЕСТВА 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состоят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упрочении демократии,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создании правового социального государства,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достижении и поддержании общественного согласия,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духовном обновлении России.</a:t>
            </a:r>
          </a:p>
        </p:txBody>
      </p:sp>
      <p:pic>
        <p:nvPicPr>
          <p:cNvPr id="13314" name="Picture 2" descr="Форум ФАС «Неделя конкуренции в России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6477000" cy="4000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293096"/>
            <a:ext cx="87849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ИНТЕРЕСЫ </a:t>
            </a:r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ГОСУДАРСТВА </a:t>
            </a:r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состоят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незыблемости конституционного строя,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суверенитета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территориальной целостности России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- в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политической, экономической и социальной стабильности, 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в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безусловном обеспечении законности и поддержании правопорядка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развитии равноправного и взаимовыгодного международного сотрудничества.</a:t>
            </a:r>
          </a:p>
        </p:txBody>
      </p:sp>
      <p:pic>
        <p:nvPicPr>
          <p:cNvPr id="1027" name="Picture 3" descr="H:\9 касс\УРОК 2_НАЦИОНАЛЬНЫЕ ИНТЕРЕСЫ РОССИИ В СОВРЕМЕННОМ МИРЕ\ФОТО\193-321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2267744" y="357166"/>
            <a:ext cx="5161736" cy="387130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:\9 касс\УРОК 2_НАЦИОНАЛЬНЫЕ ИНТЕРЕСЫ РОССИИ В СОВРЕМЕННОМ МИРЕ\ФОТО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85728"/>
            <a:ext cx="5829525" cy="402685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:\9 касс\УРОК 2_НАЦИОНАЛЬНЫЕ ИНТЕРЕСЫ РОССИИ В СОВРЕМЕННОМ МИРЕ\ФОТО\261_main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 bwMode="auto">
          <a:xfrm>
            <a:off x="1259632" y="928670"/>
            <a:ext cx="7239815" cy="315600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0" name="Picture 2" descr="С Президентом Турции Реджепом Тайипом Эрдоганом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548680"/>
            <a:ext cx="5931969" cy="3660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509120"/>
            <a:ext cx="79295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ИНТЕРЕСЫ В СФЕРЕ ЭКОНОМИКИ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Реализация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национальных интересов России возможна только на основе устойчивого развития экономики.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Поэтому национальные интересы России в этой сфере являются ключевыми.</a:t>
            </a:r>
          </a:p>
        </p:txBody>
      </p:sp>
      <p:pic>
        <p:nvPicPr>
          <p:cNvPr id="3" name="Рисунок 2" descr="dscn6952.JPG"/>
          <p:cNvPicPr>
            <a:picLocks noChangeAspect="1"/>
          </p:cNvPicPr>
          <p:nvPr/>
        </p:nvPicPr>
        <p:blipFill>
          <a:blip r:embed="rId2" cstate="email">
            <a:lum contrast="10000"/>
          </a:blip>
          <a:stretch>
            <a:fillRect/>
          </a:stretch>
        </p:blipFill>
        <p:spPr>
          <a:xfrm>
            <a:off x="571472" y="432280"/>
            <a:ext cx="3619500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KMO_085447_01313_1_t208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4500562" y="428604"/>
            <a:ext cx="4071966" cy="270404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37699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>
          <a:xfrm>
            <a:off x="3584236" y="2420888"/>
            <a:ext cx="2120512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age_7_1_46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76484" y="428604"/>
            <a:ext cx="6000760" cy="400850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fsfrr175_2.jpg"/>
          <p:cNvPicPr>
            <a:picLocks noChangeAspect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>
          <a:xfrm>
            <a:off x="571472" y="1500174"/>
            <a:ext cx="2591251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04664"/>
            <a:ext cx="535785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 ВНУТРИПОЛИТИЧЕСКОЙ СФЕРЕ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НАЦИОНАЛЬНЫЕ ИНТЕРЕСЫ РОССИИ СОСТОЯТ: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обеспечении гражданского мира и национального согласия;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территориальной целостности;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правопорядка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 завершении процесса становления демократического общества;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нейтрализации причин 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условий для социальных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межэтнических и религиозных конфликтов, терроризма.</a:t>
            </a:r>
          </a:p>
        </p:txBody>
      </p:sp>
      <p:pic>
        <p:nvPicPr>
          <p:cNvPr id="5" name="Рисунок 4" descr="177382.jpg"/>
          <p:cNvPicPr>
            <a:picLocks noChangeAspect="1"/>
          </p:cNvPicPr>
          <p:nvPr/>
        </p:nvPicPr>
        <p:blipFill>
          <a:blip r:embed="rId2" cstate="email">
            <a:lum contrast="10000"/>
          </a:blip>
          <a:stretch>
            <a:fillRect/>
          </a:stretch>
        </p:blipFill>
        <p:spPr>
          <a:xfrm>
            <a:off x="6265216" y="4607961"/>
            <a:ext cx="2664501" cy="182143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05114775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>
          <a:xfrm>
            <a:off x="6286512" y="2571920"/>
            <a:ext cx="2643206" cy="194656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PRO20050708105925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tretch>
            <a:fillRect/>
          </a:stretch>
        </p:blipFill>
        <p:spPr>
          <a:xfrm>
            <a:off x="6286512" y="500042"/>
            <a:ext cx="2643206" cy="198240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697</TotalTime>
  <Words>703</Words>
  <Application>Microsoft Office PowerPoint</Application>
  <PresentationFormat>Экран (4:3)</PresentationFormat>
  <Paragraphs>84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School1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Sergey_2</dc:creator>
  <cp:lastModifiedBy>User</cp:lastModifiedBy>
  <cp:revision>168</cp:revision>
  <dcterms:created xsi:type="dcterms:W3CDTF">2008-10-27T10:55:51Z</dcterms:created>
  <dcterms:modified xsi:type="dcterms:W3CDTF">2021-01-05T10:48:56Z</dcterms:modified>
</cp:coreProperties>
</file>