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72" r:id="rId14"/>
    <p:sldId id="268" r:id="rId15"/>
    <p:sldId id="277" r:id="rId16"/>
    <p:sldId id="269" r:id="rId17"/>
    <p:sldId id="270" r:id="rId18"/>
    <p:sldId id="278" r:id="rId19"/>
    <p:sldId id="271" r:id="rId20"/>
    <p:sldId id="273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490" y="-22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Rectangle 10"/>
          <p:cNvGrpSpPr>
            <a:grpSpLocks/>
          </p:cNvGrpSpPr>
          <p:nvPr/>
        </p:nvGrpSpPr>
        <p:grpSpPr bwMode="auto">
          <a:xfrm>
            <a:off x="-6350" y="3859213"/>
            <a:ext cx="9156700" cy="3005137"/>
            <a:chOff x="-4" y="2431"/>
            <a:chExt cx="5768" cy="1893"/>
          </a:xfrm>
        </p:grpSpPr>
        <p:pic>
          <p:nvPicPr>
            <p:cNvPr id="5" name="Rectangle 10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4" y="2431"/>
              <a:ext cx="5768" cy="1893"/>
            </a:xfrm>
            <a:prstGeom prst="rect">
              <a:avLst/>
            </a:prstGeom>
            <a:noFill/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0" y="2436"/>
              <a:ext cx="5760" cy="18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Book Antiqua" pitchFamily="18" charset="0"/>
              </a:endParaRPr>
            </a:p>
          </p:txBody>
        </p:sp>
      </p:grpSp>
      <p:grpSp>
        <p:nvGrpSpPr>
          <p:cNvPr id="7" name="Rectangle 11"/>
          <p:cNvGrpSpPr>
            <a:grpSpLocks/>
          </p:cNvGrpSpPr>
          <p:nvPr/>
        </p:nvGrpSpPr>
        <p:grpSpPr bwMode="auto">
          <a:xfrm>
            <a:off x="-6350" y="-6350"/>
            <a:ext cx="9156700" cy="3876675"/>
            <a:chOff x="-4" y="-4"/>
            <a:chExt cx="5768" cy="2442"/>
          </a:xfrm>
        </p:grpSpPr>
        <p:pic>
          <p:nvPicPr>
            <p:cNvPr id="8" name="Rectangle 1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4" y="-4"/>
              <a:ext cx="5768" cy="2442"/>
            </a:xfrm>
            <a:prstGeom prst="rect">
              <a:avLst/>
            </a:prstGeom>
            <a:noFill/>
          </p:spPr>
        </p:pic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0" y="0"/>
              <a:ext cx="5760" cy="2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Book Antiqua" pitchFamily="18" charset="0"/>
              </a:endParaRPr>
            </a:p>
          </p:txBody>
        </p:sp>
      </p:grpSp>
      <p:sp>
        <p:nvSpPr>
          <p:cNvPr id="10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CA316-1FF4-4481-AF52-FF2E0830529D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8950F-9CA7-4B90-83AF-73D3CFCB05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3C025-EAFE-4AE8-812E-3A0855902F52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30234-682C-48FC-82DB-8716EE59FB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40F8B-8F82-4634-B533-B0CD70BA1260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908B6-9F93-4FBB-875A-857F2F24BC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745B6-CDA4-4231-A8DA-6677BBE8CD14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2A36A-D8C6-4CC9-B09E-251F4C0297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15C96-3A0D-449B-ADFC-D7E51B5C99F8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58F61-6D9F-4505-8975-FB297DA484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FD425-969B-4AC0-B7B3-FC6CE15211F0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B46D3-E016-43B4-9F25-11E9D463B7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0B19D-B094-4DB0-99F7-441C6423180A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B0818-E8A2-46B9-A59B-1461ECA4E2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E0CA8-4FB7-431B-8427-712236A28172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748FC-87D9-4189-851F-52B4FC7C9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B750D-5D76-497A-A309-BD67263BF476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BD5F4-97A4-4492-9F72-65D59D943A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C6DCB-8B74-4B5C-9625-66FE75BC3D1B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C79C3-B6C1-4C58-A5E9-4A2AA5E84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C8BC5-CB34-4538-BF0F-59F5526FAC5F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49276-5E39-45BA-BDA2-1EEEAB436B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25C6DA-CEE0-455A-8279-99AE4B3E61D2}" type="datetimeFigureOut">
              <a:rPr lang="ru-RU"/>
              <a:pPr>
                <a:defRPr/>
              </a:pPr>
              <a:t>16.11.2015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002D68-A2E0-40E5-B8A3-9F0EB469B1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98" r:id="rId9"/>
    <p:sldLayoutId id="2147483689" r:id="rId10"/>
    <p:sldLayoutId id="2147483688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D77C01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D77C0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imes New Roman" pitchFamily="18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D77C0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imes New Roman" pitchFamily="18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D77C0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imes New Roman" pitchFamily="18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D77C0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imes New Roman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D77C01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D77C01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D77C01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D77C01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D77C01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29124" y="1643050"/>
            <a:ext cx="4464496" cy="2736304"/>
          </a:xfrm>
        </p:spPr>
        <p:txBody>
          <a:bodyPr/>
          <a:lstStyle/>
          <a:p>
            <a:pPr marL="18288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>Тема урока: </a:t>
            </a:r>
            <a:r>
              <a:rPr lang="ru-RU" sz="4000" dirty="0" smtClean="0"/>
              <a:t>Пожарная безопасность</a:t>
            </a:r>
            <a:br>
              <a:rPr lang="ru-RU" sz="4000" dirty="0" smtClean="0"/>
            </a:br>
            <a:r>
              <a:rPr lang="ru-RU" sz="4000" b="0" dirty="0" smtClean="0"/>
              <a:t>5 класс</a:t>
            </a:r>
            <a:endParaRPr lang="ru-RU" sz="4000" b="0" dirty="0"/>
          </a:p>
        </p:txBody>
      </p:sp>
      <p:pic>
        <p:nvPicPr>
          <p:cNvPr id="6" name="Picture 2" descr="C:\Users\Алексей\Desktop\през\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42910" y="1142984"/>
            <a:ext cx="3690937" cy="367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9952" y="404664"/>
            <a:ext cx="4608512" cy="108012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>Правила пожарной безопасности: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24300" y="1484313"/>
            <a:ext cx="5219700" cy="5373687"/>
          </a:xfrm>
        </p:spPr>
        <p:txBody>
          <a:bodyPr rtlCol="0">
            <a:normAutofit fontScale="25000" lnSpcReduction="20000"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9600" b="1" dirty="0">
                <a:solidFill>
                  <a:schemeClr val="tx1"/>
                </a:solidFill>
              </a:rPr>
              <a:t>н</a:t>
            </a:r>
            <a:r>
              <a:rPr lang="ru-RU" sz="9600" b="1" dirty="0" smtClean="0">
                <a:solidFill>
                  <a:schemeClr val="tx1"/>
                </a:solidFill>
              </a:rPr>
              <a:t>е играйте со спичками;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9600" b="1" dirty="0" smtClean="0">
                <a:solidFill>
                  <a:schemeClr val="tx1"/>
                </a:solidFill>
              </a:rPr>
              <a:t>не </a:t>
            </a:r>
            <a:r>
              <a:rPr lang="ru-RU" sz="9600" b="1" dirty="0">
                <a:solidFill>
                  <a:schemeClr val="tx1"/>
                </a:solidFill>
              </a:rPr>
              <a:t>устраивайте игр с огнём вблизи </a:t>
            </a:r>
            <a:r>
              <a:rPr lang="ru-RU" sz="9600" b="1" dirty="0" smtClean="0">
                <a:solidFill>
                  <a:schemeClr val="tx1"/>
                </a:solidFill>
              </a:rPr>
              <a:t>строений;</a:t>
            </a:r>
            <a:endParaRPr lang="ru-RU" sz="9600" b="1" dirty="0">
              <a:solidFill>
                <a:schemeClr val="tx1"/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9600" b="1" dirty="0">
                <a:solidFill>
                  <a:schemeClr val="tx1"/>
                </a:solidFill>
              </a:rPr>
              <a:t>соблюдайте меры пожарной безопасности при пользовании пиротехническими изделиями;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9600" b="1" dirty="0">
                <a:solidFill>
                  <a:schemeClr val="tx1"/>
                </a:solidFill>
              </a:rPr>
              <a:t>не нагревайте на огне незнакомые </a:t>
            </a:r>
            <a:r>
              <a:rPr lang="ru-RU" sz="9600" b="1" dirty="0" smtClean="0">
                <a:solidFill>
                  <a:schemeClr val="tx1"/>
                </a:solidFill>
              </a:rPr>
              <a:t>предметы;</a:t>
            </a:r>
            <a:endParaRPr lang="ru-RU" sz="9600" b="1" dirty="0">
              <a:solidFill>
                <a:schemeClr val="tx1"/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9600" b="1" dirty="0">
                <a:solidFill>
                  <a:schemeClr val="tx1"/>
                </a:solidFill>
              </a:rPr>
              <a:t>не оставляйте без присмотра </a:t>
            </a:r>
            <a:r>
              <a:rPr lang="ru-RU" sz="9600" b="1" dirty="0" smtClean="0">
                <a:solidFill>
                  <a:schemeClr val="tx1"/>
                </a:solidFill>
              </a:rPr>
              <a:t>электроприборы;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9600" b="1" dirty="0" smtClean="0">
                <a:solidFill>
                  <a:schemeClr val="tx1"/>
                </a:solidFill>
              </a:rPr>
              <a:t>не </a:t>
            </a:r>
            <a:r>
              <a:rPr lang="ru-RU" sz="9600" b="1" dirty="0">
                <a:solidFill>
                  <a:schemeClr val="tx1"/>
                </a:solidFill>
              </a:rPr>
              <a:t>поджигайте тополиный пух и сухую траву;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9600" b="1" dirty="0" smtClean="0">
                <a:solidFill>
                  <a:schemeClr val="tx1"/>
                </a:solidFill>
              </a:rPr>
              <a:t>соблюдайте меры предосторожности </a:t>
            </a:r>
            <a:r>
              <a:rPr lang="ru-RU" sz="9600" b="1" dirty="0">
                <a:solidFill>
                  <a:schemeClr val="tx1"/>
                </a:solidFill>
              </a:rPr>
              <a:t>при пользовании </a:t>
            </a:r>
            <a:r>
              <a:rPr lang="ru-RU" sz="9600" b="1" dirty="0" smtClean="0">
                <a:solidFill>
                  <a:schemeClr val="tx1"/>
                </a:solidFill>
              </a:rPr>
              <a:t>газовой плитой.</a:t>
            </a:r>
            <a:endParaRPr lang="ru-RU" sz="9600" b="1" dirty="0">
              <a:solidFill>
                <a:schemeClr val="tx1"/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sz="9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2531" name="Picture 2" descr="C:\Users\Алексей\Desktop\през\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" y="404813"/>
            <a:ext cx="33528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68952" cy="144016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>
                <a:effectLst/>
              </a:rPr>
              <a:t>В Российской Федерации создана специальная система, на­правленная на борьбу с пожарами, — пожарная охрана.</a:t>
            </a:r>
            <a:endParaRPr lang="ru-RU" sz="2800" dirty="0"/>
          </a:p>
        </p:txBody>
      </p:sp>
      <p:pic>
        <p:nvPicPr>
          <p:cNvPr id="23554" name="Picture 2" descr="C:\Users\Алексей\Desktop\през\19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2133600"/>
            <a:ext cx="5219700" cy="3475038"/>
          </a:xfrm>
        </p:spPr>
      </p:pic>
      <p:pic>
        <p:nvPicPr>
          <p:cNvPr id="23555" name="Picture 3" descr="C:\Users\Алексей\Desktop\през\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2139950"/>
            <a:ext cx="2451100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Прямоугольник 2"/>
          <p:cNvSpPr>
            <a:spLocks noChangeArrowheads="1"/>
          </p:cNvSpPr>
          <p:nvPr/>
        </p:nvSpPr>
        <p:spPr bwMode="auto">
          <a:xfrm>
            <a:off x="1042988" y="5667375"/>
            <a:ext cx="756443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</a:rPr>
              <a:t>В случае необходимости вызови пожарную охрану  по телефону, наберите номер 01 или 112.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ru-RU"/>
          </a:p>
        </p:txBody>
      </p:sp>
      <p:sp>
        <p:nvSpPr>
          <p:cNvPr id="24578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endParaRPr lang="ru-RU" smtClean="0"/>
          </a:p>
        </p:txBody>
      </p:sp>
      <p:pic>
        <p:nvPicPr>
          <p:cNvPr id="24579" name="Picture 2" descr="C:\Users\Алексей\Desktop\през\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88" y="7938"/>
            <a:ext cx="9158288" cy="685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850" y="115888"/>
            <a:ext cx="8496300" cy="6553200"/>
          </a:xfrm>
        </p:spPr>
        <p:txBody>
          <a:bodyPr/>
          <a:lstStyle/>
          <a:p>
            <a:r>
              <a:rPr lang="ru-RU" sz="2400" smtClean="0">
                <a:solidFill>
                  <a:schemeClr val="tx1"/>
                </a:solidFill>
              </a:rPr>
              <a:t>Не дожидаясь прибытия пожарных, попытайтесь потушить возгорание огнетушителем и подручными средствами (водой, плотной мокрой тканью). Легковоспламеняющиеся жидкости (бензин, керосин) тушите мокрой тканью, песком, землёй из цветочных горшков. Не открывайте окна и двери, чтобы не усилить приток воздуха к очагу пожара.</a:t>
            </a:r>
          </a:p>
          <a:p>
            <a:r>
              <a:rPr lang="ru-RU" sz="2400" smtClean="0">
                <a:solidFill>
                  <a:schemeClr val="tx1"/>
                </a:solidFill>
              </a:rPr>
              <a:t>Нельзя тушить водой включённые в сеть электроприборы и лить воду на электрические провода, необходимо отключить электроэнергию.</a:t>
            </a:r>
          </a:p>
          <a:p>
            <a:r>
              <a:rPr lang="ru-RU" sz="2400" smtClean="0">
                <a:solidFill>
                  <a:schemeClr val="tx1"/>
                </a:solidFill>
              </a:rPr>
              <a:t>Если ликвидировать очаг возгорания своими силами невозможно, необходимо немедленно покинуть квартиру, прикрыв за собой дверь.</a:t>
            </a:r>
          </a:p>
          <a:p>
            <a:r>
              <a:rPr lang="ru-RU" sz="2400" smtClean="0">
                <a:solidFill>
                  <a:schemeClr val="tx1"/>
                </a:solidFill>
              </a:rPr>
              <a:t>В задымлённом помещении необходимо передвигаться на четвереньках (внизу меньше дыма) и дышать через влажную ткань (мокрое одеяло, пальто). Покинув квартиру, организуйте встречу пожарных, укажите им очаг пожара.</a:t>
            </a:r>
          </a:p>
          <a:p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4048" y="209972"/>
            <a:ext cx="3888432" cy="1274812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b="0" dirty="0" smtClean="0"/>
              <a:t>Пожар в квартире</a:t>
            </a:r>
            <a:endParaRPr lang="ru-RU" sz="2800" b="0" dirty="0"/>
          </a:p>
        </p:txBody>
      </p:sp>
      <p:sp>
        <p:nvSpPr>
          <p:cNvPr id="26626" name="Объект 2"/>
          <p:cNvSpPr>
            <a:spLocks noGrp="1"/>
          </p:cNvSpPr>
          <p:nvPr>
            <p:ph sz="quarter" idx="13"/>
          </p:nvPr>
        </p:nvSpPr>
        <p:spPr>
          <a:xfrm>
            <a:off x="4643438" y="981075"/>
            <a:ext cx="4392612" cy="5184775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r>
              <a:rPr lang="ru-RU" sz="2400" b="1" smtClean="0">
                <a:solidFill>
                  <a:schemeClr val="tx1"/>
                </a:solidFill>
              </a:rPr>
              <a:t>Немедленно вызови пожарных, позвонив по телефону 01 или по единому номеру 112</a:t>
            </a:r>
          </a:p>
          <a:p>
            <a:pPr marL="44450" indent="0">
              <a:buFont typeface="Georgia" pitchFamily="18" charset="0"/>
              <a:buNone/>
            </a:pPr>
            <a:r>
              <a:rPr lang="ru-RU" sz="2400" b="1" smtClean="0">
                <a:solidFill>
                  <a:schemeClr val="tx1"/>
                </a:solidFill>
              </a:rPr>
              <a:t>Сообщи диспетчеру следующие данные: причину вызова, свой точный адрес, фамилию и номер телефона, с которого ты звонишь.</a:t>
            </a:r>
          </a:p>
          <a:p>
            <a:pPr marL="44450" indent="0">
              <a:buFont typeface="Georgia" pitchFamily="18" charset="0"/>
              <a:buNone/>
            </a:pPr>
            <a:r>
              <a:rPr lang="ru-RU" sz="2400" b="1" smtClean="0">
                <a:solidFill>
                  <a:schemeClr val="tx1"/>
                </a:solidFill>
              </a:rPr>
              <a:t>Запиши фамилию или номер дежурного, принявшего вызов.</a:t>
            </a:r>
          </a:p>
          <a:p>
            <a:pPr marL="44450" indent="0">
              <a:buFont typeface="Georgia" pitchFamily="18" charset="0"/>
              <a:buNone/>
            </a:pPr>
            <a:r>
              <a:rPr lang="ru-RU" sz="2400" b="1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6627" name="Picture 2" descr="C:\Users\Алексей\Desktop\през\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765175"/>
            <a:ext cx="3887787" cy="453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3" descr="C:\Users\Алексей\Desktop\през\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43213" y="4652963"/>
            <a:ext cx="177165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6512511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b="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3E3D2D">
                        <a:alpha val="65000"/>
                      </a:srgbClr>
                    </a:gs>
                  </a:gsLst>
                  <a:lin ang="5400000" scaled="0"/>
                </a:gradFill>
              </a:rPr>
              <a:t>Пожар </a:t>
            </a:r>
            <a:r>
              <a:rPr lang="ru-RU" sz="2800" b="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3E3D2D">
                        <a:alpha val="65000"/>
                      </a:srgbClr>
                    </a:gs>
                  </a:gsLst>
                  <a:lin ang="5400000" scaled="0"/>
                </a:gradFill>
              </a:rPr>
              <a:t>на балконе</a:t>
            </a:r>
            <a:endParaRPr lang="ru-RU" dirty="0"/>
          </a:p>
        </p:txBody>
      </p:sp>
      <p:pic>
        <p:nvPicPr>
          <p:cNvPr id="27650" name="Picture 2" descr="C:\Users\Алексей\Desktop\през\ph11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476250"/>
            <a:ext cx="3078163" cy="5256213"/>
          </a:xfrm>
        </p:spPr>
      </p:pic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3851275" y="890588"/>
            <a:ext cx="5041900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Сообщить о пожаре по телефону 01  (112);</a:t>
            </a:r>
          </a:p>
          <a:p>
            <a:r>
              <a:rPr lang="ru-RU" sz="2400" b="1">
                <a:latin typeface="Times New Roman" pitchFamily="18" charset="0"/>
              </a:rPr>
              <a:t>Попробовать самостоятельно, находясь вне зоны  задымления, потушить пожар, используя подручные средства. Если огонь набирает силу и ваши усилия тщетны, то немедленно покинуть балкон, плотно закрыв за собой дверь и форточки, чтобы не создавать сквозняка;</a:t>
            </a:r>
          </a:p>
          <a:p>
            <a:r>
              <a:rPr lang="ru-RU" sz="2400" b="1">
                <a:latin typeface="Times New Roman" pitchFamily="18" charset="0"/>
              </a:rPr>
              <a:t>Предупредить соседей с верхних этажей, что у вас пожар.</a:t>
            </a:r>
          </a:p>
        </p:txBody>
      </p:sp>
      <p:pic>
        <p:nvPicPr>
          <p:cNvPr id="27652" name="Picture 3" descr="C:\Users\Алексей\Desktop\през\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9150" y="4724400"/>
            <a:ext cx="1770063" cy="145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5936" y="404664"/>
            <a:ext cx="4712311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b="0" dirty="0" smtClean="0"/>
              <a:t>Пожар в подъезде</a:t>
            </a:r>
            <a:endParaRPr lang="ru-RU" sz="2800" b="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090863" y="1169988"/>
            <a:ext cx="6053137" cy="5688012"/>
          </a:xfrm>
        </p:spPr>
        <p:txBody>
          <a:bodyPr rtlCol="0">
            <a:normAutofit fontScale="25000" lnSpcReduction="20000"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</a:t>
            </a:r>
            <a:r>
              <a:rPr lang="ru-RU" sz="9600" b="1" dirty="0" smtClean="0">
                <a:solidFill>
                  <a:schemeClr val="tx1"/>
                </a:solidFill>
              </a:rPr>
              <a:t>Постарайся определить </a:t>
            </a:r>
            <a:r>
              <a:rPr lang="ru-RU" sz="9600" b="1" dirty="0">
                <a:solidFill>
                  <a:schemeClr val="tx1"/>
                </a:solidFill>
              </a:rPr>
              <a:t>место </a:t>
            </a:r>
            <a:r>
              <a:rPr lang="ru-RU" sz="9600" b="1" dirty="0" smtClean="0">
                <a:solidFill>
                  <a:schemeClr val="tx1"/>
                </a:solidFill>
              </a:rPr>
              <a:t>горения </a:t>
            </a:r>
            <a:r>
              <a:rPr lang="ru-RU" sz="9600" b="1" dirty="0">
                <a:solidFill>
                  <a:schemeClr val="tx1"/>
                </a:solidFill>
              </a:rPr>
              <a:t>и </a:t>
            </a:r>
            <a:r>
              <a:rPr lang="ru-RU" sz="9600" b="1" dirty="0" smtClean="0">
                <a:solidFill>
                  <a:schemeClr val="tx1"/>
                </a:solidFill>
              </a:rPr>
              <a:t>сообщи </a:t>
            </a:r>
            <a:r>
              <a:rPr lang="ru-RU" sz="9600" b="1" dirty="0">
                <a:solidFill>
                  <a:schemeClr val="tx1"/>
                </a:solidFill>
              </a:rPr>
              <a:t>соседям о </a:t>
            </a:r>
            <a:r>
              <a:rPr lang="ru-RU" sz="9600" b="1" dirty="0" smtClean="0">
                <a:solidFill>
                  <a:schemeClr val="tx1"/>
                </a:solidFill>
              </a:rPr>
              <a:t>пожаре;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9600" b="1" dirty="0" smtClean="0">
                <a:solidFill>
                  <a:schemeClr val="tx1"/>
                </a:solidFill>
              </a:rPr>
              <a:t> Постарайся </a:t>
            </a:r>
            <a:r>
              <a:rPr lang="ru-RU" sz="9600" b="1" dirty="0">
                <a:solidFill>
                  <a:schemeClr val="tx1"/>
                </a:solidFill>
              </a:rPr>
              <a:t>локализовать очаг </a:t>
            </a:r>
            <a:r>
              <a:rPr lang="ru-RU" sz="9600" b="1" dirty="0" smtClean="0">
                <a:solidFill>
                  <a:schemeClr val="tx1"/>
                </a:solidFill>
              </a:rPr>
              <a:t>пожара;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9600" b="1" dirty="0" smtClean="0">
                <a:solidFill>
                  <a:schemeClr val="tx1"/>
                </a:solidFill>
              </a:rPr>
              <a:t> Сообщи </a:t>
            </a:r>
            <a:r>
              <a:rPr lang="ru-RU" sz="9600" b="1" dirty="0">
                <a:solidFill>
                  <a:schemeClr val="tx1"/>
                </a:solidFill>
              </a:rPr>
              <a:t>о пожаре в пожарную </a:t>
            </a:r>
            <a:r>
              <a:rPr lang="ru-RU" sz="9600" b="1" dirty="0" smtClean="0">
                <a:solidFill>
                  <a:schemeClr val="tx1"/>
                </a:solidFill>
              </a:rPr>
              <a:t>часть;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9600" b="1" dirty="0" smtClean="0">
                <a:solidFill>
                  <a:schemeClr val="tx1"/>
                </a:solidFill>
              </a:rPr>
              <a:t> Если воспользоваться </a:t>
            </a:r>
            <a:r>
              <a:rPr lang="ru-RU" sz="9600" b="1" dirty="0">
                <a:solidFill>
                  <a:schemeClr val="tx1"/>
                </a:solidFill>
              </a:rPr>
              <a:t>лестницей для выхода </a:t>
            </a:r>
            <a:r>
              <a:rPr lang="ru-RU" sz="9600" b="1" dirty="0" smtClean="0">
                <a:solidFill>
                  <a:schemeClr val="tx1"/>
                </a:solidFill>
              </a:rPr>
              <a:t>невозможно</a:t>
            </a:r>
            <a:r>
              <a:rPr lang="ru-RU" sz="9600" b="1" dirty="0">
                <a:solidFill>
                  <a:schemeClr val="tx1"/>
                </a:solidFill>
              </a:rPr>
              <a:t>, </a:t>
            </a:r>
            <a:r>
              <a:rPr lang="ru-RU" sz="9600" b="1" dirty="0" smtClean="0">
                <a:solidFill>
                  <a:schemeClr val="tx1"/>
                </a:solidFill>
              </a:rPr>
              <a:t>оставайся </a:t>
            </a:r>
            <a:r>
              <a:rPr lang="ru-RU" sz="9600" b="1" dirty="0">
                <a:solidFill>
                  <a:schemeClr val="tx1"/>
                </a:solidFill>
              </a:rPr>
              <a:t>в </a:t>
            </a:r>
            <a:r>
              <a:rPr lang="ru-RU" sz="9600" b="1" dirty="0" smtClean="0">
                <a:solidFill>
                  <a:schemeClr val="tx1"/>
                </a:solidFill>
              </a:rPr>
              <a:t>квартире;</a:t>
            </a:r>
            <a:endParaRPr lang="ru-RU" sz="9600" b="1" dirty="0">
              <a:solidFill>
                <a:schemeClr val="tx1"/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9600" b="1" dirty="0" smtClean="0">
                <a:solidFill>
                  <a:schemeClr val="tx1"/>
                </a:solidFill>
              </a:rPr>
              <a:t>Чтобы </a:t>
            </a:r>
            <a:r>
              <a:rPr lang="ru-RU" sz="9600" b="1" dirty="0">
                <a:solidFill>
                  <a:schemeClr val="tx1"/>
                </a:solidFill>
              </a:rPr>
              <a:t>не отравиться продуктами горения, </a:t>
            </a:r>
            <a:r>
              <a:rPr lang="ru-RU" sz="9600" b="1" dirty="0" smtClean="0">
                <a:solidFill>
                  <a:schemeClr val="tx1"/>
                </a:solidFill>
              </a:rPr>
              <a:t>закрой щели дверей </a:t>
            </a:r>
            <a:r>
              <a:rPr lang="ru-RU" sz="9600" b="1" dirty="0">
                <a:solidFill>
                  <a:schemeClr val="tx1"/>
                </a:solidFill>
              </a:rPr>
              <a:t>и вентиляционные отверстия мокрыми </a:t>
            </a:r>
            <a:r>
              <a:rPr lang="ru-RU" sz="9600" b="1" dirty="0" smtClean="0">
                <a:solidFill>
                  <a:schemeClr val="tx1"/>
                </a:solidFill>
              </a:rPr>
              <a:t>одеялами, полотенцами;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9600" b="1" dirty="0" smtClean="0">
                <a:solidFill>
                  <a:schemeClr val="tx1"/>
                </a:solidFill>
              </a:rPr>
              <a:t> Укройся </a:t>
            </a:r>
            <a:r>
              <a:rPr lang="ru-RU" sz="9600" b="1" dirty="0">
                <a:solidFill>
                  <a:schemeClr val="tx1"/>
                </a:solidFill>
              </a:rPr>
              <a:t>от пожара до прибытия </a:t>
            </a:r>
            <a:r>
              <a:rPr lang="ru-RU" sz="9600" b="1" dirty="0" smtClean="0">
                <a:solidFill>
                  <a:schemeClr val="tx1"/>
                </a:solidFill>
              </a:rPr>
              <a:t>пожарных </a:t>
            </a:r>
            <a:r>
              <a:rPr lang="ru-RU" sz="9600" b="1" dirty="0">
                <a:solidFill>
                  <a:schemeClr val="tx1"/>
                </a:solidFill>
              </a:rPr>
              <a:t>на балконе, плотно закрыв за </a:t>
            </a:r>
            <a:r>
              <a:rPr lang="ru-RU" sz="9600" b="1" dirty="0" smtClean="0">
                <a:solidFill>
                  <a:schemeClr val="tx1"/>
                </a:solidFill>
              </a:rPr>
              <a:t>собой дверь;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9600" b="1" dirty="0" smtClean="0">
                <a:solidFill>
                  <a:schemeClr val="tx1"/>
                </a:solidFill>
              </a:rPr>
              <a:t> По </a:t>
            </a:r>
            <a:r>
              <a:rPr lang="ru-RU" sz="9600" b="1" dirty="0">
                <a:solidFill>
                  <a:schemeClr val="tx1"/>
                </a:solidFill>
              </a:rPr>
              <a:t>прибытии пожарных </a:t>
            </a:r>
            <a:r>
              <a:rPr lang="ru-RU" sz="9600" b="1" dirty="0" smtClean="0">
                <a:solidFill>
                  <a:schemeClr val="tx1"/>
                </a:solidFill>
              </a:rPr>
              <a:t>привлеки </a:t>
            </a:r>
            <a:r>
              <a:rPr lang="ru-RU" sz="9600" b="1" dirty="0">
                <a:solidFill>
                  <a:schemeClr val="tx1"/>
                </a:solidFill>
              </a:rPr>
              <a:t>их </a:t>
            </a:r>
            <a:r>
              <a:rPr lang="ru-RU" sz="9600" b="1" dirty="0" smtClean="0">
                <a:solidFill>
                  <a:schemeClr val="tx1"/>
                </a:solidFill>
              </a:rPr>
              <a:t>внимание.</a:t>
            </a:r>
            <a:endParaRPr lang="ru-RU" sz="9600" b="1" dirty="0">
              <a:solidFill>
                <a:schemeClr val="tx1"/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sz="9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9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9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8675" name="Picture 2" descr="C:\Users\Алексей\Desktop\през\2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713" y="404813"/>
            <a:ext cx="2819400" cy="488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3" descr="C:\Users\Алексей\Desktop\през\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4868863"/>
            <a:ext cx="1770062" cy="145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2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2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2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2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3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2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3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2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3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2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C:\Users\user\Desktop\6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950" y="128588"/>
            <a:ext cx="1863725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8" name="Picture 2" descr="C:\Users\Алексей\Desktop\през\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5425" y="115888"/>
            <a:ext cx="1538288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260648"/>
            <a:ext cx="5317976" cy="884857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>Пожар в кабине лифта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25425" y="1196975"/>
            <a:ext cx="8307388" cy="5346700"/>
          </a:xfrm>
        </p:spPr>
        <p:txBody>
          <a:bodyPr rtlCol="0">
            <a:noAutofit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		 </a:t>
            </a:r>
            <a:r>
              <a:rPr lang="ru-RU" sz="2400" b="1" dirty="0" smtClean="0">
                <a:solidFill>
                  <a:schemeClr val="tx1"/>
                </a:solidFill>
              </a:rPr>
              <a:t>При </a:t>
            </a:r>
            <a:r>
              <a:rPr lang="ru-RU" sz="2400" b="1" dirty="0">
                <a:solidFill>
                  <a:schemeClr val="tx1"/>
                </a:solidFill>
              </a:rPr>
              <a:t>возгорании в </a:t>
            </a:r>
            <a:r>
              <a:rPr lang="ru-RU" sz="2400" b="1" dirty="0" smtClean="0">
                <a:solidFill>
                  <a:schemeClr val="tx1"/>
                </a:solidFill>
              </a:rPr>
              <a:t>кабине лифта                                                                необходимо немедленно </a:t>
            </a:r>
            <a:r>
              <a:rPr lang="ru-RU" sz="2400" b="1" dirty="0">
                <a:solidFill>
                  <a:schemeClr val="tx1"/>
                </a:solidFill>
              </a:rPr>
              <a:t>сообщить об </a:t>
            </a:r>
            <a:r>
              <a:rPr lang="ru-RU" sz="2400" b="1" dirty="0" smtClean="0">
                <a:solidFill>
                  <a:schemeClr val="tx1"/>
                </a:solidFill>
              </a:rPr>
              <a:t>этом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 диспетчеру</a:t>
            </a:r>
            <a:r>
              <a:rPr lang="ru-RU" sz="2400" b="1" dirty="0">
                <a:solidFill>
                  <a:schemeClr val="tx1"/>
                </a:solidFill>
              </a:rPr>
              <a:t>, нажав кнопку </a:t>
            </a:r>
            <a:r>
              <a:rPr lang="ru-RU" sz="2400" b="1" dirty="0" smtClean="0">
                <a:solidFill>
                  <a:schemeClr val="tx1"/>
                </a:solidFill>
              </a:rPr>
              <a:t>«вызов». 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Если </a:t>
            </a:r>
            <a:r>
              <a:rPr lang="ru-RU" sz="2400" b="1" dirty="0">
                <a:solidFill>
                  <a:schemeClr val="tx1"/>
                </a:solidFill>
              </a:rPr>
              <a:t>лифт движется, не </a:t>
            </a:r>
            <a:r>
              <a:rPr lang="ru-RU" sz="2400" b="1" dirty="0" smtClean="0">
                <a:solidFill>
                  <a:schemeClr val="tx1"/>
                </a:solidFill>
              </a:rPr>
              <a:t>останавливай </a:t>
            </a:r>
            <a:r>
              <a:rPr lang="ru-RU" sz="2400" b="1" dirty="0">
                <a:solidFill>
                  <a:schemeClr val="tx1"/>
                </a:solidFill>
              </a:rPr>
              <a:t>его, а </a:t>
            </a:r>
            <a:r>
              <a:rPr lang="ru-RU" sz="2400" b="1" dirty="0" smtClean="0">
                <a:solidFill>
                  <a:schemeClr val="tx1"/>
                </a:solidFill>
              </a:rPr>
              <a:t>дождись </a:t>
            </a:r>
            <a:r>
              <a:rPr lang="ru-RU" sz="2400" b="1" dirty="0">
                <a:solidFill>
                  <a:schemeClr val="tx1"/>
                </a:solidFill>
              </a:rPr>
              <a:t>остановки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Выйдя из кабины лифта, </a:t>
            </a:r>
            <a:r>
              <a:rPr lang="ru-RU" sz="2400" b="1" dirty="0" smtClean="0">
                <a:solidFill>
                  <a:schemeClr val="tx1"/>
                </a:solidFill>
              </a:rPr>
              <a:t>заблокируй </a:t>
            </a:r>
            <a:r>
              <a:rPr lang="ru-RU" sz="2400" b="1" dirty="0">
                <a:solidFill>
                  <a:schemeClr val="tx1"/>
                </a:solidFill>
              </a:rPr>
              <a:t>двери и </a:t>
            </a:r>
            <a:r>
              <a:rPr lang="ru-RU" sz="2400" b="1" dirty="0" smtClean="0">
                <a:solidFill>
                  <a:schemeClr val="tx1"/>
                </a:solidFill>
              </a:rPr>
              <a:t>попроси жильцов вызвать </a:t>
            </a:r>
            <a:r>
              <a:rPr lang="ru-RU" sz="2400" b="1" dirty="0">
                <a:solidFill>
                  <a:schemeClr val="tx1"/>
                </a:solidFill>
              </a:rPr>
              <a:t>пожарную охрану.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b="1" dirty="0">
                <a:solidFill>
                  <a:schemeClr val="tx1"/>
                </a:solidFill>
              </a:rPr>
              <a:t>Если лифт остановился между этажами</a:t>
            </a:r>
            <a:r>
              <a:rPr lang="ru-RU" sz="2400" b="1" dirty="0" smtClean="0">
                <a:solidFill>
                  <a:schemeClr val="tx1"/>
                </a:solidFill>
              </a:rPr>
              <a:t>, стучи </a:t>
            </a:r>
            <a:r>
              <a:rPr lang="ru-RU" sz="2400" b="1" dirty="0">
                <a:solidFill>
                  <a:schemeClr val="tx1"/>
                </a:solidFill>
              </a:rPr>
              <a:t>по стенам </a:t>
            </a:r>
            <a:r>
              <a:rPr lang="ru-RU" sz="2400" b="1" dirty="0" smtClean="0">
                <a:solidFill>
                  <a:schemeClr val="tx1"/>
                </a:solidFill>
              </a:rPr>
              <a:t>кабины и зови </a:t>
            </a:r>
            <a:r>
              <a:rPr lang="ru-RU" sz="2400" b="1" dirty="0">
                <a:solidFill>
                  <a:schemeClr val="tx1"/>
                </a:solidFill>
              </a:rPr>
              <a:t>на помощь, </a:t>
            </a:r>
            <a:r>
              <a:rPr lang="ru-RU" sz="2400" b="1" dirty="0" smtClean="0">
                <a:solidFill>
                  <a:schemeClr val="tx1"/>
                </a:solidFill>
              </a:rPr>
              <a:t>попытайся раздвинуть автоматические </a:t>
            </a:r>
            <a:r>
              <a:rPr lang="ru-RU" sz="2400" b="1" dirty="0">
                <a:solidFill>
                  <a:schemeClr val="tx1"/>
                </a:solidFill>
              </a:rPr>
              <a:t>двери лифта и выбраться наружу.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b="1" dirty="0">
                <a:solidFill>
                  <a:schemeClr val="tx1"/>
                </a:solidFill>
              </a:rPr>
              <a:t>При невозможности самостоятельно выйти из </a:t>
            </a:r>
            <a:r>
              <a:rPr lang="ru-RU" sz="2400" b="1" dirty="0" smtClean="0">
                <a:solidFill>
                  <a:schemeClr val="tx1"/>
                </a:solidFill>
              </a:rPr>
              <a:t>лифта закрой </a:t>
            </a:r>
            <a:r>
              <a:rPr lang="ru-RU" sz="2400" b="1" dirty="0">
                <a:solidFill>
                  <a:schemeClr val="tx1"/>
                </a:solidFill>
              </a:rPr>
              <a:t>нос и рот носовым платком, рукавом одежды, смочив их </a:t>
            </a:r>
            <a:r>
              <a:rPr lang="ru-RU" sz="2400" b="1" dirty="0" smtClean="0">
                <a:solidFill>
                  <a:schemeClr val="tx1"/>
                </a:solidFill>
              </a:rPr>
              <a:t>жидкостью, сохраняй выдержку </a:t>
            </a:r>
            <a:r>
              <a:rPr lang="ru-RU" sz="2400" b="1" dirty="0">
                <a:solidFill>
                  <a:schemeClr val="tx1"/>
                </a:solidFill>
              </a:rPr>
              <a:t>и спокойствие.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9701" name="Picture 3" descr="C:\Users\Алексей\Desktop\през\4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12138" y="5157788"/>
            <a:ext cx="885825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6512511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b="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3E3D2D">
                        <a:alpha val="65000"/>
                      </a:srgbClr>
                    </a:gs>
                  </a:gsLst>
                  <a:lin ang="5400000" scaled="0"/>
                </a:gradFill>
              </a:rPr>
              <a:t>Пожар в </a:t>
            </a:r>
            <a:r>
              <a:rPr lang="ru-RU" sz="2800" b="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3E3D2D">
                        <a:alpha val="65000"/>
                      </a:srgbClr>
                    </a:gs>
                  </a:gsLst>
                  <a:lin ang="5400000" scaled="0"/>
                </a:gradFill>
              </a:rPr>
              <a:t>школе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913" y="1916113"/>
            <a:ext cx="7799387" cy="4608512"/>
          </a:xfrm>
        </p:spPr>
        <p:txBody>
          <a:bodyPr/>
          <a:lstStyle/>
          <a:p>
            <a:pPr marL="44450" indent="0">
              <a:buFont typeface="Georgia" pitchFamily="18" charset="0"/>
              <a:buNone/>
            </a:pPr>
            <a:r>
              <a:rPr lang="ru-RU" altLang="ru-RU" sz="2400" b="1" smtClean="0">
                <a:solidFill>
                  <a:schemeClr val="tx1"/>
                </a:solidFill>
                <a:cs typeface="Times New Roman" pitchFamily="18" charset="0"/>
              </a:rPr>
              <a:t>Немедленно позвонить по телефону 01</a:t>
            </a:r>
          </a:p>
          <a:p>
            <a:pPr marL="44450" indent="0">
              <a:buFont typeface="Georgia" pitchFamily="18" charset="0"/>
              <a:buNone/>
            </a:pPr>
            <a:r>
              <a:rPr lang="ru-RU" altLang="ru-RU" sz="2400" b="1" smtClean="0">
                <a:solidFill>
                  <a:schemeClr val="tx1"/>
                </a:solidFill>
                <a:cs typeface="Times New Roman" pitchFamily="18" charset="0"/>
              </a:rPr>
              <a:t>Задействовать систему оповещения людей.</a:t>
            </a:r>
          </a:p>
          <a:p>
            <a:pPr marL="44450" indent="0">
              <a:buFont typeface="Georgia" pitchFamily="18" charset="0"/>
              <a:buNone/>
            </a:pPr>
            <a:r>
              <a:rPr lang="ru-RU" altLang="ru-RU" sz="2400" b="1" smtClean="0">
                <a:solidFill>
                  <a:schemeClr val="tx1"/>
                </a:solidFill>
                <a:cs typeface="Times New Roman" pitchFamily="18" charset="0"/>
              </a:rPr>
              <a:t>Приступить к эвакуации детей из здания.</a:t>
            </a:r>
          </a:p>
          <a:p>
            <a:pPr marL="44450" indent="0">
              <a:buFont typeface="Georgia" pitchFamily="18" charset="0"/>
              <a:buNone/>
            </a:pPr>
            <a:r>
              <a:rPr lang="ru-RU" altLang="ru-RU" sz="2400" b="1" smtClean="0">
                <a:solidFill>
                  <a:schemeClr val="tx1"/>
                </a:solidFill>
                <a:cs typeface="Times New Roman" pitchFamily="18" charset="0"/>
              </a:rPr>
              <a:t>Известить о пожаре директора.</a:t>
            </a:r>
          </a:p>
          <a:p>
            <a:pPr marL="44450" indent="0">
              <a:buFont typeface="Georgia" pitchFamily="18" charset="0"/>
              <a:buNone/>
            </a:pPr>
            <a:r>
              <a:rPr lang="ru-RU" altLang="ru-RU" sz="2400" b="1" smtClean="0">
                <a:solidFill>
                  <a:schemeClr val="tx1"/>
                </a:solidFill>
                <a:cs typeface="Times New Roman" pitchFamily="18" charset="0"/>
              </a:rPr>
              <a:t>Организовать встречу пожарных подразделений.</a:t>
            </a:r>
          </a:p>
          <a:p>
            <a:pPr marL="44450" indent="0">
              <a:buFont typeface="Georgia" pitchFamily="18" charset="0"/>
              <a:buNone/>
            </a:pPr>
            <a:r>
              <a:rPr lang="ru-RU" altLang="ru-RU" sz="2400" b="1" smtClean="0">
                <a:solidFill>
                  <a:schemeClr val="tx1"/>
                </a:solidFill>
                <a:cs typeface="Times New Roman" pitchFamily="18" charset="0"/>
              </a:rPr>
              <a:t>Принять меры по тушению пожара средствами пожаротушения.</a:t>
            </a:r>
          </a:p>
          <a:p>
            <a:pPr marL="44450" indent="0">
              <a:buFont typeface="Georgia" pitchFamily="18" charset="0"/>
              <a:buNone/>
            </a:pPr>
            <a:r>
              <a:rPr lang="ru-RU" altLang="ru-RU" sz="2400" b="1" smtClean="0">
                <a:solidFill>
                  <a:schemeClr val="tx1"/>
                </a:solidFill>
                <a:cs typeface="Times New Roman" pitchFamily="18" charset="0"/>
              </a:rPr>
              <a:t>Организовать по имеющимся спискам проверку наличия детей и работников.</a:t>
            </a:r>
          </a:p>
          <a:p>
            <a:pPr marL="44450" indent="0">
              <a:buFont typeface="Georgia" pitchFamily="18" charset="0"/>
              <a:buNone/>
            </a:pPr>
            <a:endParaRPr lang="ru-RU" altLang="ru-RU" sz="2400" b="1" smtClean="0">
              <a:solidFill>
                <a:schemeClr val="tx1"/>
              </a:solidFill>
              <a:cs typeface="Times New Roman" pitchFamily="18" charset="0"/>
            </a:endParaRPr>
          </a:p>
          <a:p>
            <a:pPr marL="44450" indent="0">
              <a:buFont typeface="Georgia" pitchFamily="18" charset="0"/>
              <a:buNone/>
            </a:pP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84213" y="1412875"/>
            <a:ext cx="7550150" cy="4679950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0" indent="0" algn="l">
              <a:buFont typeface="Georgia" pitchFamily="18" charset="0"/>
              <a:buNone/>
            </a:pPr>
            <a:r>
              <a:rPr lang="ru-RU" sz="2800" smtClean="0">
                <a:solidFill>
                  <a:schemeClr val="tx1"/>
                </a:solidFill>
                <a:effectLst/>
              </a:rPr>
              <a:t>1. Назовите основные причины пожаров.</a:t>
            </a:r>
            <a:br>
              <a:rPr lang="ru-RU" sz="2800" smtClean="0">
                <a:solidFill>
                  <a:schemeClr val="tx1"/>
                </a:solidFill>
                <a:effectLst/>
              </a:rPr>
            </a:br>
            <a:r>
              <a:rPr lang="ru-RU" sz="2800" smtClean="0">
                <a:solidFill>
                  <a:schemeClr val="tx1"/>
                </a:solidFill>
                <a:effectLst/>
              </a:rPr>
              <a:t/>
            </a:r>
            <a:br>
              <a:rPr lang="ru-RU" sz="2800" smtClean="0">
                <a:solidFill>
                  <a:schemeClr val="tx1"/>
                </a:solidFill>
                <a:effectLst/>
              </a:rPr>
            </a:br>
            <a:r>
              <a:rPr lang="ru-RU" sz="2800" smtClean="0">
                <a:solidFill>
                  <a:schemeClr val="tx1"/>
                </a:solidFill>
                <a:effectLst/>
              </a:rPr>
              <a:t>2. Чем нельзя тушить включённые электроприборы и легковоспламеняющиеся жидкости? Объясните почему.</a:t>
            </a:r>
            <a:br>
              <a:rPr lang="ru-RU" sz="2800" smtClean="0">
                <a:solidFill>
                  <a:schemeClr val="tx1"/>
                </a:solidFill>
                <a:effectLst/>
              </a:rPr>
            </a:br>
            <a:r>
              <a:rPr lang="ru-RU" sz="2800" smtClean="0">
                <a:solidFill>
                  <a:schemeClr val="tx1"/>
                </a:solidFill>
                <a:effectLst/>
              </a:rPr>
              <a:t/>
            </a:r>
            <a:br>
              <a:rPr lang="ru-RU" sz="2800" smtClean="0">
                <a:solidFill>
                  <a:schemeClr val="tx1"/>
                </a:solidFill>
                <a:effectLst/>
              </a:rPr>
            </a:br>
            <a:r>
              <a:rPr lang="ru-RU" sz="2800" smtClean="0">
                <a:solidFill>
                  <a:schemeClr val="tx1"/>
                </a:solidFill>
                <a:effectLst/>
              </a:rPr>
              <a:t>3. Как защитить органы дыхания в задымлённом помещении?</a:t>
            </a:r>
            <a:br>
              <a:rPr lang="ru-RU" sz="2800" smtClean="0">
                <a:solidFill>
                  <a:schemeClr val="tx1"/>
                </a:solidFill>
                <a:effectLst/>
              </a:rPr>
            </a:br>
            <a:r>
              <a:rPr lang="ru-RU" sz="2800" smtClean="0">
                <a:solidFill>
                  <a:schemeClr val="tx1"/>
                </a:solidFill>
                <a:effectLst/>
              </a:rPr>
              <a:t/>
            </a:r>
            <a:br>
              <a:rPr lang="ru-RU" sz="2800" smtClean="0">
                <a:solidFill>
                  <a:schemeClr val="tx1"/>
                </a:solidFill>
                <a:effectLst/>
              </a:rPr>
            </a:br>
            <a:r>
              <a:rPr lang="ru-RU" sz="2800" smtClean="0">
                <a:solidFill>
                  <a:schemeClr val="tx1"/>
                </a:solidFill>
                <a:effectLst/>
              </a:rPr>
              <a:t>4. Почему нельзя пользоваться лифтом, покидая здание при пожаре?</a:t>
            </a:r>
            <a:br>
              <a:rPr lang="ru-RU" sz="2800" smtClean="0">
                <a:solidFill>
                  <a:schemeClr val="tx1"/>
                </a:solidFill>
                <a:effectLst/>
              </a:rPr>
            </a:br>
            <a:endParaRPr lang="ru-RU" sz="2800" smtClean="0">
              <a:solidFill>
                <a:schemeClr val="tx1"/>
              </a:solidFill>
              <a:effectLst/>
            </a:endParaRPr>
          </a:p>
        </p:txBody>
      </p:sp>
      <p:sp>
        <p:nvSpPr>
          <p:cNvPr id="32770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400800" cy="681037"/>
          </a:xfrm>
        </p:spPr>
        <p:txBody>
          <a:bodyPr/>
          <a:lstStyle/>
          <a:p>
            <a:pPr marL="44450" indent="0" algn="ctr">
              <a:buFont typeface="Georgia" pitchFamily="18" charset="0"/>
              <a:buNone/>
            </a:pPr>
            <a:r>
              <a:rPr lang="ru-RU" sz="2800" b="1" smtClean="0"/>
              <a:t>Проверь себя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072" y="1268760"/>
            <a:ext cx="3589784" cy="1001048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>Огонь в мифах и легендах.</a:t>
            </a:r>
            <a:endParaRPr lang="ru-RU" sz="2800" dirty="0"/>
          </a:p>
        </p:txBody>
      </p:sp>
      <p:pic>
        <p:nvPicPr>
          <p:cNvPr id="14339" name="Picture 2" descr="C:\Users\Алексей\Desktop\през\2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/>
          <a:srcRect/>
          <a:stretch>
            <a:fillRect/>
          </a:stretch>
        </p:blipFill>
        <p:spPr>
          <a:xfrm>
            <a:off x="395288" y="333375"/>
            <a:ext cx="4608512" cy="3594100"/>
          </a:xfrm>
        </p:spPr>
      </p:pic>
      <p:sp>
        <p:nvSpPr>
          <p:cNvPr id="14340" name="Прямоугольник 2"/>
          <p:cNvSpPr>
            <a:spLocks noChangeArrowheads="1"/>
          </p:cNvSpPr>
          <p:nvPr/>
        </p:nvSpPr>
        <p:spPr bwMode="auto">
          <a:xfrm>
            <a:off x="900113" y="4054475"/>
            <a:ext cx="7559675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</a:rPr>
              <a:t>	</a:t>
            </a:r>
            <a:r>
              <a:rPr lang="ru-RU" sz="2400" b="1">
                <a:latin typeface="Times New Roman" pitchFamily="18" charset="0"/>
              </a:rPr>
              <a:t>Мифы древних греков гласят, что огонь людям подарил титан Прометей. Он похитил огонь у богов Олимпа. Люди покорили огонь и научились управлять им.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22388" y="268288"/>
            <a:ext cx="6529387" cy="1212850"/>
          </a:xfrm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8313" y="1268413"/>
            <a:ext cx="7848600" cy="5329237"/>
          </a:xfrm>
        </p:spPr>
        <p:txBody>
          <a:bodyPr rtlCol="0">
            <a:noAutofit/>
          </a:bodyPr>
          <a:lstStyle/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kern="0" dirty="0">
                <a:solidFill>
                  <a:schemeClr val="tx1"/>
                </a:solidFill>
              </a:rPr>
              <a:t>При просмотре телепередачи пропало изображение, а из телевизора пошёл дым. Опишите порядок действий.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>
                <a:solidFill>
                  <a:schemeClr val="tx1"/>
                </a:solidFill>
              </a:rPr>
              <a:t>Вы находитесь дома. Заметили, что на балконе от </a:t>
            </a:r>
            <a:r>
              <a:rPr lang="ru-RU" sz="2400" b="1" dirty="0" smtClean="0">
                <a:solidFill>
                  <a:schemeClr val="tx1"/>
                </a:solidFill>
              </a:rPr>
              <a:t>брошенного </a:t>
            </a:r>
            <a:r>
              <a:rPr lang="ru-RU" sz="2400" b="1" dirty="0">
                <a:solidFill>
                  <a:schemeClr val="tx1"/>
                </a:solidFill>
              </a:rPr>
              <a:t>сверху окурка начали гореть различные вещи. </a:t>
            </a:r>
            <a:r>
              <a:rPr lang="ru-RU" sz="2400" b="1" dirty="0" smtClean="0">
                <a:solidFill>
                  <a:schemeClr val="tx1"/>
                </a:solidFill>
              </a:rPr>
              <a:t>Опишите </a:t>
            </a:r>
            <a:r>
              <a:rPr lang="ru-RU" sz="2400" b="1" dirty="0">
                <a:solidFill>
                  <a:schemeClr val="tx1"/>
                </a:solidFill>
              </a:rPr>
              <a:t>порядок действий.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>
                <a:solidFill>
                  <a:schemeClr val="tx1"/>
                </a:solidFill>
              </a:rPr>
              <a:t>Вы с улицы вошли в подъезд и ощутили сильный запах дыма. Опишите порядок </a:t>
            </a:r>
            <a:r>
              <a:rPr lang="ru-RU" sz="2400" b="1" dirty="0" smtClean="0">
                <a:solidFill>
                  <a:schemeClr val="tx1"/>
                </a:solidFill>
              </a:rPr>
              <a:t>действий.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>
                <a:solidFill>
                  <a:schemeClr val="tx1"/>
                </a:solidFill>
              </a:rPr>
              <a:t>В лесу началась гореть сухая трава, образовался пожар. Ваши действия?</a:t>
            </a: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От горящей конфорки газовой плиты загорелось </a:t>
            </a:r>
            <a:r>
              <a:rPr lang="ru-RU" sz="2400" b="1" dirty="0" smtClean="0">
                <a:solidFill>
                  <a:schemeClr val="tx1"/>
                </a:solidFill>
              </a:rPr>
              <a:t>полотенце.</a:t>
            </a:r>
            <a:endParaRPr lang="ru-RU" sz="2400" b="1" dirty="0">
              <a:solidFill>
                <a:schemeClr val="tx1"/>
              </a:solidFill>
            </a:endParaRPr>
          </a:p>
          <a:p>
            <a:pPr indent="-182880" fontAlgn="auto">
              <a:buClr>
                <a:schemeClr val="accent6">
                  <a:lumMod val="75000"/>
                </a:schemeClr>
              </a:buClr>
              <a:defRPr/>
            </a:pP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7984" y="476672"/>
            <a:ext cx="3949824" cy="1008112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>Огонь в жизни древнего человека</a:t>
            </a:r>
            <a:endParaRPr lang="ru-RU" sz="2800" dirty="0"/>
          </a:p>
        </p:txBody>
      </p:sp>
      <p:pic>
        <p:nvPicPr>
          <p:cNvPr id="15362" name="Picture 2" descr="C:\Users\Алексей\Desktop\през\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468313" y="476250"/>
            <a:ext cx="3597275" cy="1828800"/>
          </a:xfrm>
        </p:spPr>
      </p:pic>
      <p:pic>
        <p:nvPicPr>
          <p:cNvPr id="15363" name="Picture 3" descr="C:\Users\Алексей\Desktop\през\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4941888"/>
            <a:ext cx="1770063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Прямоугольник 2"/>
          <p:cNvSpPr>
            <a:spLocks noChangeArrowheads="1"/>
          </p:cNvSpPr>
          <p:nvPr/>
        </p:nvSpPr>
        <p:spPr bwMode="auto">
          <a:xfrm>
            <a:off x="2339975" y="2609850"/>
            <a:ext cx="6048375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Times New Roman" pitchFamily="18" charset="0"/>
              </a:rPr>
              <a:t>Огонь имел огромное значение в жизни древнего человека. </a:t>
            </a:r>
          </a:p>
          <a:p>
            <a:r>
              <a:rPr lang="ru-RU" sz="2400" b="1">
                <a:latin typeface="Times New Roman" pitchFamily="18" charset="0"/>
              </a:rPr>
              <a:t>Огнем человек защищался от нападений животных на охоте!</a:t>
            </a:r>
          </a:p>
          <a:p>
            <a:r>
              <a:rPr lang="ru-RU" sz="2400" b="1">
                <a:latin typeface="Times New Roman" pitchFamily="18" charset="0"/>
              </a:rPr>
              <a:t>Огнем человек научился согреваться, разводя костры!</a:t>
            </a:r>
          </a:p>
          <a:p>
            <a:r>
              <a:rPr lang="ru-RU" sz="2400" b="1">
                <a:latin typeface="Times New Roman" pitchFamily="18" charset="0"/>
              </a:rPr>
              <a:t>Позже с помощью огня начали обрабатывать пищу термически, то есть варить и жарить!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9952" y="764704"/>
            <a:ext cx="4165848" cy="864096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>Огонь на службе у людей</a:t>
            </a:r>
            <a:endParaRPr lang="ru-RU" sz="2800" dirty="0"/>
          </a:p>
        </p:txBody>
      </p:sp>
      <p:pic>
        <p:nvPicPr>
          <p:cNvPr id="16386" name="Picture 2" descr="C:\Users\Алексей\Desktop\през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57563"/>
            <a:ext cx="3167062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C:\Users\Алексей\Desktop\през\7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/>
          <a:srcRect/>
          <a:stretch>
            <a:fillRect/>
          </a:stretch>
        </p:blipFill>
        <p:spPr>
          <a:xfrm>
            <a:off x="425450" y="476250"/>
            <a:ext cx="3209925" cy="2409825"/>
          </a:xfrm>
        </p:spPr>
      </p:pic>
      <p:sp>
        <p:nvSpPr>
          <p:cNvPr id="16388" name="Прямоугольник 2"/>
          <p:cNvSpPr>
            <a:spLocks noChangeArrowheads="1"/>
          </p:cNvSpPr>
          <p:nvPr/>
        </p:nvSpPr>
        <p:spPr bwMode="auto">
          <a:xfrm>
            <a:off x="4067175" y="1844675"/>
            <a:ext cx="4537075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</a:rPr>
              <a:t>При помощи огня человек обеспечил себя теплом и светом.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Без огня сегодня невозможна жизнь человека на нашей планете: огонь плавит руду, горение приводит в движение автомашины, пароходы, самолёты, ракеты, помогает вырабатывать электроэнергию.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C:\Users\Алексей\Desktop\през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9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6512511" cy="1656184"/>
          </a:xfrm>
        </p:spPr>
        <p:txBody>
          <a:bodyPr/>
          <a:lstStyle/>
          <a:p>
            <a:pPr marL="320040" indent="-32004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Огонь может быть не только другом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33375" y="2492375"/>
            <a:ext cx="8477250" cy="295275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365760" lvl="1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3600" b="1" dirty="0" smtClean="0">
                <a:solidFill>
                  <a:srgbClr val="FF0000"/>
                </a:solidFill>
              </a:rPr>
              <a:t>Пожар - неконтролируемый процесс горения,  уничтожающий материальные ценности и создающий опасность для жизни людей.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824" y="548680"/>
            <a:ext cx="5328592" cy="1008112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>Пожар в городских</a:t>
            </a:r>
            <a:br>
              <a:rPr lang="ru-RU" sz="2800" dirty="0" smtClean="0"/>
            </a:br>
            <a:r>
              <a:rPr lang="ru-RU" sz="2800" dirty="0" smtClean="0"/>
              <a:t> квартирах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03575" y="2060575"/>
            <a:ext cx="5616575" cy="4267200"/>
          </a:xfrm>
        </p:spPr>
        <p:txBody>
          <a:bodyPr rtlCol="0">
            <a:normAutofit lnSpcReduction="10000"/>
          </a:bodyPr>
          <a:lstStyle/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b="1" dirty="0">
                <a:solidFill>
                  <a:schemeClr val="tx1"/>
                </a:solidFill>
              </a:rPr>
              <a:t>Наиболее часто пожары возникают в городских </a:t>
            </a:r>
            <a:r>
              <a:rPr lang="ru-RU" sz="2400" b="1" dirty="0" smtClean="0">
                <a:solidFill>
                  <a:schemeClr val="tx1"/>
                </a:solidFill>
              </a:rPr>
              <a:t>квартирах.</a:t>
            </a: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Опасность возникновения пожара в жилище </a:t>
            </a:r>
            <a:r>
              <a:rPr lang="ru-RU" sz="2400" b="1" dirty="0" smtClean="0">
                <a:solidFill>
                  <a:schemeClr val="tx1"/>
                </a:solidFill>
              </a:rPr>
              <a:t>человека </a:t>
            </a:r>
            <a:r>
              <a:rPr lang="ru-RU" sz="2400" b="1" dirty="0">
                <a:solidFill>
                  <a:schemeClr val="tx1"/>
                </a:solidFill>
              </a:rPr>
              <a:t>постоянно возрастает.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45720" indent="0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В </a:t>
            </a:r>
            <a:r>
              <a:rPr lang="ru-RU" sz="2400" b="1" dirty="0">
                <a:solidFill>
                  <a:schemeClr val="tx1"/>
                </a:solidFill>
              </a:rPr>
              <a:t>каждом доме увеличивается </a:t>
            </a:r>
            <a:r>
              <a:rPr lang="ru-RU" sz="2400" b="1" dirty="0" smtClean="0">
                <a:solidFill>
                  <a:schemeClr val="tx1"/>
                </a:solidFill>
              </a:rPr>
              <a:t>количество </a:t>
            </a:r>
            <a:r>
              <a:rPr lang="ru-RU" sz="2400" b="1" dirty="0">
                <a:solidFill>
                  <a:schemeClr val="tx1"/>
                </a:solidFill>
              </a:rPr>
              <a:t>электроприборов. Это холодильники, телевизоры, </a:t>
            </a:r>
            <a:r>
              <a:rPr lang="ru-RU" sz="2400" b="1" dirty="0" smtClean="0">
                <a:solidFill>
                  <a:schemeClr val="tx1"/>
                </a:solidFill>
              </a:rPr>
              <a:t>радиоаппаратура</a:t>
            </a:r>
            <a:r>
              <a:rPr lang="ru-RU" sz="2400" b="1" dirty="0">
                <a:solidFill>
                  <a:schemeClr val="tx1"/>
                </a:solidFill>
              </a:rPr>
              <a:t>, стиральные машины, электронагревательные </a:t>
            </a:r>
            <a:r>
              <a:rPr lang="ru-RU" sz="2400" b="1" dirty="0" smtClean="0">
                <a:solidFill>
                  <a:schemeClr val="tx1"/>
                </a:solidFill>
              </a:rPr>
              <a:t>приборы.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18435" name="Picture 2" descr="C:\Users\Алексей\Desktop\през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2420938"/>
            <a:ext cx="2376487" cy="345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3" descr="C:\Users\Алексей\Desktop\през\1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211138"/>
            <a:ext cx="2370137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7984" y="260648"/>
            <a:ext cx="4464496" cy="72008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>Причины пожаров </a:t>
            </a:r>
            <a:endParaRPr lang="ru-RU" sz="2800" dirty="0"/>
          </a:p>
        </p:txBody>
      </p:sp>
      <p:pic>
        <p:nvPicPr>
          <p:cNvPr id="19458" name="Picture 2" descr="C:\Users\Алексей\Desktop\през\17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404813" y="115888"/>
            <a:ext cx="3690937" cy="3673475"/>
          </a:xfrm>
        </p:spPr>
      </p:pic>
      <p:pic>
        <p:nvPicPr>
          <p:cNvPr id="19459" name="Picture 3" descr="C:\Users\Алексей\Desktop\през\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550" y="4005263"/>
            <a:ext cx="3676650" cy="258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Прямоугольник 2"/>
          <p:cNvSpPr>
            <a:spLocks noChangeArrowheads="1"/>
          </p:cNvSpPr>
          <p:nvPr/>
        </p:nvSpPr>
        <p:spPr bwMode="auto">
          <a:xfrm>
            <a:off x="4572000" y="1511300"/>
            <a:ext cx="4103688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</a:rPr>
              <a:t>Большая часть пожаров происходит по вине самих людей, от их небрежности в обращении с огнём.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Пожар может возникнуть всюду, где огонь оказался без контроля.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Причиной пожара может стать и игра с огнём. Из-за этого вспыхивает примерно каждый шестой пожар.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188640"/>
            <a:ext cx="4248472" cy="828091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>Игры детей с огнем</a:t>
            </a:r>
            <a:endParaRPr lang="ru-RU" sz="2800" dirty="0"/>
          </a:p>
        </p:txBody>
      </p:sp>
      <p:pic>
        <p:nvPicPr>
          <p:cNvPr id="20482" name="Picture 2" descr="C:\Users\Алексей\Desktop\през\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88913"/>
            <a:ext cx="3602038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3" descr="C:\Users\Алексей\Desktop\през\14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/>
          <a:srcRect/>
          <a:stretch>
            <a:fillRect/>
          </a:stretch>
        </p:blipFill>
        <p:spPr>
          <a:xfrm>
            <a:off x="542925" y="1982788"/>
            <a:ext cx="3602038" cy="1871662"/>
          </a:xfrm>
        </p:spPr>
      </p:pic>
      <p:pic>
        <p:nvPicPr>
          <p:cNvPr id="20484" name="Picture 4" descr="C:\Users\Алексей\Desktop\през\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0" y="4005263"/>
            <a:ext cx="3602038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Прямоугольник 2"/>
          <p:cNvSpPr>
            <a:spLocks noChangeArrowheads="1"/>
          </p:cNvSpPr>
          <p:nvPr/>
        </p:nvSpPr>
        <p:spPr bwMode="auto">
          <a:xfrm>
            <a:off x="4859338" y="1412875"/>
            <a:ext cx="3889375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</a:rPr>
              <a:t>В начале лета начинается обильное цветение тополя.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Улицы, дворы и скверы покрываются тополиным пухом.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Дети ради забавы поджигают тополиный пух.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Часто такие игры заканчиваются пожа­ром.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992" y="548680"/>
            <a:ext cx="4320480" cy="1368152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800" dirty="0" smtClean="0"/>
              <a:t>Пиротехнические изделия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088" y="3565525"/>
            <a:ext cx="7921625" cy="2827338"/>
          </a:xfrm>
        </p:spPr>
        <p:txBody>
          <a:bodyPr rtlCol="0">
            <a:noAutofit/>
          </a:bodyPr>
          <a:lstStyle/>
          <a:p>
            <a:pPr marL="45720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Опасность </a:t>
            </a:r>
            <a:r>
              <a:rPr lang="ru-RU" sz="2400" b="1" dirty="0">
                <a:solidFill>
                  <a:schemeClr val="tx1"/>
                </a:solidFill>
              </a:rPr>
              <a:t>представляет неосторожное </a:t>
            </a:r>
            <a:r>
              <a:rPr lang="ru-RU" sz="2400" b="1" dirty="0" smtClean="0">
                <a:solidFill>
                  <a:schemeClr val="tx1"/>
                </a:solidFill>
              </a:rPr>
              <a:t>обращение </a:t>
            </a:r>
            <a:r>
              <a:rPr lang="ru-RU" sz="2400" b="1" dirty="0">
                <a:solidFill>
                  <a:schemeClr val="tx1"/>
                </a:solidFill>
              </a:rPr>
              <a:t>с пиротехническими изделиями — хлопушками, петардами, фейерверками и бенгальскими огнями. Если искры от них </a:t>
            </a:r>
            <a:r>
              <a:rPr lang="ru-RU" sz="2400" b="1" dirty="0" smtClean="0">
                <a:solidFill>
                  <a:schemeClr val="tx1"/>
                </a:solidFill>
              </a:rPr>
              <a:t>попадут </a:t>
            </a:r>
            <a:r>
              <a:rPr lang="ru-RU" sz="2400" b="1" dirty="0">
                <a:solidFill>
                  <a:schemeClr val="tx1"/>
                </a:solidFill>
              </a:rPr>
              <a:t>на </a:t>
            </a:r>
            <a:r>
              <a:rPr lang="ru-RU" sz="2400" b="1" dirty="0" err="1">
                <a:solidFill>
                  <a:schemeClr val="tx1"/>
                </a:solidFill>
              </a:rPr>
              <a:t>легковозгораемые</a:t>
            </a:r>
            <a:r>
              <a:rPr lang="ru-RU" sz="2400" b="1" dirty="0">
                <a:solidFill>
                  <a:schemeClr val="tx1"/>
                </a:solidFill>
              </a:rPr>
              <a:t> предметы, может вспыхнуть пожар.</a:t>
            </a:r>
          </a:p>
          <a:p>
            <a:pPr marL="45720" indent="0" algn="ctr" fontAlgn="auto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Пожарную опасность представляет брошенная горящая спичка или </a:t>
            </a:r>
            <a:r>
              <a:rPr lang="ru-RU" sz="2400" b="1" dirty="0" err="1" smtClean="0">
                <a:solidFill>
                  <a:schemeClr val="tx1"/>
                </a:solidFill>
              </a:rPr>
              <a:t>незатушенный</a:t>
            </a:r>
            <a:r>
              <a:rPr lang="ru-RU" sz="2400" b="1" dirty="0" smtClean="0">
                <a:solidFill>
                  <a:schemeClr val="tx1"/>
                </a:solidFill>
              </a:rPr>
              <a:t> окурок.</a:t>
            </a:r>
          </a:p>
          <a:p>
            <a:pPr indent="-182880" algn="ctr" fontAlgn="auto">
              <a:buClr>
                <a:schemeClr val="accent6">
                  <a:lumMod val="75000"/>
                </a:schemeClr>
              </a:buClr>
              <a:defRPr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1507" name="Picture 2" descr="C:\Users\Алексей\Desktop\през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88913"/>
            <a:ext cx="4391025" cy="329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524</TotalTime>
  <Words>830</Words>
  <Application>Microsoft Office PowerPoint</Application>
  <PresentationFormat>Экран (4:3)</PresentationFormat>
  <Paragraphs>84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Воздушный поток</vt:lpstr>
      <vt:lpstr>Тема урока: Пожарная безопасность 5 класс</vt:lpstr>
      <vt:lpstr>Огонь в мифах и легендах.</vt:lpstr>
      <vt:lpstr>Огонь в жизни древнего человека</vt:lpstr>
      <vt:lpstr>Огонь на службе у людей</vt:lpstr>
      <vt:lpstr>Огонь может быть не только другом</vt:lpstr>
      <vt:lpstr>Пожар в городских  квартирах</vt:lpstr>
      <vt:lpstr>Причины пожаров </vt:lpstr>
      <vt:lpstr>Игры детей с огнем</vt:lpstr>
      <vt:lpstr>Пиротехнические изделия</vt:lpstr>
      <vt:lpstr>Правила пожарной безопасности:</vt:lpstr>
      <vt:lpstr>В Российской Федерации создана специальная система, на­правленная на борьбу с пожарами, — пожарная охрана.</vt:lpstr>
      <vt:lpstr>Слайд 12</vt:lpstr>
      <vt:lpstr>Слайд 13</vt:lpstr>
      <vt:lpstr>Пожар в квартире</vt:lpstr>
      <vt:lpstr>Пожар на балконе</vt:lpstr>
      <vt:lpstr>Пожар в подъезде</vt:lpstr>
      <vt:lpstr>Пожар в кабине лифта</vt:lpstr>
      <vt:lpstr>Пожар в школе</vt:lpstr>
      <vt:lpstr>1. Назовите основные причины пожаров.  2. Чем нельзя тушить включённые электроприборы и легковоспламеняющиеся жидкости? Объясните почему.  3. Как защитить органы дыхания в задымлённом помещении?  4. Почему нельзя пользоваться лифтом, покидая здание при пожаре? 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Алексей</dc:creator>
  <cp:lastModifiedBy>Wolf</cp:lastModifiedBy>
  <cp:revision>51</cp:revision>
  <dcterms:created xsi:type="dcterms:W3CDTF">2014-02-04T07:22:11Z</dcterms:created>
  <dcterms:modified xsi:type="dcterms:W3CDTF">2015-11-16T09:05:21Z</dcterms:modified>
</cp:coreProperties>
</file>