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3651" autoAdjust="0"/>
  </p:normalViewPr>
  <p:slideViewPr>
    <p:cSldViewPr>
      <p:cViewPr varScale="1">
        <p:scale>
          <a:sx n="109" d="100"/>
          <a:sy n="109" d="100"/>
        </p:scale>
        <p:origin x="-16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8C5FE54B-60D6-4A25-A2FD-8B677875B8EA}" type="datetimeFigureOut">
              <a:rPr lang="ru-RU" smtClean="0"/>
              <a:pPr/>
              <a:t>04.06.2014</a:t>
            </a:fld>
            <a:endParaRPr lang="ru-RU" dirty="0"/>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46CFF979-E757-413D-8A65-9B1F0B45CCBE}"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5FE54B-60D6-4A25-A2FD-8B677875B8EA}" type="datetimeFigureOut">
              <a:rPr lang="ru-RU" smtClean="0"/>
              <a:pPr/>
              <a:t>04.06.2014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6CFF979-E757-413D-8A65-9B1F0B45CCBE}"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5FE54B-60D6-4A25-A2FD-8B677875B8EA}" type="datetimeFigureOut">
              <a:rPr lang="ru-RU" smtClean="0"/>
              <a:pPr/>
              <a:t>04.06.2014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6CFF979-E757-413D-8A65-9B1F0B45CCBE}"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8C5FE54B-60D6-4A25-A2FD-8B677875B8EA}" type="datetimeFigureOut">
              <a:rPr lang="ru-RU" smtClean="0"/>
              <a:pPr/>
              <a:t>04.06.2014</a:t>
            </a:fld>
            <a:endParaRPr lang="ru-RU" dirty="0"/>
          </a:p>
        </p:txBody>
      </p:sp>
      <p:sp>
        <p:nvSpPr>
          <p:cNvPr id="9" name="Номер слайда 8"/>
          <p:cNvSpPr>
            <a:spLocks noGrp="1"/>
          </p:cNvSpPr>
          <p:nvPr>
            <p:ph type="sldNum" sz="quarter" idx="15"/>
          </p:nvPr>
        </p:nvSpPr>
        <p:spPr/>
        <p:txBody>
          <a:bodyPr rtlCol="0"/>
          <a:lstStyle/>
          <a:p>
            <a:fld id="{46CFF979-E757-413D-8A65-9B1F0B45CCBE}" type="slidenum">
              <a:rPr lang="ru-RU" smtClean="0"/>
              <a:pPr/>
              <a:t>‹#›</a:t>
            </a:fld>
            <a:endParaRPr lang="ru-RU" dirty="0"/>
          </a:p>
        </p:txBody>
      </p:sp>
      <p:sp>
        <p:nvSpPr>
          <p:cNvPr id="10" name="Нижний колонтитул 9"/>
          <p:cNvSpPr>
            <a:spLocks noGrp="1"/>
          </p:cNvSpPr>
          <p:nvPr>
            <p:ph type="ftr" sz="quarter" idx="16"/>
          </p:nvPr>
        </p:nvSpPr>
        <p:spPr/>
        <p:txBody>
          <a:bodyPr rtlCol="0"/>
          <a:lstStyle/>
          <a:p>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8C5FE54B-60D6-4A25-A2FD-8B677875B8EA}" type="datetimeFigureOut">
              <a:rPr lang="ru-RU" smtClean="0"/>
              <a:pPr/>
              <a:t>04.06.2014</a:t>
            </a:fld>
            <a:endParaRPr lang="ru-RU" dirty="0"/>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Номер слайда 5"/>
          <p:cNvSpPr>
            <a:spLocks noGrp="1"/>
          </p:cNvSpPr>
          <p:nvPr>
            <p:ph type="sldNum" sz="quarter" idx="12"/>
          </p:nvPr>
        </p:nvSpPr>
        <p:spPr bwMode="auto">
          <a:xfrm>
            <a:off x="1340616" y="4928702"/>
            <a:ext cx="609600" cy="517524"/>
          </a:xfrm>
        </p:spPr>
        <p:txBody>
          <a:bodyPr/>
          <a:lstStyle/>
          <a:p>
            <a:fld id="{46CFF979-E757-413D-8A65-9B1F0B45CCBE}"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C5FE54B-60D6-4A25-A2FD-8B677875B8EA}" type="datetimeFigureOut">
              <a:rPr lang="ru-RU" smtClean="0"/>
              <a:pPr/>
              <a:t>04.06.2014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6CFF979-E757-413D-8A65-9B1F0B45CCBE}" type="slidenum">
              <a:rPr lang="ru-RU" smtClean="0"/>
              <a:pPr/>
              <a:t>‹#›</a:t>
            </a:fld>
            <a:endParaRPr lang="ru-RU" dirty="0"/>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8C5FE54B-60D6-4A25-A2FD-8B677875B8EA}" type="datetimeFigureOut">
              <a:rPr lang="ru-RU" smtClean="0"/>
              <a:pPr/>
              <a:t>04.06.2014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6CFF979-E757-413D-8A65-9B1F0B45CCBE}" type="slidenum">
              <a:rPr lang="ru-RU" smtClean="0"/>
              <a:pPr/>
              <a:t>‹#›</a:t>
            </a:fld>
            <a:endParaRPr lang="ru-RU" dirty="0"/>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8C5FE54B-60D6-4A25-A2FD-8B677875B8EA}" type="datetimeFigureOut">
              <a:rPr lang="ru-RU" smtClean="0"/>
              <a:pPr/>
              <a:t>04.06.2014</a:t>
            </a:fld>
            <a:endParaRPr lang="ru-RU" dirty="0"/>
          </a:p>
        </p:txBody>
      </p:sp>
      <p:sp>
        <p:nvSpPr>
          <p:cNvPr id="7" name="Номер слайда 6"/>
          <p:cNvSpPr>
            <a:spLocks noGrp="1"/>
          </p:cNvSpPr>
          <p:nvPr>
            <p:ph type="sldNum" sz="quarter" idx="11"/>
          </p:nvPr>
        </p:nvSpPr>
        <p:spPr/>
        <p:txBody>
          <a:bodyPr rtlCol="0"/>
          <a:lstStyle/>
          <a:p>
            <a:fld id="{46CFF979-E757-413D-8A65-9B1F0B45CCBE}" type="slidenum">
              <a:rPr lang="ru-RU" smtClean="0"/>
              <a:pPr/>
              <a:t>‹#›</a:t>
            </a:fld>
            <a:endParaRPr lang="ru-RU" dirty="0"/>
          </a:p>
        </p:txBody>
      </p:sp>
      <p:sp>
        <p:nvSpPr>
          <p:cNvPr id="8" name="Нижний колонтитул 7"/>
          <p:cNvSpPr>
            <a:spLocks noGrp="1"/>
          </p:cNvSpPr>
          <p:nvPr>
            <p:ph type="ftr" sz="quarter" idx="12"/>
          </p:nvPr>
        </p:nvSpPr>
        <p:spPr/>
        <p:txBody>
          <a:bodyPr rtlCol="0"/>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5FE54B-60D6-4A25-A2FD-8B677875B8EA}" type="datetimeFigureOut">
              <a:rPr lang="ru-RU" smtClean="0"/>
              <a:pPr/>
              <a:t>04.06.2014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6CFF979-E757-413D-8A65-9B1F0B45CCBE}"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8C5FE54B-60D6-4A25-A2FD-8B677875B8EA}" type="datetimeFigureOut">
              <a:rPr lang="ru-RU" smtClean="0"/>
              <a:pPr/>
              <a:t>04.06.2014</a:t>
            </a:fld>
            <a:endParaRPr lang="ru-RU" dirty="0"/>
          </a:p>
        </p:txBody>
      </p:sp>
      <p:sp>
        <p:nvSpPr>
          <p:cNvPr id="22" name="Номер слайда 21"/>
          <p:cNvSpPr>
            <a:spLocks noGrp="1"/>
          </p:cNvSpPr>
          <p:nvPr>
            <p:ph type="sldNum" sz="quarter" idx="15"/>
          </p:nvPr>
        </p:nvSpPr>
        <p:spPr/>
        <p:txBody>
          <a:bodyPr rtlCol="0"/>
          <a:lstStyle/>
          <a:p>
            <a:fld id="{46CFF979-E757-413D-8A65-9B1F0B45CCBE}" type="slidenum">
              <a:rPr lang="ru-RU" smtClean="0"/>
              <a:pPr/>
              <a:t>‹#›</a:t>
            </a:fld>
            <a:endParaRPr lang="ru-RU" dirty="0"/>
          </a:p>
        </p:txBody>
      </p:sp>
      <p:sp>
        <p:nvSpPr>
          <p:cNvPr id="23" name="Нижний колонтитул 22"/>
          <p:cNvSpPr>
            <a:spLocks noGrp="1"/>
          </p:cNvSpPr>
          <p:nvPr>
            <p:ph type="ftr" sz="quarter" idx="16"/>
          </p:nvPr>
        </p:nvSpPr>
        <p:spPr/>
        <p:txBody>
          <a:bodyPr rtlCol="0"/>
          <a:lstStyle/>
          <a:p>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8C5FE54B-60D6-4A25-A2FD-8B677875B8EA}" type="datetimeFigureOut">
              <a:rPr lang="ru-RU" smtClean="0"/>
              <a:pPr/>
              <a:t>04.06.2014</a:t>
            </a:fld>
            <a:endParaRPr lang="ru-RU" dirty="0"/>
          </a:p>
        </p:txBody>
      </p:sp>
      <p:sp>
        <p:nvSpPr>
          <p:cNvPr id="18" name="Номер слайда 17"/>
          <p:cNvSpPr>
            <a:spLocks noGrp="1"/>
          </p:cNvSpPr>
          <p:nvPr>
            <p:ph type="sldNum" sz="quarter" idx="11"/>
          </p:nvPr>
        </p:nvSpPr>
        <p:spPr/>
        <p:txBody>
          <a:bodyPr rtlCol="0"/>
          <a:lstStyle/>
          <a:p>
            <a:fld id="{46CFF979-E757-413D-8A65-9B1F0B45CCBE}" type="slidenum">
              <a:rPr lang="ru-RU" smtClean="0"/>
              <a:pPr/>
              <a:t>‹#›</a:t>
            </a:fld>
            <a:endParaRPr lang="ru-RU" dirty="0"/>
          </a:p>
        </p:txBody>
      </p:sp>
      <p:sp>
        <p:nvSpPr>
          <p:cNvPr id="21" name="Нижний колонтитул 20"/>
          <p:cNvSpPr>
            <a:spLocks noGrp="1"/>
          </p:cNvSpPr>
          <p:nvPr>
            <p:ph type="ftr" sz="quarter" idx="12"/>
          </p:nvPr>
        </p:nvSpPr>
        <p:spPr/>
        <p:txBody>
          <a:bodyPr rtlCol="0"/>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C5FE54B-60D6-4A25-A2FD-8B677875B8EA}" type="datetimeFigureOut">
              <a:rPr lang="ru-RU" smtClean="0"/>
              <a:pPr/>
              <a:t>04.06.2014</a:t>
            </a:fld>
            <a:endParaRPr lang="ru-RU" dirty="0"/>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6CFF979-E757-413D-8A65-9B1F0B45CCBE}"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14546" y="2571744"/>
            <a:ext cx="6172200" cy="1643074"/>
          </a:xfrm>
          <a:solidFill>
            <a:schemeClr val="bg2"/>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ru-RU" sz="3600" dirty="0" smtClean="0"/>
              <a:t>Правила личной гигиены и здоровья </a:t>
            </a:r>
            <a:endParaRPr lang="ru-RU"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2"/>
          </p:nvPr>
        </p:nvSpPr>
        <p:spPr>
          <a:xfrm>
            <a:off x="357158" y="1071546"/>
            <a:ext cx="3929090" cy="5176854"/>
          </a:xfrm>
        </p:spPr>
        <p:txBody>
          <a:bodyPr>
            <a:normAutofit fontScale="85000" lnSpcReduction="20000"/>
          </a:bodyPr>
          <a:lstStyle/>
          <a:p>
            <a:r>
              <a:rPr lang="ru-RU" i="1" dirty="0" smtClean="0"/>
              <a:t>Кожу лица и шеи следует мыть утром, вечером и по мере необходимости (потливость, загрязнение); тонкую и сухую кожу, чувствительную к атмосферным влияниям (ветер, мороз и др.), не рекомендуется часто мыть с мылом. После умывания или приема водных процедур на кожу лица можно нанести питательный крем. О правильности ухода за кожей лица свидетельствует ее свежесть и здоровая окраска, отсутствие морщин. </a:t>
            </a:r>
            <a:endParaRPr lang="ru-RU" dirty="0" smtClean="0"/>
          </a:p>
          <a:p>
            <a:endParaRPr lang="ru-RU" dirty="0"/>
          </a:p>
        </p:txBody>
      </p:sp>
      <p:sp>
        <p:nvSpPr>
          <p:cNvPr id="4" name="Содержимое 3"/>
          <p:cNvSpPr>
            <a:spLocks noGrp="1"/>
          </p:cNvSpPr>
          <p:nvPr>
            <p:ph sz="quarter" idx="4"/>
          </p:nvPr>
        </p:nvSpPr>
        <p:spPr>
          <a:xfrm>
            <a:off x="4500561" y="1000108"/>
            <a:ext cx="3643339" cy="5248292"/>
          </a:xfrm>
        </p:spPr>
        <p:txBody>
          <a:bodyPr>
            <a:normAutofit fontScale="70000" lnSpcReduction="20000"/>
          </a:bodyPr>
          <a:lstStyle/>
          <a:p>
            <a:r>
              <a:rPr lang="ru-RU" sz="2600" i="1" dirty="0" smtClean="0"/>
              <a:t>Кожу рук необходимо мыть с мылом водой комнатной температуры, так как очень холодная вода сушит кожу, а слишком горячая — сильно обезжиривает. </a:t>
            </a:r>
            <a:endParaRPr lang="ru-RU" sz="2600" dirty="0" smtClean="0"/>
          </a:p>
          <a:p>
            <a:r>
              <a:rPr lang="ru-RU" sz="2600" i="1" dirty="0" smtClean="0"/>
              <a:t>Кожу ног желательно мыть ежедневно вечером после рабочего дня. При этом после мытья полезно пользоваться специальным кремом для ухода за кожей ног. Кремы для кожи ног не только питают ее, но и предотвращают образование трещин на подошвах, способствуют профилактике грибковых заболеваний.</a:t>
            </a:r>
            <a:br>
              <a:rPr lang="ru-RU" sz="2600" i="1" dirty="0" smtClean="0"/>
            </a:br>
            <a:r>
              <a:rPr lang="ru-RU" sz="2600" i="1" dirty="0" smtClean="0"/>
              <a:t>Кожу половых органов и промежности следует мыть ежедневно. </a:t>
            </a:r>
            <a:endParaRPr lang="ru-RU" sz="2600" dirty="0" smtClean="0"/>
          </a:p>
          <a:p>
            <a:endParaRPr lang="ru-RU" sz="2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quarter" idx="3"/>
          </p:nvPr>
        </p:nvSpPr>
        <p:spPr>
          <a:xfrm>
            <a:off x="4343400" y="642918"/>
            <a:ext cx="3514748" cy="5500726"/>
          </a:xfrm>
        </p:spPr>
        <p:txBody>
          <a:bodyPr/>
          <a:lstStyle/>
          <a:p>
            <a:r>
              <a:rPr lang="ru-RU" sz="1800" b="0" i="1" dirty="0" smtClean="0">
                <a:solidFill>
                  <a:schemeClr val="tx1"/>
                </a:solidFill>
              </a:rPr>
              <a:t>Благоприятное влияние на состояние кожи оказывают воздушные и солнечные ванны, купание в открытых водоемах и другие водные процедуры. Таким образом, гигиена кожи включает комплекс ежедневных мероприятий, обеспечивающих постоянное поддержание ее в чистоте и закаливание. Купаться можно только в таких открытых водоемах, где это не запрещено и экологически безопасно. </a:t>
            </a:r>
            <a:endParaRPr lang="ru-RU" sz="1800" b="0" dirty="0" smtClean="0">
              <a:solidFill>
                <a:schemeClr val="tx1"/>
              </a:solidFill>
            </a:endParaRPr>
          </a:p>
          <a:p>
            <a:endParaRPr lang="ru-RU" dirty="0">
              <a:solidFill>
                <a:schemeClr val="tx1"/>
              </a:solidFill>
            </a:endParaRPr>
          </a:p>
        </p:txBody>
      </p:sp>
      <p:pic>
        <p:nvPicPr>
          <p:cNvPr id="23554" name="Picture 2" descr="D:\Даша\обж проект\zagoraju[1].jpg"/>
          <p:cNvPicPr>
            <a:picLocks noChangeAspect="1" noChangeArrowheads="1"/>
          </p:cNvPicPr>
          <p:nvPr/>
        </p:nvPicPr>
        <p:blipFill>
          <a:blip r:embed="rId2"/>
          <a:srcRect/>
          <a:stretch>
            <a:fillRect/>
          </a:stretch>
        </p:blipFill>
        <p:spPr bwMode="auto">
          <a:xfrm>
            <a:off x="428597" y="500042"/>
            <a:ext cx="3857652" cy="56436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2"/>
          </p:nvPr>
        </p:nvSpPr>
        <p:spPr>
          <a:xfrm>
            <a:off x="428596" y="1785926"/>
            <a:ext cx="3686204" cy="4462474"/>
          </a:xfrm>
        </p:spPr>
        <p:txBody>
          <a:bodyPr>
            <a:normAutofit fontScale="70000" lnSpcReduction="20000"/>
          </a:bodyPr>
          <a:lstStyle/>
          <a:p>
            <a:r>
              <a:rPr lang="ru-RU" sz="2600" i="1" dirty="0" smtClean="0"/>
              <a:t>В личной гигиене большое значение имеет здоровое состояние зубов, десен, слизистой оболочки полости рта. Это важно для нормального процесса питания, профилактики желудочно-кишечных заболеваний. Всего у здорового взрослого человека 32 зуба. Основная функция зубов — </a:t>
            </a:r>
            <a:r>
              <a:rPr lang="ru-RU" sz="2600" b="1" i="1" dirty="0" smtClean="0"/>
              <a:t>измельчение, пережевывание пищи</a:t>
            </a:r>
            <a:r>
              <a:rPr lang="ru-RU" sz="2600" i="1" dirty="0" smtClean="0"/>
              <a:t>. Хорошо пережеванная и пропитанная слюной пища способствует нормальной работе органов пищеварения. </a:t>
            </a:r>
            <a:endParaRPr lang="ru-RU" sz="2600" dirty="0" smtClean="0"/>
          </a:p>
          <a:p>
            <a:endParaRPr lang="ru-RU" dirty="0"/>
          </a:p>
        </p:txBody>
      </p:sp>
      <p:sp>
        <p:nvSpPr>
          <p:cNvPr id="5" name="Текст 4"/>
          <p:cNvSpPr>
            <a:spLocks noGrp="1"/>
          </p:cNvSpPr>
          <p:nvPr>
            <p:ph type="body" sz="quarter" idx="1"/>
          </p:nvPr>
        </p:nvSpPr>
        <p:spPr>
          <a:xfrm>
            <a:off x="2000232" y="142852"/>
            <a:ext cx="5214974" cy="785818"/>
          </a:xfrm>
        </p:spPr>
        <p:txBody>
          <a:bodyPr/>
          <a:lstStyle/>
          <a:p>
            <a:pPr algn="ctr"/>
            <a:r>
              <a:rPr lang="ru-RU" sz="3200" dirty="0" smtClean="0">
                <a:solidFill>
                  <a:schemeClr val="tx1"/>
                </a:solidFill>
              </a:rPr>
              <a:t>Гигиена зубов</a:t>
            </a:r>
            <a:endParaRPr lang="ru-RU" sz="3200" dirty="0">
              <a:solidFill>
                <a:schemeClr val="tx1"/>
              </a:solidFill>
            </a:endParaRPr>
          </a:p>
        </p:txBody>
      </p:sp>
      <p:pic>
        <p:nvPicPr>
          <p:cNvPr id="24578" name="Picture 2" descr="D:\Даша\обж проект\5_c-napravl-shetki[1].jpg"/>
          <p:cNvPicPr>
            <a:picLocks noChangeAspect="1" noChangeArrowheads="1"/>
          </p:cNvPicPr>
          <p:nvPr/>
        </p:nvPicPr>
        <p:blipFill>
          <a:blip r:embed="rId2"/>
          <a:srcRect/>
          <a:stretch>
            <a:fillRect/>
          </a:stretch>
        </p:blipFill>
        <p:spPr bwMode="auto">
          <a:xfrm>
            <a:off x="4214810" y="1643050"/>
            <a:ext cx="4214842" cy="40041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4"/>
          </p:nvPr>
        </p:nvSpPr>
        <p:spPr>
          <a:xfrm>
            <a:off x="4929190" y="1071546"/>
            <a:ext cx="3429024" cy="4786346"/>
          </a:xfrm>
        </p:spPr>
        <p:txBody>
          <a:bodyPr>
            <a:normAutofit fontScale="85000" lnSpcReduction="10000"/>
          </a:bodyPr>
          <a:lstStyle/>
          <a:p>
            <a:r>
              <a:rPr lang="ru-RU" i="1" dirty="0" smtClean="0"/>
              <a:t>Уход за полостью рта — это прежде всего сохранение зубов в здоровом состоянии. Когда он недостаточен, могут развиваться болезни зубов. Одна из них — кариес. Основной причиной его возникновения считают разрушающее действие микроорганизмов зубного налета на твердые ткани зубов. </a:t>
            </a:r>
            <a:endParaRPr lang="ru-RU" dirty="0" smtClean="0"/>
          </a:p>
          <a:p>
            <a:endParaRPr lang="ru-RU" dirty="0"/>
          </a:p>
        </p:txBody>
      </p:sp>
      <p:pic>
        <p:nvPicPr>
          <p:cNvPr id="25602" name="Picture 2" descr="D:\Даша\обж проект\image976385[1].jpg"/>
          <p:cNvPicPr>
            <a:picLocks noChangeAspect="1" noChangeArrowheads="1"/>
          </p:cNvPicPr>
          <p:nvPr/>
        </p:nvPicPr>
        <p:blipFill>
          <a:blip r:embed="rId2"/>
          <a:srcRect/>
          <a:stretch>
            <a:fillRect/>
          </a:stretch>
        </p:blipFill>
        <p:spPr bwMode="auto">
          <a:xfrm>
            <a:off x="428597" y="1049338"/>
            <a:ext cx="4572032" cy="480855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
          </p:nvPr>
        </p:nvSpPr>
        <p:spPr>
          <a:xfrm>
            <a:off x="357158" y="285728"/>
            <a:ext cx="4429156" cy="6286544"/>
          </a:xfrm>
        </p:spPr>
        <p:txBody>
          <a:bodyPr/>
          <a:lstStyle/>
          <a:p>
            <a:r>
              <a:rPr lang="ru-RU" sz="1800" b="0" i="1" dirty="0" smtClean="0">
                <a:solidFill>
                  <a:schemeClr val="tx1"/>
                </a:solidFill>
              </a:rPr>
              <a:t>Предупредить кариес можно регулярной чисткой зубов. Чистить их необходимо после завтрака и особенно тщательно (не менее 3 мин) после ужина. Делать это следует щеткой с искусственной щетиной. </a:t>
            </a:r>
            <a:endParaRPr lang="ru-RU" sz="1800" b="0" dirty="0" smtClean="0">
              <a:solidFill>
                <a:schemeClr val="tx1"/>
              </a:solidFill>
            </a:endParaRPr>
          </a:p>
          <a:p>
            <a:r>
              <a:rPr lang="ru-RU" sz="1800" b="0" i="1" dirty="0" smtClean="0">
                <a:solidFill>
                  <a:schemeClr val="tx1"/>
                </a:solidFill>
              </a:rPr>
              <a:t>В промежутках между едой и перед сном (после чистки зубов) надо избегать потребления сладостей и мучных блюд. Необходимо стремиться к тому, чтобы зубы всегда были очищены от остатков пищи (чистить после завтрака и ужина, полоскать после любого приема пищи). Для профилактики заболеваний рекомендуется не менее двух раз в год обращаться к зубному врачу. </a:t>
            </a:r>
            <a:endParaRPr lang="ru-RU" sz="1800" b="0" dirty="0" smtClean="0">
              <a:solidFill>
                <a:schemeClr val="tx1"/>
              </a:solidFill>
            </a:endParaRPr>
          </a:p>
          <a:p>
            <a:endParaRPr lang="ru-RU" dirty="0"/>
          </a:p>
        </p:txBody>
      </p:sp>
      <p:pic>
        <p:nvPicPr>
          <p:cNvPr id="26626" name="Picture 2" descr="D:\Даша\обж проект\1282995281_1235587878_1[1].jpg"/>
          <p:cNvPicPr>
            <a:picLocks noChangeAspect="1" noChangeArrowheads="1"/>
          </p:cNvPicPr>
          <p:nvPr/>
        </p:nvPicPr>
        <p:blipFill>
          <a:blip r:embed="rId2"/>
          <a:srcRect/>
          <a:stretch>
            <a:fillRect/>
          </a:stretch>
        </p:blipFill>
        <p:spPr bwMode="auto">
          <a:xfrm>
            <a:off x="5000628" y="214290"/>
            <a:ext cx="3500462" cy="485778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2"/>
          </p:nvPr>
        </p:nvSpPr>
        <p:spPr>
          <a:xfrm>
            <a:off x="428596" y="1428736"/>
            <a:ext cx="3686204" cy="4819664"/>
          </a:xfrm>
        </p:spPr>
        <p:txBody>
          <a:bodyPr>
            <a:normAutofit fontScale="85000" lnSpcReduction="20000"/>
          </a:bodyPr>
          <a:lstStyle/>
          <a:p>
            <a:r>
              <a:rPr lang="ru-RU" b="1" i="1" dirty="0" smtClean="0"/>
              <a:t>Волосы</a:t>
            </a:r>
            <a:r>
              <a:rPr lang="ru-RU" i="1" dirty="0" smtClean="0"/>
              <a:t> — это роговые нитевидные производные кожи, образующие волосяной покров. Защищают тело (голову) от механических повреждений и потери тепла. </a:t>
            </a:r>
          </a:p>
          <a:p>
            <a:r>
              <a:rPr lang="ru-RU" i="1" dirty="0" smtClean="0"/>
              <a:t>На продолжительность жизни, интенсивность роста и свойства волос оказывает влияние уход за ними, а также мероприятия по укреплению организма (нормальный сон, рациональное питание, занятия физкультурой и закаливание). </a:t>
            </a:r>
            <a:endParaRPr lang="ru-RU" dirty="0" smtClean="0"/>
          </a:p>
          <a:p>
            <a:endParaRPr lang="ru-RU" dirty="0"/>
          </a:p>
        </p:txBody>
      </p:sp>
      <p:sp>
        <p:nvSpPr>
          <p:cNvPr id="5" name="Текст 4"/>
          <p:cNvSpPr>
            <a:spLocks noGrp="1"/>
          </p:cNvSpPr>
          <p:nvPr>
            <p:ph type="body" sz="quarter" idx="1"/>
          </p:nvPr>
        </p:nvSpPr>
        <p:spPr>
          <a:xfrm>
            <a:off x="1714480" y="214290"/>
            <a:ext cx="5357850" cy="500066"/>
          </a:xfrm>
        </p:spPr>
        <p:txBody>
          <a:bodyPr/>
          <a:lstStyle/>
          <a:p>
            <a:pPr algn="ctr"/>
            <a:r>
              <a:rPr lang="ru-RU" i="1" dirty="0" smtClean="0">
                <a:solidFill>
                  <a:schemeClr val="tx1"/>
                </a:solidFill>
              </a:rPr>
              <a:t>Гигиена волос. </a:t>
            </a:r>
            <a:endParaRPr lang="ru-RU" dirty="0">
              <a:solidFill>
                <a:schemeClr val="tx1"/>
              </a:solidFill>
            </a:endParaRPr>
          </a:p>
        </p:txBody>
      </p:sp>
      <p:pic>
        <p:nvPicPr>
          <p:cNvPr id="27650" name="Picture 2" descr="D:\Даша\обж проект\blowdry[1].jpg"/>
          <p:cNvPicPr>
            <a:picLocks noChangeAspect="1" noChangeArrowheads="1"/>
          </p:cNvPicPr>
          <p:nvPr/>
        </p:nvPicPr>
        <p:blipFill>
          <a:blip r:embed="rId2"/>
          <a:srcRect/>
          <a:stretch>
            <a:fillRect/>
          </a:stretch>
        </p:blipFill>
        <p:spPr bwMode="auto">
          <a:xfrm>
            <a:off x="4429124" y="857232"/>
            <a:ext cx="3844776" cy="328614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2"/>
          </p:nvPr>
        </p:nvSpPr>
        <p:spPr>
          <a:xfrm>
            <a:off x="714348" y="714356"/>
            <a:ext cx="3857652" cy="5286412"/>
          </a:xfrm>
        </p:spPr>
        <p:txBody>
          <a:bodyPr>
            <a:normAutofit fontScale="70000" lnSpcReduction="20000"/>
          </a:bodyPr>
          <a:lstStyle/>
          <a:p>
            <a:r>
              <a:rPr lang="ru-RU" i="1" dirty="0" smtClean="0"/>
              <a:t>Волосы необходимо содержать в чистоте: если они жирные, мыть их можно один раз в неделю, если сухие и нормальные — один раз в 10—14 дней. Для мытья волос лучше использовать мягкую воду (лишенную солей кальция, магния, железа). Сухие волосы рекомендуется мыть специальным шампунем, а жирные — безмыльным шампунем. Кроме того, если волосы жирные, для их сохранения за 2—3 ч до мытья следует втереть в кожу головы сок алоэ, моркови или лука. Для ополаскивания жирных волос рекомендуется использовать настой из корней лопуха. Сухие волосы нужно ополаскивать подкисленной водой, содержащей сок лимона. </a:t>
            </a:r>
            <a:endParaRPr lang="ru-RU" dirty="0" smtClean="0"/>
          </a:p>
          <a:p>
            <a:endParaRPr lang="ru-RU" dirty="0"/>
          </a:p>
        </p:txBody>
      </p:sp>
      <p:pic>
        <p:nvPicPr>
          <p:cNvPr id="28674" name="Picture 2" descr="D:\Даша\обж проект\69869016_1296208590_5[1].jpg"/>
          <p:cNvPicPr>
            <a:picLocks noChangeAspect="1" noChangeArrowheads="1"/>
          </p:cNvPicPr>
          <p:nvPr/>
        </p:nvPicPr>
        <p:blipFill>
          <a:blip r:embed="rId2"/>
          <a:srcRect/>
          <a:stretch>
            <a:fillRect/>
          </a:stretch>
        </p:blipFill>
        <p:spPr bwMode="auto">
          <a:xfrm>
            <a:off x="5214942" y="214290"/>
            <a:ext cx="3019425" cy="3571900"/>
          </a:xfrm>
          <a:prstGeom prst="rect">
            <a:avLst/>
          </a:prstGeom>
          <a:noFill/>
        </p:spPr>
      </p:pic>
      <p:pic>
        <p:nvPicPr>
          <p:cNvPr id="28675" name="Picture 3" descr="D:\Даша\обж проект\625_7[1].jpg"/>
          <p:cNvPicPr>
            <a:picLocks noChangeAspect="1" noChangeArrowheads="1"/>
          </p:cNvPicPr>
          <p:nvPr/>
        </p:nvPicPr>
        <p:blipFill>
          <a:blip r:embed="rId3"/>
          <a:srcRect/>
          <a:stretch>
            <a:fillRect/>
          </a:stretch>
        </p:blipFill>
        <p:spPr bwMode="auto">
          <a:xfrm>
            <a:off x="4786314" y="3786190"/>
            <a:ext cx="3009417" cy="269432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
          </p:nvPr>
        </p:nvSpPr>
        <p:spPr>
          <a:xfrm>
            <a:off x="457200" y="214290"/>
            <a:ext cx="4186238" cy="6357982"/>
          </a:xfrm>
        </p:spPr>
        <p:txBody>
          <a:bodyPr/>
          <a:lstStyle/>
          <a:p>
            <a:r>
              <a:rPr lang="ru-RU" sz="1700" b="0" i="1" dirty="0" smtClean="0">
                <a:solidFill>
                  <a:schemeClr val="tx1"/>
                </a:solidFill>
              </a:rPr>
              <a:t>Очень важно правильно расчесывать волосы. Для этого целесообразно использовать щетку с натуральной щетиной; при усиленном выпадении волос лучше пользоваться редким гребнем. </a:t>
            </a:r>
            <a:endParaRPr lang="ru-RU" sz="1700" b="0" dirty="0" smtClean="0">
              <a:solidFill>
                <a:schemeClr val="tx1"/>
              </a:solidFill>
            </a:endParaRPr>
          </a:p>
          <a:p>
            <a:r>
              <a:rPr lang="ru-RU" sz="1700" b="0" i="1" dirty="0" smtClean="0">
                <a:solidFill>
                  <a:schemeClr val="tx1"/>
                </a:solidFill>
              </a:rPr>
              <a:t>Полезен также ежедневный массаж головы. Поль Брэгг в книге «Ваши волосы и ваше здоровье» рекомендует: «Для того чтобы волосы были здоровыми, необходимо сделать ритуалом утренний и вечерний массаж кожи головы подобно чистке зубов. Это стимулирует рост волос, так как поток крови, идущей к голове, питает все ткани. Массаж расслабляет кожу головы, и благодаря этому обеспечивается хорошая циркуляция крови. </a:t>
            </a:r>
            <a:endParaRPr lang="ru-RU" sz="1700" b="0" dirty="0" smtClean="0">
              <a:solidFill>
                <a:schemeClr val="tx1"/>
              </a:solidFill>
            </a:endParaRPr>
          </a:p>
          <a:p>
            <a:endParaRPr lang="ru-RU" dirty="0"/>
          </a:p>
        </p:txBody>
      </p:sp>
      <p:pic>
        <p:nvPicPr>
          <p:cNvPr id="29698" name="Picture 2" descr="D:\Даша\обж проект\423-dicas-de-cabelo1[1].jpg"/>
          <p:cNvPicPr>
            <a:picLocks noChangeAspect="1" noChangeArrowheads="1"/>
          </p:cNvPicPr>
          <p:nvPr/>
        </p:nvPicPr>
        <p:blipFill>
          <a:blip r:embed="rId2"/>
          <a:srcRect/>
          <a:stretch>
            <a:fillRect/>
          </a:stretch>
        </p:blipFill>
        <p:spPr bwMode="auto">
          <a:xfrm>
            <a:off x="4929190" y="285728"/>
            <a:ext cx="3611563" cy="45989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4"/>
          </p:nvPr>
        </p:nvSpPr>
        <p:spPr>
          <a:xfrm>
            <a:off x="4286248" y="1214422"/>
            <a:ext cx="4000528" cy="4500594"/>
          </a:xfrm>
        </p:spPr>
        <p:txBody>
          <a:bodyPr>
            <a:normAutofit fontScale="70000" lnSpcReduction="20000"/>
          </a:bodyPr>
          <a:lstStyle/>
          <a:p>
            <a:r>
              <a:rPr lang="ru-RU" i="1" dirty="0" smtClean="0"/>
              <a:t>Массаж также обеспечивает рост «волосяной почвы» под скальпом, предотвращая его дегенерацию (вырождение). Запомните, когда вы теряете «волосяную почву» на черепе, вы лысеете! Никогда не забывайте, что хорошее питание и хорошая циркуляция скальпа — необходимые требования для сохранения «волосяной почвы». За волосами надо ухаживать, как за хорошим садом». </a:t>
            </a:r>
            <a:endParaRPr lang="ru-RU" dirty="0" smtClean="0"/>
          </a:p>
          <a:p>
            <a:r>
              <a:rPr lang="ru-RU" i="1" dirty="0" smtClean="0"/>
              <a:t>Стрижка волос также является необходимым условием ухода за ними. Мужчинам рекомендуется стричь волосы один раз в 3—4 недели, женщинам — по мере необходимости. </a:t>
            </a:r>
            <a:endParaRPr lang="ru-RU" dirty="0" smtClean="0"/>
          </a:p>
          <a:p>
            <a:endParaRPr lang="ru-RU" dirty="0"/>
          </a:p>
        </p:txBody>
      </p:sp>
      <p:pic>
        <p:nvPicPr>
          <p:cNvPr id="30722" name="Picture 2" descr="D:\Даша\обж проект\volos[1].jpg"/>
          <p:cNvPicPr>
            <a:picLocks noChangeAspect="1" noChangeArrowheads="1"/>
          </p:cNvPicPr>
          <p:nvPr/>
        </p:nvPicPr>
        <p:blipFill>
          <a:blip r:embed="rId2"/>
          <a:srcRect/>
          <a:stretch>
            <a:fillRect/>
          </a:stretch>
        </p:blipFill>
        <p:spPr bwMode="auto">
          <a:xfrm>
            <a:off x="785786" y="500042"/>
            <a:ext cx="3357586" cy="487649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
          </p:nvPr>
        </p:nvSpPr>
        <p:spPr>
          <a:xfrm>
            <a:off x="428596" y="1000108"/>
            <a:ext cx="7786742" cy="4857784"/>
          </a:xfrm>
        </p:spPr>
        <p:txBody>
          <a:bodyPr/>
          <a:lstStyle/>
          <a:p>
            <a:r>
              <a:rPr lang="ru-RU" i="1" dirty="0" smtClean="0">
                <a:solidFill>
                  <a:schemeClr val="tx1"/>
                </a:solidFill>
              </a:rPr>
              <a:t>Одежда должна быть легкой, удобной, не стеснять движений и не нарушать кровообращение и дыхание. Содержание белья и одежды в чистоте является одним из важных условий личной гигиены. Менять нательное белье рекомендуется в прохладное время не реже одного раза в неделю, а летом — два-три раза в неделю. </a:t>
            </a:r>
            <a:endParaRPr lang="ru-RU" dirty="0" smtClean="0">
              <a:solidFill>
                <a:schemeClr val="tx1"/>
              </a:solidFill>
            </a:endParaRPr>
          </a:p>
          <a:p>
            <a:r>
              <a:rPr lang="ru-RU" i="1" dirty="0" smtClean="0">
                <a:solidFill>
                  <a:schemeClr val="tx1"/>
                </a:solidFill>
              </a:rPr>
              <a:t>Обувь также должна соответствовать установленным гигиеническим требованиям. Она не должна стеснять ногу, препятствовать естественному движению стопы. Хорошо, когда обувь соответствует сезону и климатическим условиям региона проживания. </a:t>
            </a:r>
            <a:endParaRPr lang="ru-RU" dirty="0" smtClean="0">
              <a:solidFill>
                <a:schemeClr val="tx1"/>
              </a:solidFill>
            </a:endParaRP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71670" y="857232"/>
            <a:ext cx="6172200" cy="1394296"/>
          </a:xfrm>
        </p:spPr>
        <p:txBody>
          <a:bodyPr>
            <a:noAutofit/>
          </a:bodyPr>
          <a:lstStyle/>
          <a:p>
            <a:r>
              <a:rPr lang="ru-RU" sz="16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Гигиена </a:t>
            </a:r>
            <a:r>
              <a:rPr lang="ru-RU" sz="1600" b="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это область медицины, изучающая влияние условий жизни, труда на здоровье человека и разрабатывающая меры профилактики различных заболеваний, обеспечения оптимальных условий существования, сохранения здоровья и продления жизни. Гигиена относится к наиболее древним отраслям медицинских знаний. </a:t>
            </a:r>
            <a:endParaRPr lang="ru-RU" sz="1600" b="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D:\Даша\обж проект\348ace306f[1].jpg"/>
          <p:cNvPicPr>
            <a:picLocks noChangeAspect="1" noChangeArrowheads="1"/>
          </p:cNvPicPr>
          <p:nvPr/>
        </p:nvPicPr>
        <p:blipFill>
          <a:blip r:embed="rId2"/>
          <a:srcRect/>
          <a:stretch>
            <a:fillRect/>
          </a:stretch>
        </p:blipFill>
        <p:spPr bwMode="auto">
          <a:xfrm>
            <a:off x="2786050" y="2285992"/>
            <a:ext cx="5143500" cy="40576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2"/>
          </p:nvPr>
        </p:nvSpPr>
        <p:spPr>
          <a:xfrm>
            <a:off x="1214414" y="1714488"/>
            <a:ext cx="6500858" cy="4533912"/>
          </a:xfrm>
        </p:spPr>
        <p:txBody>
          <a:bodyPr>
            <a:normAutofit fontScale="70000" lnSpcReduction="20000"/>
          </a:bodyPr>
          <a:lstStyle/>
          <a:p>
            <a:r>
              <a:rPr lang="ru-RU" i="1" dirty="0" smtClean="0"/>
              <a:t>Один из методов очищения организма — голодание. Он не такой уж новый. Так, древнегреческие философы Сократ (470—399 до н. э.) и Платон (428—348 до н. э.) считали, что десятидневное голодание позволяет достичь высшего уровня мышления. Гиппократ, отец медицины, как называли его древние, своим пациентам регулярно прописывал голод как лучшее лекарство лечения болезней. В древнем городе Египта Александрии люди должны были голодать 40 дней, прежде чем им предоставлялась возможность обучаться у учителей. Голодание входит в каноны всех религий как средство духовного и физического очищения и лечения болезней. Христианские посты в сумме составляют полгода. </a:t>
            </a:r>
            <a:endParaRPr lang="ru-RU" dirty="0" smtClean="0"/>
          </a:p>
          <a:p>
            <a:endParaRPr lang="ru-RU" i="1" dirty="0" smtClean="0"/>
          </a:p>
          <a:p>
            <a:r>
              <a:rPr lang="ru-RU" i="1" dirty="0" smtClean="0"/>
              <a:t>Установлено, что без вреда для организма можно сбросить до 40% массы своего тела, при этом не наблюдается необратимых патологических изменений. </a:t>
            </a:r>
            <a:endParaRPr lang="ru-RU" dirty="0" smtClean="0"/>
          </a:p>
          <a:p>
            <a:endParaRPr lang="ru-RU" dirty="0"/>
          </a:p>
        </p:txBody>
      </p:sp>
      <p:sp>
        <p:nvSpPr>
          <p:cNvPr id="5" name="Текст 4"/>
          <p:cNvSpPr>
            <a:spLocks noGrp="1"/>
          </p:cNvSpPr>
          <p:nvPr>
            <p:ph type="body" sz="quarter" idx="1"/>
          </p:nvPr>
        </p:nvSpPr>
        <p:spPr>
          <a:xfrm>
            <a:off x="1142976" y="214290"/>
            <a:ext cx="6572296" cy="928694"/>
          </a:xfrm>
        </p:spPr>
        <p:txBody>
          <a:bodyPr/>
          <a:lstStyle/>
          <a:p>
            <a:pPr algn="ctr"/>
            <a:endParaRPr lang="ru-RU" i="1" dirty="0" smtClean="0">
              <a:solidFill>
                <a:schemeClr val="tx1"/>
              </a:solidFill>
            </a:endParaRPr>
          </a:p>
          <a:p>
            <a:pPr algn="ctr"/>
            <a:r>
              <a:rPr lang="ru-RU" sz="2400" i="1" dirty="0" smtClean="0">
                <a:solidFill>
                  <a:schemeClr val="tx1"/>
                </a:solidFill>
              </a:rPr>
              <a:t>«Семь шагов к очищению»</a:t>
            </a:r>
          </a:p>
          <a:p>
            <a:pPr algn="ctr"/>
            <a:r>
              <a:rPr lang="ru-RU" sz="2400" i="1" dirty="0" smtClean="0">
                <a:solidFill>
                  <a:schemeClr val="tx1"/>
                </a:solidFill>
              </a:rPr>
              <a:t>(интересные факты)</a:t>
            </a:r>
            <a:endParaRPr lang="ru-RU" sz="2400" dirty="0" smtClean="0">
              <a:solidFill>
                <a:schemeClr val="tx1"/>
              </a:solidFill>
            </a:endParaRP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2"/>
          </p:nvPr>
        </p:nvSpPr>
        <p:spPr>
          <a:xfrm>
            <a:off x="428596" y="1142984"/>
            <a:ext cx="3686204" cy="5105416"/>
          </a:xfrm>
        </p:spPr>
        <p:txBody>
          <a:bodyPr>
            <a:normAutofit fontScale="70000" lnSpcReduction="20000"/>
          </a:bodyPr>
          <a:lstStyle/>
          <a:p>
            <a:r>
              <a:rPr lang="ru-RU" i="1" dirty="0" smtClean="0"/>
              <a:t>Поль Брэгг (1881—1976) — американский диетолог, создатель системы рационального питания. Полагал, что 60% ежедневного рациона должны составлять фрукты и другие овощи. Умер в 95-летнем возрасте не от старости, а в результате несчастного случая при плавании в море. </a:t>
            </a:r>
            <a:endParaRPr lang="ru-RU" dirty="0" smtClean="0"/>
          </a:p>
          <a:p>
            <a:r>
              <a:rPr lang="ru-RU" i="1" dirty="0" smtClean="0"/>
              <a:t>При голодании расходуется всего 200—300 г массы собственного тела в сутки. </a:t>
            </a:r>
            <a:endParaRPr lang="ru-RU" dirty="0" smtClean="0"/>
          </a:p>
          <a:p>
            <a:r>
              <a:rPr lang="ru-RU" i="1" dirty="0" smtClean="0"/>
              <a:t>Специалисты по очищению организма голоданием считают, что голод является самым естественным и не зависящим от внешних воздействий фактором омоложения организма. </a:t>
            </a:r>
            <a:endParaRPr lang="ru-RU" dirty="0" smtClean="0"/>
          </a:p>
          <a:p>
            <a:endParaRPr lang="ru-RU" dirty="0"/>
          </a:p>
        </p:txBody>
      </p:sp>
      <p:sp>
        <p:nvSpPr>
          <p:cNvPr id="4" name="Содержимое 3"/>
          <p:cNvSpPr>
            <a:spLocks noGrp="1"/>
          </p:cNvSpPr>
          <p:nvPr>
            <p:ph sz="quarter" idx="4"/>
          </p:nvPr>
        </p:nvSpPr>
        <p:spPr>
          <a:xfrm>
            <a:off x="4357686" y="1071546"/>
            <a:ext cx="3671889" cy="5176854"/>
          </a:xfrm>
        </p:spPr>
        <p:txBody>
          <a:bodyPr>
            <a:normAutofit fontScale="70000" lnSpcReduction="20000"/>
          </a:bodyPr>
          <a:lstStyle/>
          <a:p>
            <a:r>
              <a:rPr lang="ru-RU" i="1" dirty="0" smtClean="0"/>
              <a:t>Однодневное (24—36-часовое) голодание является эффективной гигиенической процедурой, обеспечивающей хороший уровень функционирования всех систем человека, но дело это сугубо личное и индивидуальное, требующее определенных знаний и разумного, неторопливого подхода. Голодание более длительное — это уже лечебная процедура. Оно может проводиться только под наблюдением специалиста. Для более детального ознакомления можно рекомендовать прочитать книгу Поля Брэгга «Чудо голодания». </a:t>
            </a:r>
            <a:endParaRPr lang="ru-RU" dirty="0" smtClean="0"/>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2"/>
          </p:nvPr>
        </p:nvSpPr>
        <p:spPr>
          <a:xfrm>
            <a:off x="214282" y="642918"/>
            <a:ext cx="3643338" cy="5572164"/>
          </a:xfrm>
        </p:spPr>
        <p:txBody>
          <a:bodyPr>
            <a:normAutofit fontScale="70000" lnSpcReduction="20000"/>
          </a:bodyPr>
          <a:lstStyle/>
          <a:p>
            <a:r>
              <a:rPr lang="ru-RU" i="1" dirty="0" smtClean="0"/>
              <a:t>В книге Юрия Гущо «Введение в энциклопедию здоровья и долголетия» даны рекомендации по подготовке к однодневному голоданию. Он рекомендует вначале на день или два перейти на питание, в котором отсутствуют белки животного происхождения. Далее, когда уверенно усвоена трехдневная вегетарианская диета, можно попробовать раз в неделю пропустить ужин и следующий за ним завтрак, т. е. проголодать 24 часа. Непременным условием во время такого голодания Ю. Гущо считает питье только воды (дистиллированной или кипяченой). Выход из 24-часового голодания целесообразно завершить питьем в течение полудня процеженного овощного сока. </a:t>
            </a:r>
            <a:endParaRPr lang="ru-RU" dirty="0" smtClean="0"/>
          </a:p>
          <a:p>
            <a:endParaRPr lang="ru-RU" dirty="0"/>
          </a:p>
        </p:txBody>
      </p:sp>
      <p:pic>
        <p:nvPicPr>
          <p:cNvPr id="34819" name="Picture 3" descr="D:\Даша\обж проект\54374158_5[1].jpg"/>
          <p:cNvPicPr>
            <a:picLocks noChangeAspect="1" noChangeArrowheads="1"/>
          </p:cNvPicPr>
          <p:nvPr/>
        </p:nvPicPr>
        <p:blipFill>
          <a:blip r:embed="rId2"/>
          <a:srcRect/>
          <a:stretch>
            <a:fillRect/>
          </a:stretch>
        </p:blipFill>
        <p:spPr bwMode="auto">
          <a:xfrm>
            <a:off x="4214810" y="785794"/>
            <a:ext cx="4286250" cy="385765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2"/>
          </p:nvPr>
        </p:nvSpPr>
        <p:spPr>
          <a:xfrm>
            <a:off x="714348" y="1785926"/>
            <a:ext cx="7286676" cy="4357718"/>
          </a:xfrm>
        </p:spPr>
        <p:txBody>
          <a:bodyPr>
            <a:normAutofit fontScale="85000" lnSpcReduction="20000"/>
          </a:bodyPr>
          <a:lstStyle/>
          <a:p>
            <a:r>
              <a:rPr lang="ru-RU" i="1" dirty="0" smtClean="0"/>
              <a:t>Стоит серьезно отнестись к таким словам Ю. Гущо: «Внимательно оцени все свои ощущения. Несколько недель варьируй длительность, количество и качество вегетарианского питания до и после 24-часового голодания. Когда почувствуешь себя уверенным, попробуй исключить обед, а затем и второй ужин. Такое 36-часовое голодание также абсолютно безопасно. Его можно проводить и без наблюдения врачей и специалистов. Кто способен раз в неделю проголодать 36 ч, за год будет иметь в активе 78 дней голода. Для многих, если не сказать для подавляющего большинства людей, такой режим в сочетании хотя бы с двумя-тремя вегетарианскими днями в неделю, правильным водно-питьевым режимом и регулярной физической нагрузкой — медленный, но верный путь к выздоровлению от многих, если не всех обратимых болезней». </a:t>
            </a:r>
            <a:endParaRPr lang="ru-RU" dirty="0" smtClean="0"/>
          </a:p>
          <a:p>
            <a:endParaRPr lang="ru-RU" dirty="0"/>
          </a:p>
        </p:txBody>
      </p:sp>
      <p:sp>
        <p:nvSpPr>
          <p:cNvPr id="5" name="Текст 4"/>
          <p:cNvSpPr>
            <a:spLocks noGrp="1"/>
          </p:cNvSpPr>
          <p:nvPr>
            <p:ph type="body" sz="quarter" idx="1"/>
          </p:nvPr>
        </p:nvSpPr>
        <p:spPr>
          <a:xfrm>
            <a:off x="2285984" y="500042"/>
            <a:ext cx="3657600" cy="658368"/>
          </a:xfrm>
        </p:spPr>
        <p:txBody>
          <a:bodyPr/>
          <a:lstStyle/>
          <a:p>
            <a:pPr algn="ctr"/>
            <a:r>
              <a:rPr lang="ru-RU" sz="3200" dirty="0" smtClean="0">
                <a:solidFill>
                  <a:schemeClr val="tx1"/>
                </a:solidFill>
              </a:rPr>
              <a:t>Внимание!</a:t>
            </a:r>
            <a:endParaRPr lang="ru-RU" sz="32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3050"/>
            <a:ext cx="6143668" cy="655620"/>
          </a:xfrm>
        </p:spPr>
        <p:txBody>
          <a:bodyPr>
            <a:normAutofit/>
          </a:bodyPr>
          <a:lstStyle/>
          <a:p>
            <a:pPr algn="ctr"/>
            <a:r>
              <a:rPr lang="ru-RU" sz="3200" b="1" dirty="0" smtClean="0">
                <a:solidFill>
                  <a:schemeClr val="tx1"/>
                </a:solidFill>
              </a:rPr>
              <a:t>Поведем итоги</a:t>
            </a:r>
            <a:endParaRPr lang="ru-RU" sz="3200" b="1" dirty="0">
              <a:solidFill>
                <a:schemeClr val="tx1"/>
              </a:solidFill>
            </a:endParaRPr>
          </a:p>
        </p:txBody>
      </p:sp>
      <p:pic>
        <p:nvPicPr>
          <p:cNvPr id="35842" name="Picture 2" descr="D:\Даша\обж проект\0002-002-Udivitelnaja-pora-detstvo[1].jpg"/>
          <p:cNvPicPr>
            <a:picLocks noChangeAspect="1" noChangeArrowheads="1"/>
          </p:cNvPicPr>
          <p:nvPr/>
        </p:nvPicPr>
        <p:blipFill>
          <a:blip r:embed="rId2"/>
          <a:srcRect/>
          <a:stretch>
            <a:fillRect/>
          </a:stretch>
        </p:blipFill>
        <p:spPr bwMode="auto">
          <a:xfrm>
            <a:off x="1000100" y="1142984"/>
            <a:ext cx="6858000" cy="51435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73050"/>
            <a:ext cx="6072230" cy="727058"/>
          </a:xfrm>
        </p:spPr>
        <p:txBody>
          <a:bodyPr>
            <a:normAutofit/>
          </a:bodyPr>
          <a:lstStyle/>
          <a:p>
            <a:pPr algn="ctr"/>
            <a:r>
              <a:rPr lang="ru-RU" sz="3200" b="1" dirty="0" smtClean="0">
                <a:solidFill>
                  <a:schemeClr val="tx1"/>
                </a:solidFill>
              </a:rPr>
              <a:t>Поведем итоги</a:t>
            </a:r>
            <a:endParaRPr lang="ru-RU" sz="3200" dirty="0"/>
          </a:p>
        </p:txBody>
      </p:sp>
      <p:pic>
        <p:nvPicPr>
          <p:cNvPr id="36866" name="Picture 2" descr="D:\Даша\обж проект\4[1].jpg"/>
          <p:cNvPicPr>
            <a:picLocks noChangeAspect="1" noChangeArrowheads="1"/>
          </p:cNvPicPr>
          <p:nvPr/>
        </p:nvPicPr>
        <p:blipFill>
          <a:blip r:embed="rId2"/>
          <a:srcRect/>
          <a:stretch>
            <a:fillRect/>
          </a:stretch>
        </p:blipFill>
        <p:spPr bwMode="auto">
          <a:xfrm>
            <a:off x="285720" y="928670"/>
            <a:ext cx="3790989" cy="5572164"/>
          </a:xfrm>
          <a:prstGeom prst="rect">
            <a:avLst/>
          </a:prstGeom>
          <a:noFill/>
        </p:spPr>
      </p:pic>
      <p:pic>
        <p:nvPicPr>
          <p:cNvPr id="36867" name="Picture 3" descr="D:\Даша\обж проект\preview[1].jpg"/>
          <p:cNvPicPr>
            <a:picLocks noChangeAspect="1" noChangeArrowheads="1"/>
          </p:cNvPicPr>
          <p:nvPr/>
        </p:nvPicPr>
        <p:blipFill>
          <a:blip r:embed="rId3"/>
          <a:srcRect/>
          <a:stretch>
            <a:fillRect/>
          </a:stretch>
        </p:blipFill>
        <p:spPr bwMode="auto">
          <a:xfrm>
            <a:off x="4039668" y="1000108"/>
            <a:ext cx="4389984" cy="54292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7422" y="357166"/>
            <a:ext cx="6172200" cy="1394296"/>
          </a:xfrm>
        </p:spPr>
        <p:txBody>
          <a:bodyPr>
            <a:normAutofit/>
          </a:bodyPr>
          <a:lstStyle/>
          <a:p>
            <a:r>
              <a:rPr lang="ru-RU" sz="3600" dirty="0" smtClean="0">
                <a:solidFill>
                  <a:schemeClr val="tx1"/>
                </a:solidFill>
              </a:rPr>
              <a:t>Вопросы и задания</a:t>
            </a:r>
            <a:endParaRPr lang="ru-RU" sz="3600" dirty="0">
              <a:solidFill>
                <a:schemeClr val="tx1"/>
              </a:solidFill>
            </a:endParaRPr>
          </a:p>
        </p:txBody>
      </p:sp>
      <p:sp>
        <p:nvSpPr>
          <p:cNvPr id="3" name="Подзаголовок 2"/>
          <p:cNvSpPr>
            <a:spLocks noGrp="1"/>
          </p:cNvSpPr>
          <p:nvPr>
            <p:ph type="subTitle" idx="1"/>
          </p:nvPr>
        </p:nvSpPr>
        <p:spPr>
          <a:xfrm>
            <a:off x="2286000" y="2357430"/>
            <a:ext cx="6172200" cy="4017492"/>
          </a:xfrm>
        </p:spPr>
        <p:txBody>
          <a:bodyPr/>
          <a:lstStyle/>
          <a:p>
            <a:pPr marL="342900" indent="-342900">
              <a:buAutoNum type="arabicPeriod"/>
            </a:pPr>
            <a:r>
              <a:rPr lang="ru-RU" i="1" dirty="0" smtClean="0">
                <a:solidFill>
                  <a:schemeClr val="tx1"/>
                </a:solidFill>
              </a:rPr>
              <a:t>Значение соблюдения правил личной гигиены в системе здорового образа жизни.</a:t>
            </a:r>
            <a:br>
              <a:rPr lang="ru-RU" i="1" dirty="0" smtClean="0">
                <a:solidFill>
                  <a:schemeClr val="tx1"/>
                </a:solidFill>
              </a:rPr>
            </a:br>
            <a:endParaRPr lang="ru-RU" i="1" dirty="0" smtClean="0">
              <a:solidFill>
                <a:schemeClr val="tx1"/>
              </a:solidFill>
            </a:endParaRPr>
          </a:p>
          <a:p>
            <a:pPr marL="342900" indent="-342900">
              <a:buAutoNum type="arabicPeriod"/>
            </a:pPr>
            <a:r>
              <a:rPr lang="ru-RU" i="1" dirty="0" smtClean="0">
                <a:solidFill>
                  <a:schemeClr val="tx1"/>
                </a:solidFill>
              </a:rPr>
              <a:t> Личная гигиена и снижение факторов риска влияния экологической обстановки в местах проживания.</a:t>
            </a:r>
            <a:br>
              <a:rPr lang="ru-RU" i="1" dirty="0" smtClean="0">
                <a:solidFill>
                  <a:schemeClr val="tx1"/>
                </a:solidFill>
              </a:rPr>
            </a:br>
            <a:endParaRPr lang="ru-RU" i="1" dirty="0" smtClean="0">
              <a:solidFill>
                <a:schemeClr val="tx1"/>
              </a:solidFill>
            </a:endParaRPr>
          </a:p>
          <a:p>
            <a:pPr marL="342900" indent="-342900">
              <a:buAutoNum type="arabicPeriod"/>
            </a:pPr>
            <a:r>
              <a:rPr lang="ru-RU" i="1" dirty="0" smtClean="0">
                <a:solidFill>
                  <a:schemeClr val="tx1"/>
                </a:solidFill>
              </a:rPr>
              <a:t>Расскажите, что вы знаете о системе очищения организма и ее значении в личной гигиене.</a:t>
            </a:r>
            <a:endParaRPr lang="ru-RU"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928794" y="214290"/>
            <a:ext cx="2714644" cy="751354"/>
          </a:xfrm>
        </p:spPr>
        <p:txBody>
          <a:bodyPr/>
          <a:lstStyle/>
          <a:p>
            <a:r>
              <a:rPr lang="ru-RU" dirty="0" smtClean="0">
                <a:solidFill>
                  <a:schemeClr val="tx1"/>
                </a:solidFill>
              </a:rPr>
              <a:t>Вопросы:</a:t>
            </a:r>
            <a:endParaRPr lang="ru-RU" dirty="0">
              <a:solidFill>
                <a:schemeClr val="tx1"/>
              </a:solidFill>
            </a:endParaRPr>
          </a:p>
        </p:txBody>
      </p:sp>
      <p:sp>
        <p:nvSpPr>
          <p:cNvPr id="5" name="Подзаголовок 4"/>
          <p:cNvSpPr>
            <a:spLocks noGrp="1"/>
          </p:cNvSpPr>
          <p:nvPr>
            <p:ph type="subTitle" idx="1"/>
          </p:nvPr>
        </p:nvSpPr>
        <p:spPr>
          <a:xfrm>
            <a:off x="2286000" y="1071546"/>
            <a:ext cx="6357966" cy="5500726"/>
          </a:xfrm>
          <a:ln>
            <a:solidFill>
              <a:schemeClr val="accent1"/>
            </a:solidFill>
          </a:ln>
        </p:spPr>
        <p:txBody>
          <a:bodyPr>
            <a:normAutofit fontScale="92500" lnSpcReduction="10000"/>
          </a:bodyPr>
          <a:lstStyle/>
          <a:p>
            <a:pPr marL="342900" indent="-342900">
              <a:buFont typeface="+mj-lt"/>
              <a:buAutoNum type="arabicPeriod"/>
            </a:pPr>
            <a:r>
              <a:rPr lang="ru-RU" dirty="0" smtClean="0">
                <a:solidFill>
                  <a:schemeClr val="tx1"/>
                </a:solidFill>
              </a:rPr>
              <a:t>Что такое </a:t>
            </a:r>
            <a:r>
              <a:rPr lang="ru-RU" i="1" dirty="0" smtClean="0">
                <a:solidFill>
                  <a:schemeClr val="tx1"/>
                </a:solidFill>
              </a:rPr>
              <a:t>гигиена</a:t>
            </a:r>
            <a:r>
              <a:rPr lang="ru-RU" dirty="0" smtClean="0">
                <a:solidFill>
                  <a:schemeClr val="tx1"/>
                </a:solidFill>
              </a:rPr>
              <a:t>?</a:t>
            </a:r>
          </a:p>
          <a:p>
            <a:pPr marL="342900" indent="-342900">
              <a:buFont typeface="+mj-lt"/>
              <a:buAutoNum type="arabicPeriod"/>
            </a:pPr>
            <a:r>
              <a:rPr lang="ru-RU" dirty="0" smtClean="0">
                <a:solidFill>
                  <a:schemeClr val="tx1"/>
                </a:solidFill>
              </a:rPr>
              <a:t>Какие аспекты включает в себя гигиена?</a:t>
            </a:r>
          </a:p>
          <a:p>
            <a:pPr marL="342900" indent="-342900">
              <a:buFont typeface="+mj-lt"/>
              <a:buAutoNum type="arabicPeriod"/>
            </a:pPr>
            <a:r>
              <a:rPr lang="ru-RU" dirty="0" smtClean="0">
                <a:solidFill>
                  <a:schemeClr val="tx1"/>
                </a:solidFill>
              </a:rPr>
              <a:t>Определение </a:t>
            </a:r>
            <a:r>
              <a:rPr lang="ru-RU" i="1" dirty="0" smtClean="0">
                <a:solidFill>
                  <a:schemeClr val="tx1"/>
                </a:solidFill>
              </a:rPr>
              <a:t>личной гигиены?</a:t>
            </a:r>
          </a:p>
          <a:p>
            <a:pPr marL="342900" indent="-342900">
              <a:buFont typeface="+mj-lt"/>
              <a:buAutoNum type="arabicPeriod"/>
            </a:pPr>
            <a:r>
              <a:rPr lang="ru-RU" i="1" dirty="0" smtClean="0">
                <a:solidFill>
                  <a:schemeClr val="tx1"/>
                </a:solidFill>
              </a:rPr>
              <a:t>Расскажите о гигиены кожи?</a:t>
            </a:r>
          </a:p>
          <a:p>
            <a:pPr marL="342900" indent="-342900">
              <a:buFont typeface="+mj-lt"/>
              <a:buAutoNum type="arabicPeriod"/>
            </a:pPr>
            <a:r>
              <a:rPr lang="ru-RU" i="1" dirty="0" smtClean="0">
                <a:solidFill>
                  <a:schemeClr val="tx1"/>
                </a:solidFill>
              </a:rPr>
              <a:t>Как следует ухаживать за кожей рук?</a:t>
            </a:r>
          </a:p>
          <a:p>
            <a:pPr marL="342900" indent="-342900">
              <a:buFont typeface="+mj-lt"/>
              <a:buAutoNum type="arabicPeriod"/>
            </a:pPr>
            <a:r>
              <a:rPr lang="ru-RU" dirty="0" smtClean="0">
                <a:solidFill>
                  <a:schemeClr val="tx1"/>
                </a:solidFill>
              </a:rPr>
              <a:t>Как ухаживать за </a:t>
            </a:r>
            <a:r>
              <a:rPr lang="ru-RU" i="1" dirty="0" smtClean="0">
                <a:solidFill>
                  <a:schemeClr val="tx1"/>
                </a:solidFill>
              </a:rPr>
              <a:t>кожей лица и шеи</a:t>
            </a:r>
            <a:r>
              <a:rPr lang="ru-RU" dirty="0" smtClean="0">
                <a:solidFill>
                  <a:schemeClr val="tx1"/>
                </a:solidFill>
              </a:rPr>
              <a:t>?</a:t>
            </a:r>
          </a:p>
          <a:p>
            <a:pPr marL="342900" indent="-342900">
              <a:buFont typeface="+mj-lt"/>
              <a:buAutoNum type="arabicPeriod"/>
            </a:pPr>
            <a:r>
              <a:rPr lang="ru-RU" dirty="0" smtClean="0">
                <a:solidFill>
                  <a:schemeClr val="tx1"/>
                </a:solidFill>
              </a:rPr>
              <a:t>В чем заключаются основные функции зубов?</a:t>
            </a:r>
          </a:p>
          <a:p>
            <a:pPr marL="342900" indent="-342900">
              <a:buFont typeface="+mj-lt"/>
              <a:buAutoNum type="arabicPeriod"/>
            </a:pPr>
            <a:r>
              <a:rPr lang="ru-RU" dirty="0" smtClean="0">
                <a:solidFill>
                  <a:schemeClr val="tx1"/>
                </a:solidFill>
              </a:rPr>
              <a:t>Как можно предупредить кариес?</a:t>
            </a:r>
          </a:p>
          <a:p>
            <a:pPr marL="342900" indent="-342900">
              <a:buFont typeface="+mj-lt"/>
              <a:buAutoNum type="arabicPeriod"/>
            </a:pPr>
            <a:r>
              <a:rPr lang="ru-RU" dirty="0" smtClean="0">
                <a:solidFill>
                  <a:schemeClr val="tx1"/>
                </a:solidFill>
              </a:rPr>
              <a:t>Волосы, что это?</a:t>
            </a:r>
          </a:p>
          <a:p>
            <a:pPr marL="342900" indent="-342900">
              <a:buFont typeface="+mj-lt"/>
              <a:buAutoNum type="arabicPeriod"/>
            </a:pPr>
            <a:r>
              <a:rPr lang="ru-RU" dirty="0" smtClean="0">
                <a:solidFill>
                  <a:schemeClr val="tx1"/>
                </a:solidFill>
              </a:rPr>
              <a:t>Как нужно ухаживать за волосами? Какие методы вы знаете?</a:t>
            </a:r>
          </a:p>
          <a:p>
            <a:pPr marL="342900" indent="-342900">
              <a:buFont typeface="+mj-lt"/>
              <a:buAutoNum type="arabicPeriod"/>
            </a:pPr>
            <a:r>
              <a:rPr lang="ru-RU" dirty="0" smtClean="0">
                <a:solidFill>
                  <a:schemeClr val="tx1"/>
                </a:solidFill>
              </a:rPr>
              <a:t>Одежда и обувь, какой она должна быть?</a:t>
            </a:r>
          </a:p>
          <a:p>
            <a:pPr marL="342900" indent="-342900">
              <a:buFont typeface="+mj-lt"/>
              <a:buAutoNum type="arabicPeriod"/>
            </a:pPr>
            <a:r>
              <a:rPr lang="ru-RU" dirty="0" smtClean="0">
                <a:solidFill>
                  <a:schemeClr val="tx1"/>
                </a:solidFill>
              </a:rPr>
              <a:t>Какой один из методов очищения организма?</a:t>
            </a:r>
          </a:p>
          <a:p>
            <a:pPr marL="342900" indent="-342900">
              <a:buFont typeface="+mj-lt"/>
              <a:buAutoNum type="arabicPeriod"/>
            </a:pPr>
            <a:r>
              <a:rPr lang="ru-RU" dirty="0" smtClean="0">
                <a:solidFill>
                  <a:schemeClr val="tx1"/>
                </a:solidFill>
              </a:rPr>
              <a:t>Понравились ли вам рекомендации Юрия Гущо?</a:t>
            </a:r>
          </a:p>
          <a:p>
            <a:pPr marL="342900" indent="-342900">
              <a:buFont typeface="+mj-lt"/>
              <a:buAutoNum type="arabicPeriod"/>
            </a:pPr>
            <a:r>
              <a:rPr lang="ru-RU" dirty="0" smtClean="0">
                <a:solidFill>
                  <a:schemeClr val="tx1"/>
                </a:solidFill>
              </a:rPr>
              <a:t>Назовите основные составляющее гигиены и здоровья</a:t>
            </a:r>
          </a:p>
          <a:p>
            <a:pPr marL="342900" indent="-342900">
              <a:buFont typeface="+mj-lt"/>
              <a:buAutoNum type="arabicPeriod"/>
            </a:pPr>
            <a:r>
              <a:rPr lang="ru-RU" dirty="0" smtClean="0">
                <a:solidFill>
                  <a:schemeClr val="tx1"/>
                </a:solidFill>
              </a:rPr>
              <a:t>Напишите о своем распорядке дня, следите ли вы за гигиеной?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2"/>
          </p:nvPr>
        </p:nvSpPr>
        <p:spPr>
          <a:xfrm>
            <a:off x="285720" y="571480"/>
            <a:ext cx="3357586" cy="5214974"/>
          </a:xfrm>
        </p:spPr>
        <p:txBody>
          <a:bodyPr>
            <a:normAutofit fontScale="77500" lnSpcReduction="20000"/>
          </a:bodyPr>
          <a:lstStyle/>
          <a:p>
            <a:r>
              <a:rPr lang="ru-RU" dirty="0" smtClean="0"/>
              <a:t>Для изучения санитарного состояния среды, окружающей человека, и ее влияния на организм используются физические, химические, физиологические, токсикологические и другие методы. </a:t>
            </a:r>
          </a:p>
          <a:p>
            <a:r>
              <a:rPr lang="ru-RU" dirty="0" smtClean="0"/>
              <a:t>Гигиена включает в себя ряд самостоятельных разделов: </a:t>
            </a:r>
            <a:r>
              <a:rPr lang="ru-RU" b="1" i="1" dirty="0" smtClean="0"/>
              <a:t>коммунальная гигиена, гигиена труда, гигиена детей и подростков, гигиена питания, радиационная гигиена </a:t>
            </a:r>
            <a:r>
              <a:rPr lang="ru-RU" i="1" dirty="0" smtClean="0"/>
              <a:t>и др. </a:t>
            </a:r>
            <a:endParaRPr lang="ru-RU" dirty="0" smtClean="0"/>
          </a:p>
          <a:p>
            <a:endParaRPr lang="ru-RU" dirty="0"/>
          </a:p>
        </p:txBody>
      </p:sp>
      <p:pic>
        <p:nvPicPr>
          <p:cNvPr id="9217" name="Picture 1" descr="D:\Даша\обж проект\b91a3227176b[1].jpg"/>
          <p:cNvPicPr>
            <a:picLocks noChangeAspect="1" noChangeArrowheads="1"/>
          </p:cNvPicPr>
          <p:nvPr/>
        </p:nvPicPr>
        <p:blipFill>
          <a:blip r:embed="rId2"/>
          <a:srcRect/>
          <a:stretch>
            <a:fillRect/>
          </a:stretch>
        </p:blipFill>
        <p:spPr bwMode="auto">
          <a:xfrm>
            <a:off x="3635896" y="142852"/>
            <a:ext cx="5071858" cy="3929089"/>
          </a:xfrm>
          <a:prstGeom prst="rect">
            <a:avLst/>
          </a:prstGeom>
          <a:noFill/>
        </p:spPr>
      </p:pic>
      <p:pic>
        <p:nvPicPr>
          <p:cNvPr id="9218" name="Picture 2" descr="D:\Даша\обж проект\128524947907[1].jpg"/>
          <p:cNvPicPr>
            <a:picLocks noChangeAspect="1" noChangeArrowheads="1"/>
          </p:cNvPicPr>
          <p:nvPr/>
        </p:nvPicPr>
        <p:blipFill>
          <a:blip r:embed="rId3"/>
          <a:srcRect/>
          <a:stretch>
            <a:fillRect/>
          </a:stretch>
        </p:blipFill>
        <p:spPr bwMode="auto">
          <a:xfrm>
            <a:off x="3857620" y="3978381"/>
            <a:ext cx="4048127" cy="282596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2"/>
          </p:nvPr>
        </p:nvSpPr>
        <p:spPr>
          <a:xfrm>
            <a:off x="357158" y="2000240"/>
            <a:ext cx="3757642" cy="4248160"/>
          </a:xfrm>
        </p:spPr>
        <p:txBody>
          <a:bodyPr>
            <a:normAutofit lnSpcReduction="10000"/>
          </a:bodyPr>
          <a:lstStyle/>
          <a:p>
            <a:r>
              <a:rPr lang="ru-RU" i="1" dirty="0" smtClean="0"/>
              <a:t>• разумное сочетание умственного и физического труда;</a:t>
            </a:r>
            <a:br>
              <a:rPr lang="ru-RU" i="1" dirty="0" smtClean="0"/>
            </a:br>
            <a:r>
              <a:rPr lang="ru-RU" i="1" dirty="0" smtClean="0"/>
              <a:t>• занятия физической культурой и закаливание;</a:t>
            </a:r>
            <a:br>
              <a:rPr lang="ru-RU" i="1" dirty="0" smtClean="0"/>
            </a:br>
            <a:r>
              <a:rPr lang="ru-RU" i="1" dirty="0" smtClean="0"/>
              <a:t>• рациональное питание;</a:t>
            </a:r>
            <a:br>
              <a:rPr lang="ru-RU" i="1" dirty="0" smtClean="0"/>
            </a:br>
            <a:r>
              <a:rPr lang="ru-RU" i="1" dirty="0" smtClean="0"/>
              <a:t>• чередование труда и активного отдыха;</a:t>
            </a:r>
            <a:br>
              <a:rPr lang="ru-RU" i="1" dirty="0" smtClean="0"/>
            </a:br>
            <a:r>
              <a:rPr lang="ru-RU" i="1" dirty="0" smtClean="0"/>
              <a:t>• полноценный сон. </a:t>
            </a:r>
            <a:endParaRPr lang="ru-RU" dirty="0" smtClean="0"/>
          </a:p>
          <a:p>
            <a:endParaRPr lang="ru-RU" dirty="0"/>
          </a:p>
        </p:txBody>
      </p:sp>
      <p:sp>
        <p:nvSpPr>
          <p:cNvPr id="5" name="Текст 4"/>
          <p:cNvSpPr>
            <a:spLocks noGrp="1"/>
          </p:cNvSpPr>
          <p:nvPr>
            <p:ph type="body" sz="quarter" idx="1"/>
          </p:nvPr>
        </p:nvSpPr>
        <p:spPr>
          <a:xfrm>
            <a:off x="928662" y="500042"/>
            <a:ext cx="7400948" cy="1285884"/>
          </a:xfrm>
        </p:spPr>
        <p:txBody>
          <a:bodyPr/>
          <a:lstStyle/>
          <a:p>
            <a:pPr algn="ctr"/>
            <a:r>
              <a:rPr lang="ru-RU" sz="1800" i="1" dirty="0" smtClean="0">
                <a:solidFill>
                  <a:schemeClr val="tx1"/>
                </a:solidFill>
              </a:rPr>
              <a:t>Личная гигиена </a:t>
            </a:r>
            <a:r>
              <a:rPr lang="ru-RU" sz="1800" b="0" i="1" dirty="0" smtClean="0">
                <a:solidFill>
                  <a:schemeClr val="tx1"/>
                </a:solidFill>
              </a:rPr>
              <a:t>— совокупность гигиенических правил, выполнение которых способствует сохранению и укреплению здоровья человека. К таким правилам относят: </a:t>
            </a:r>
            <a:endParaRPr lang="ru-RU" sz="1800" b="0" dirty="0" smtClean="0">
              <a:solidFill>
                <a:schemeClr val="tx1"/>
              </a:solidFill>
            </a:endParaRPr>
          </a:p>
          <a:p>
            <a:endParaRPr lang="ru-RU" dirty="0"/>
          </a:p>
        </p:txBody>
      </p:sp>
      <p:pic>
        <p:nvPicPr>
          <p:cNvPr id="2050" name="Picture 2" descr="D:\Даша\обж проект\yhod[1].jpg"/>
          <p:cNvPicPr>
            <a:picLocks noChangeAspect="1" noChangeArrowheads="1"/>
          </p:cNvPicPr>
          <p:nvPr/>
        </p:nvPicPr>
        <p:blipFill>
          <a:blip r:embed="rId2"/>
          <a:srcRect/>
          <a:stretch>
            <a:fillRect/>
          </a:stretch>
        </p:blipFill>
        <p:spPr bwMode="auto">
          <a:xfrm>
            <a:off x="4286248" y="2357430"/>
            <a:ext cx="3970969" cy="30826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
          </p:nvPr>
        </p:nvSpPr>
        <p:spPr>
          <a:xfrm rot="10800000" flipV="1">
            <a:off x="457200" y="214290"/>
            <a:ext cx="7972452" cy="1214446"/>
          </a:xfrm>
        </p:spPr>
        <p:txBody>
          <a:bodyPr/>
          <a:lstStyle/>
          <a:p>
            <a:r>
              <a:rPr lang="ru-RU" dirty="0" smtClean="0">
                <a:solidFill>
                  <a:schemeClr val="tx1"/>
                </a:solidFill>
              </a:rPr>
              <a:t>К личной гигиене относятся также требования по уходу за кожей, зубами, волосами, по содержанию в должной чистоте одежды, обуви и жилища.</a:t>
            </a:r>
            <a:endParaRPr lang="ru-RU" dirty="0"/>
          </a:p>
        </p:txBody>
      </p:sp>
      <p:pic>
        <p:nvPicPr>
          <p:cNvPr id="3074" name="Picture 2" descr="D:\Даша\обж проект\0028-026-Zdorovyj-obraz-zhizni[1].jpg"/>
          <p:cNvPicPr>
            <a:picLocks noChangeAspect="1" noChangeArrowheads="1"/>
          </p:cNvPicPr>
          <p:nvPr/>
        </p:nvPicPr>
        <p:blipFill>
          <a:blip r:embed="rId2"/>
          <a:srcRect/>
          <a:stretch>
            <a:fillRect/>
          </a:stretch>
        </p:blipFill>
        <p:spPr bwMode="auto">
          <a:xfrm>
            <a:off x="785786" y="1571612"/>
            <a:ext cx="7072362" cy="507209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543800" cy="773132"/>
          </a:xfrm>
        </p:spPr>
        <p:txBody>
          <a:bodyPr>
            <a:normAutofit/>
          </a:bodyPr>
          <a:lstStyle/>
          <a:p>
            <a:pPr algn="ctr"/>
            <a:r>
              <a:rPr lang="ru-RU" sz="4000" b="1" dirty="0" smtClean="0">
                <a:solidFill>
                  <a:schemeClr val="tx1"/>
                </a:solidFill>
              </a:rPr>
              <a:t>Гигиена кожи</a:t>
            </a:r>
            <a:endParaRPr lang="ru-RU" sz="4000" b="1" dirty="0">
              <a:solidFill>
                <a:schemeClr val="tx1"/>
              </a:solidFill>
            </a:endParaRPr>
          </a:p>
        </p:txBody>
      </p:sp>
      <p:sp>
        <p:nvSpPr>
          <p:cNvPr id="5" name="Текст 4"/>
          <p:cNvSpPr>
            <a:spLocks noGrp="1"/>
          </p:cNvSpPr>
          <p:nvPr>
            <p:ph type="body" sz="quarter" idx="1"/>
          </p:nvPr>
        </p:nvSpPr>
        <p:spPr>
          <a:xfrm>
            <a:off x="1714480" y="1214422"/>
            <a:ext cx="5357850" cy="5072098"/>
          </a:xfrm>
        </p:spPr>
        <p:txBody>
          <a:bodyPr/>
          <a:lstStyle/>
          <a:p>
            <a:pPr algn="ctr"/>
            <a:r>
              <a:rPr lang="ru-RU" sz="1800" b="0" i="1" dirty="0" smtClean="0">
                <a:solidFill>
                  <a:schemeClr val="tx1"/>
                </a:solidFill>
              </a:rPr>
              <a:t>Площадь поверхности кожи взрослого человека составляет 1,5—2 м. Одна из основных функций кожи </a:t>
            </a:r>
            <a:r>
              <a:rPr lang="ru-RU" sz="1800" i="1" dirty="0" smtClean="0">
                <a:solidFill>
                  <a:schemeClr val="tx1"/>
                </a:solidFill>
              </a:rPr>
              <a:t>— защитная</a:t>
            </a:r>
            <a:r>
              <a:rPr lang="ru-RU" sz="1800" b="0" i="1" dirty="0" smtClean="0">
                <a:solidFill>
                  <a:schemeClr val="tx1"/>
                </a:solidFill>
              </a:rPr>
              <a:t>. Так, упругая жировая подстилка кожи и ее эластичность предохраняют от растяжения, давления и ушибов внутренние органы и мышцы. Роговой слой кожи защищает более глубокие слои кожи от высыхания; кроме того, он устойчив к различным химическим веществам. Пигмент меланин предохраняет кожу от ультрафиолетового излучения. Кожа защищает организм человека от проникновения микроорганизмов, возбудителей инфекций. </a:t>
            </a:r>
            <a:endParaRPr lang="ru-RU" sz="1800" b="0" dirty="0" smtClean="0">
              <a:solidFill>
                <a:schemeClr val="tx1"/>
              </a:solidFill>
            </a:endParaRP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quarter" idx="3"/>
          </p:nvPr>
        </p:nvSpPr>
        <p:spPr>
          <a:xfrm>
            <a:off x="4143372" y="357166"/>
            <a:ext cx="4000528" cy="5786478"/>
          </a:xfrm>
        </p:spPr>
        <p:txBody>
          <a:bodyPr/>
          <a:lstStyle/>
          <a:p>
            <a:r>
              <a:rPr lang="ru-RU" sz="1800" b="0" i="1" dirty="0" smtClean="0">
                <a:solidFill>
                  <a:schemeClr val="tx1"/>
                </a:solidFill>
              </a:rPr>
              <a:t>Важной функцией кожи является ее участие в терморегуляции (поддержании нормальной температуры тела). Примерно 80% всей теплоотдачи организма осуществляется через кожу. </a:t>
            </a:r>
            <a:endParaRPr lang="ru-RU" sz="1800" b="0" dirty="0" smtClean="0">
              <a:solidFill>
                <a:schemeClr val="tx1"/>
              </a:solidFill>
            </a:endParaRPr>
          </a:p>
          <a:p>
            <a:r>
              <a:rPr lang="ru-RU" sz="1800" b="0" i="1" dirty="0" smtClean="0">
                <a:solidFill>
                  <a:schemeClr val="tx1"/>
                </a:solidFill>
              </a:rPr>
              <a:t>Кожа участвует в регуляции обмена веществ в организме, особенно водного, минерального, углеводного и белкового. Она принимает участие в иммунных реакциях организма. Поэтому уход за кожей является одним из основных компонентов личной гигиены человека. </a:t>
            </a:r>
            <a:endParaRPr lang="ru-RU" sz="1800" b="0" dirty="0" smtClean="0">
              <a:solidFill>
                <a:schemeClr val="tx1"/>
              </a:solidFill>
            </a:endParaRPr>
          </a:p>
          <a:p>
            <a:endParaRPr lang="ru-RU" dirty="0"/>
          </a:p>
        </p:txBody>
      </p:sp>
      <p:pic>
        <p:nvPicPr>
          <p:cNvPr id="4098" name="Picture 2" descr="D:\Даша\обж проект\4919-09a05659_800[1].jpg"/>
          <p:cNvPicPr>
            <a:picLocks noChangeAspect="1" noChangeArrowheads="1"/>
          </p:cNvPicPr>
          <p:nvPr/>
        </p:nvPicPr>
        <p:blipFill>
          <a:blip r:embed="rId2"/>
          <a:srcRect/>
          <a:stretch>
            <a:fillRect/>
          </a:stretch>
        </p:blipFill>
        <p:spPr bwMode="auto">
          <a:xfrm>
            <a:off x="314514" y="405962"/>
            <a:ext cx="3643306" cy="3574180"/>
          </a:xfrm>
          <a:prstGeom prst="rect">
            <a:avLst/>
          </a:prstGeom>
          <a:noFill/>
        </p:spPr>
      </p:pic>
      <p:pic>
        <p:nvPicPr>
          <p:cNvPr id="4099" name="Picture 3" descr="D:\Даша\обж проект\blondie.ru-419700[1].jpg"/>
          <p:cNvPicPr>
            <a:picLocks noChangeAspect="1" noChangeArrowheads="1"/>
          </p:cNvPicPr>
          <p:nvPr/>
        </p:nvPicPr>
        <p:blipFill>
          <a:blip r:embed="rId3"/>
          <a:srcRect/>
          <a:stretch>
            <a:fillRect/>
          </a:stretch>
        </p:blipFill>
        <p:spPr bwMode="auto">
          <a:xfrm>
            <a:off x="285720" y="4005064"/>
            <a:ext cx="3700894" cy="235745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
          </p:nvPr>
        </p:nvSpPr>
        <p:spPr>
          <a:xfrm>
            <a:off x="457200" y="285728"/>
            <a:ext cx="3829048" cy="6286544"/>
          </a:xfrm>
        </p:spPr>
        <p:txBody>
          <a:bodyPr/>
          <a:lstStyle/>
          <a:p>
            <a:r>
              <a:rPr lang="ru-RU" sz="1800" b="0" i="1" dirty="0" smtClean="0">
                <a:solidFill>
                  <a:schemeClr val="tx1"/>
                </a:solidFill>
              </a:rPr>
              <a:t>Сохранение кожи в здоровом состоянии требует постоянной заботы о ее чистоте и закаливания. Чистота кожи — основное условие ее нормального состояния. В поверхностном слое кожи — </a:t>
            </a:r>
            <a:r>
              <a:rPr lang="ru-RU" sz="1800" i="1" dirty="0" smtClean="0">
                <a:solidFill>
                  <a:schemeClr val="tx1"/>
                </a:solidFill>
              </a:rPr>
              <a:t>эпидермисе </a:t>
            </a:r>
            <a:r>
              <a:rPr lang="ru-RU" sz="1800" b="0" i="1" dirty="0" smtClean="0">
                <a:solidFill>
                  <a:schemeClr val="tx1"/>
                </a:solidFill>
              </a:rPr>
              <a:t>— имеется большое количество потовых желез и волосяных мешочков, в которых задерживается пыль, грязь, бактерии. Кроме того, там постоянно скапливаются продукты обмена, выделяемые самой кожей (сало, пот, роговые чешуйки). Все это необходимо систематически смывать</a:t>
            </a:r>
            <a:endParaRPr lang="ru-RU" sz="1800" b="0" dirty="0">
              <a:solidFill>
                <a:schemeClr val="tx1"/>
              </a:solidFill>
            </a:endParaRPr>
          </a:p>
        </p:txBody>
      </p:sp>
      <p:pic>
        <p:nvPicPr>
          <p:cNvPr id="5122" name="Picture 2" descr="D:\Даша\обж проект\8F4314E9D691102E5B2CE6FF1BC9290A[1].jpg"/>
          <p:cNvPicPr>
            <a:picLocks noChangeAspect="1" noChangeArrowheads="1"/>
          </p:cNvPicPr>
          <p:nvPr/>
        </p:nvPicPr>
        <p:blipFill>
          <a:blip r:embed="rId2"/>
          <a:srcRect/>
          <a:stretch>
            <a:fillRect/>
          </a:stretch>
        </p:blipFill>
        <p:spPr bwMode="auto">
          <a:xfrm>
            <a:off x="4572000" y="764704"/>
            <a:ext cx="4120095" cy="476170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quarter" idx="3"/>
          </p:nvPr>
        </p:nvSpPr>
        <p:spPr>
          <a:xfrm>
            <a:off x="4000496" y="214290"/>
            <a:ext cx="4143404" cy="6500858"/>
          </a:xfrm>
        </p:spPr>
        <p:txBody>
          <a:bodyPr/>
          <a:lstStyle/>
          <a:p>
            <a:r>
              <a:rPr lang="ru-RU" sz="1600" b="0" i="1" dirty="0" smtClean="0">
                <a:solidFill>
                  <a:schemeClr val="tx1"/>
                </a:solidFill>
              </a:rPr>
              <a:t>Мыть кожу необходимо с учетом ее индивидуальных особенностей. Так, при нормальной и жирной коже для мытья целесообразно использовать нейтральное туалетное мыло, а при сухой — косметическое, глицериновое и др. Пот, чешуйки, кожное сало наиболее хорошо удаляются с поверхности кожи при температуре воды 34—37 °С. Ванну и душ в обычных условиях рекомендуется принимать не реже одного раза в неделю, в экологически неблагоприятных — ежедневно. Полезно также ежедневное обливание холодной водой утром и вечером без намыливания. Обливание, помимо гигиенического эффекта, оказывает закаливающее, тонизирующее влияние. Неплохо приучить себя любое мытье тела теплой водой заканчивать холодным обливанием или душем. </a:t>
            </a:r>
            <a:endParaRPr lang="ru-RU" sz="1600" b="0" dirty="0" smtClean="0">
              <a:solidFill>
                <a:schemeClr val="tx1"/>
              </a:solidFill>
            </a:endParaRPr>
          </a:p>
          <a:p>
            <a:endParaRPr lang="ru-RU" dirty="0"/>
          </a:p>
        </p:txBody>
      </p:sp>
      <p:pic>
        <p:nvPicPr>
          <p:cNvPr id="6146" name="Picture 2" descr="D:\Даша\обж проект\1303375415_gigiena[1].jpg"/>
          <p:cNvPicPr>
            <a:picLocks noChangeAspect="1" noChangeArrowheads="1"/>
          </p:cNvPicPr>
          <p:nvPr/>
        </p:nvPicPr>
        <p:blipFill>
          <a:blip r:embed="rId2"/>
          <a:srcRect/>
          <a:stretch>
            <a:fillRect/>
          </a:stretch>
        </p:blipFill>
        <p:spPr bwMode="auto">
          <a:xfrm>
            <a:off x="357158" y="912813"/>
            <a:ext cx="3500462" cy="2158998"/>
          </a:xfrm>
          <a:prstGeom prst="rect">
            <a:avLst/>
          </a:prstGeom>
          <a:noFill/>
        </p:spPr>
      </p:pic>
      <p:pic>
        <p:nvPicPr>
          <p:cNvPr id="6147" name="Picture 3" descr="D:\Даша\обж проект\2177916_f520[1].jpg"/>
          <p:cNvPicPr>
            <a:picLocks noChangeAspect="1" noChangeArrowheads="1"/>
          </p:cNvPicPr>
          <p:nvPr/>
        </p:nvPicPr>
        <p:blipFill>
          <a:blip r:embed="rId3"/>
          <a:srcRect/>
          <a:stretch>
            <a:fillRect/>
          </a:stretch>
        </p:blipFill>
        <p:spPr bwMode="auto">
          <a:xfrm>
            <a:off x="214282" y="3357562"/>
            <a:ext cx="3667154" cy="279083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174</TotalTime>
  <Words>1959</Words>
  <Application>Microsoft Office PowerPoint</Application>
  <PresentationFormat>Экран (4:3)</PresentationFormat>
  <Paragraphs>67</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Эркер</vt:lpstr>
      <vt:lpstr>Правила личной гигиены и здоровья </vt:lpstr>
      <vt:lpstr>Гигиена — это область медицины, изучающая влияние условий жизни, труда на здоровье человека и разрабатывающая меры профилактики различных заболеваний, обеспечения оптимальных условий существования, сохранения здоровья и продления жизни. Гигиена относится к наиболее древним отраслям медицинских знаний. </vt:lpstr>
      <vt:lpstr>Презентация PowerPoint</vt:lpstr>
      <vt:lpstr>Презентация PowerPoint</vt:lpstr>
      <vt:lpstr>Презентация PowerPoint</vt:lpstr>
      <vt:lpstr>Гигиена кожи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Поведем итоги</vt:lpstr>
      <vt:lpstr>Поведем итоги</vt:lpstr>
      <vt:lpstr>Вопросы и задания</vt:lpstr>
      <vt:lpstr>Вопросы:</vt:lpstr>
    </vt:vector>
  </TitlesOfParts>
  <Manager>Егоров Н.П.</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личной гигиены и здоровья</dc:title>
  <dc:creator>Малиновская Дарья</dc:creator>
  <cp:lastModifiedBy>Егоров</cp:lastModifiedBy>
  <cp:revision>20</cp:revision>
  <dcterms:created xsi:type="dcterms:W3CDTF">2011-09-22T14:38:41Z</dcterms:created>
  <dcterms:modified xsi:type="dcterms:W3CDTF">2014-06-04T07:42:44Z</dcterms:modified>
</cp:coreProperties>
</file>