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1" r:id="rId5"/>
    <p:sldId id="271" r:id="rId6"/>
    <p:sldId id="262" r:id="rId7"/>
    <p:sldId id="263" r:id="rId8"/>
    <p:sldId id="264" r:id="rId9"/>
    <p:sldId id="266" r:id="rId10"/>
    <p:sldId id="265" r:id="rId11"/>
    <p:sldId id="267" r:id="rId12"/>
    <p:sldId id="268" r:id="rId13"/>
    <p:sldId id="270" r:id="rId14"/>
    <p:sldId id="269" r:id="rId15"/>
    <p:sldId id="273" r:id="rId16"/>
    <p:sldId id="259" r:id="rId17"/>
    <p:sldId id="274" r:id="rId18"/>
    <p:sldId id="260" r:id="rId19"/>
    <p:sldId id="275" r:id="rId20"/>
    <p:sldId id="276" r:id="rId21"/>
    <p:sldId id="272"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11.04.2018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11.04.2018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11.04.2018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денис\Desktop\1e63025f4e5f178107653d6f26a692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9144000" cy="1323439"/>
          </a:xfrm>
          <a:prstGeom prst="rect">
            <a:avLst/>
          </a:prstGeom>
        </p:spPr>
        <p:txBody>
          <a:bodyPr wrap="square">
            <a:spAutoFit/>
          </a:bodyPr>
          <a:lstStyle/>
          <a:p>
            <a:pPr algn="ctr"/>
            <a:r>
              <a:rPr lang="ru-RU" sz="4000" b="1">
                <a:solidFill>
                  <a:srgbClr val="FFFF00"/>
                </a:solidFill>
                <a:effectLst>
                  <a:outerShdw blurRad="38100" dist="38100" dir="2700000" algn="tl">
                    <a:srgbClr val="000000">
                      <a:alpha val="43137"/>
                    </a:srgbClr>
                  </a:outerShdw>
                </a:effectLst>
              </a:rPr>
              <a:t>ОБЕСПЕЧЕНИЕ ЛИЧНОЙ БЕЗОПАСНОСТИ НА ВОДОЁМАХ</a:t>
            </a:r>
            <a:endParaRPr lang="ru-RU" sz="400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3799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92"/>
            <a:ext cx="9144000" cy="68716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0528" y="3117196"/>
            <a:ext cx="3512408" cy="3539430"/>
          </a:xfrm>
          <a:prstGeom prst="rect">
            <a:avLst/>
          </a:prstGeom>
        </p:spPr>
        <p:txBody>
          <a:bodyPr wrap="square">
            <a:spAutoFit/>
          </a:bodyPr>
          <a:lstStyle/>
          <a:p>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При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охлаждении в воде наступает резкое рефлекторное сокращение мышц, что влечёт за собой остановку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дыхания</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sp>
        <p:nvSpPr>
          <p:cNvPr id="3" name="Прямоугольник 2"/>
          <p:cNvSpPr/>
          <p:nvPr/>
        </p:nvSpPr>
        <p:spPr>
          <a:xfrm>
            <a:off x="-20528" y="9805"/>
            <a:ext cx="9144000" cy="3108543"/>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Если продолжительное время чувствуется озноб, нужно выйти из воды и сделать короткую, но энергичную пробежку по берегу, насухо обтереться полотенцем и после этого можно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загорать</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Нельзя входить в воду после длительного пребывания на солнце, так как периферические сосуды сильно расширены для большей теплоотдачи. </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pic>
        <p:nvPicPr>
          <p:cNvPr id="10242" name="Picture 2" descr="C:\Users\денис\Desktop\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869" y="3284984"/>
            <a:ext cx="5490131" cy="357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09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 y="0"/>
            <a:ext cx="918060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920" y="34312"/>
            <a:ext cx="9144000" cy="2246769"/>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При купании надо стараться не заплывать далеко, так как можно не рассчитать своих сил. Почувствовав усталость, не надо теряться и стремиться как можно скорее доплыть до берега. Надо уметь отдыхать на воде</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 </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sp>
        <p:nvSpPr>
          <p:cNvPr id="4" name="Прямоугольник 3"/>
          <p:cNvSpPr/>
          <p:nvPr/>
        </p:nvSpPr>
        <p:spPr>
          <a:xfrm>
            <a:off x="-18288" y="2281081"/>
            <a:ext cx="4869900" cy="4401205"/>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Лучшим отдыхом будет положение лёжа на спине, при котором, действуя лёгкими надавливающими на воду движениями ладоней рук и работой ног, можно поддерживать себя на поверхности воды, чтобы восполнить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силы </a:t>
            </a:r>
            <a:endPar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endParaRPr>
          </a:p>
          <a:p>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для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продолжения плавания.</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pic>
        <p:nvPicPr>
          <p:cNvPr id="11267" name="Picture 3" descr="C:\Users\денис\Desktop\depositphotos_80697682-stock-illustration-illustration-representing-a-drowning-pe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612" y="2420888"/>
            <a:ext cx="4292387" cy="442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86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 y="0"/>
            <a:ext cx="91918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9144000" cy="1815882"/>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Если вас захватило течением и понесло в незнакомое место, нельзя поддаваться панике. Сохраняя хладнокровие, не надо плыть против течения, иначе можно выбиться из сил</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 </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sp>
        <p:nvSpPr>
          <p:cNvPr id="4" name="Прямоугольник 3"/>
          <p:cNvSpPr/>
          <p:nvPr/>
        </p:nvSpPr>
        <p:spPr>
          <a:xfrm>
            <a:off x="-8024" y="1815882"/>
            <a:ext cx="4716016" cy="1815882"/>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Лучше плыть по течению вниз, постепенно под небольшим углом приближаясь к берегу.</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pic>
        <p:nvPicPr>
          <p:cNvPr id="13314" name="Picture 2" descr="C:\Users\денис\Desktop\main_587250_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 y="3772416"/>
            <a:ext cx="4716016" cy="309128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денис\Desktop\IMG_94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992" y="1624013"/>
            <a:ext cx="4462288" cy="523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948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26"/>
            <a:ext cx="9144000" cy="687622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18949"/>
            <a:ext cx="9144000" cy="2246769"/>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Никогда не следует подплывать к водоворотам – это самая большая опасность на воде. Они затягивают купающегося на большую глубину и с такой силой, что даже опытный пловец не всегда в состоянии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выплыть</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sp>
        <p:nvSpPr>
          <p:cNvPr id="3" name="Прямоугольник 2"/>
          <p:cNvSpPr/>
          <p:nvPr/>
        </p:nvSpPr>
        <p:spPr>
          <a:xfrm>
            <a:off x="12552" y="2265718"/>
            <a:ext cx="3407320" cy="4401205"/>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Попав в водоворот, нужно набрать побольше воздуха в лёгкие, погрузиться в воду и, сделав сильный рывок в сторону по течению, всплыть на поверхность.</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pic>
        <p:nvPicPr>
          <p:cNvPr id="12290" name="Picture 2" descr="C:\Users\денис\Desktop\ТОП10_3_сильное течение.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265719"/>
            <a:ext cx="5508104" cy="4616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542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761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572000" y="13880"/>
            <a:ext cx="4572000" cy="646331"/>
          </a:xfrm>
          <a:prstGeom prst="rect">
            <a:avLst/>
          </a:prstGeom>
        </p:spPr>
        <p:txBody>
          <a:bodyPr>
            <a:spAutoFit/>
          </a:bodyPr>
          <a:lstStyle/>
          <a:p>
            <a:r>
              <a:rPr lang="ru-RU"/>
              <a:t/>
            </a:r>
            <a:br>
              <a:rPr lang="ru-RU"/>
            </a:br>
            <a:endParaRPr lang="ru-RU"/>
          </a:p>
        </p:txBody>
      </p:sp>
      <p:sp>
        <p:nvSpPr>
          <p:cNvPr id="3" name="Прямоугольник 2"/>
          <p:cNvSpPr/>
          <p:nvPr/>
        </p:nvSpPr>
        <p:spPr>
          <a:xfrm>
            <a:off x="18288" y="13880"/>
            <a:ext cx="9125712" cy="2677656"/>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В водоёмах с большим количеством водорослей надо стараться плыть у самой поверхности воды, не задевая растений. Если всё же руки или ноги спутываются стеблями водорослей, то нельзя делать резких движений и рывков, иначе петли растений ещё туже затянутся</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 </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sp>
        <p:nvSpPr>
          <p:cNvPr id="4" name="Прямоугольник 3"/>
          <p:cNvSpPr/>
          <p:nvPr/>
        </p:nvSpPr>
        <p:spPr>
          <a:xfrm>
            <a:off x="0" y="2690384"/>
            <a:ext cx="4572000" cy="3970318"/>
          </a:xfrm>
          <a:prstGeom prst="rect">
            <a:avLst/>
          </a:prstGeom>
        </p:spPr>
        <p:txBody>
          <a:bodyPr>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Лучше лечь на спину и постараться мягкими, спокойными движениями выплыть в ту сторону, откуда приплыл. Если и это не поможет, то нужно, подтянув ноги, осторожно освободиться от растений руками.</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pic>
        <p:nvPicPr>
          <p:cNvPr id="15362" name="Picture 2" descr="C:\Users\денис\Desktop\0015-018-CHelov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835" y="4855277"/>
            <a:ext cx="4352165" cy="2002342"/>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денис\Desktop\mini_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835" y="2690384"/>
            <a:ext cx="4352165" cy="198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349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3"/>
            <a:ext cx="9144000" cy="685793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9144000" cy="1384995"/>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Плавая при волнении водной поверхности, надо внимательно следить за тем, чтобы вдох происходил в промежутки между волнами</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 </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sp>
        <p:nvSpPr>
          <p:cNvPr id="3" name="Прямоугольник 2"/>
          <p:cNvSpPr/>
          <p:nvPr/>
        </p:nvSpPr>
        <p:spPr>
          <a:xfrm>
            <a:off x="-19416" y="1413587"/>
            <a:ext cx="3480456" cy="4832092"/>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Плавая против волн, следует спокойно подниматься на крутую волну и скатываться с неё. Если же волна с гребнем (стеной), то лучше нырять через волну немного ниже его.</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pic>
        <p:nvPicPr>
          <p:cNvPr id="14340" name="Picture 4" descr="C:\Users\денис\Desktop\3180231_stock-photo-man-drow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413586"/>
            <a:ext cx="5364088" cy="544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950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1496" y="24112"/>
            <a:ext cx="9092504" cy="1815882"/>
          </a:xfrm>
          <a:prstGeom prst="rect">
            <a:avLst/>
          </a:prstGeom>
        </p:spPr>
        <p:txBody>
          <a:bodyPr wrap="square">
            <a:spAutoFit/>
          </a:bodyPr>
          <a:lstStyle/>
          <a:p>
            <a:r>
              <a:rPr lang="ru-RU" sz="2800" b="1">
                <a:solidFill>
                  <a:srgbClr val="FF0000"/>
                </a:solidFill>
                <a:latin typeface="Book Antiqua" panose="02040602050305030304" pitchFamily="18" charset="0"/>
              </a:rPr>
              <a:t>Внимание!</a:t>
            </a:r>
            <a:endParaRPr lang="ru-RU" sz="2800">
              <a:solidFill>
                <a:srgbClr val="FF0000"/>
              </a:solidFill>
              <a:latin typeface="Book Antiqua" panose="02040602050305030304" pitchFamily="18" charset="0"/>
            </a:endParaRPr>
          </a:p>
          <a:p>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Очень </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опасно прыгать головой в воду с пристаней, а также с плотов и других плавучих </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средств</a:t>
            </a:r>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a:t>
            </a:r>
            <a:endParaRPr lang="ru-RU" sz="2800" b="1">
              <a:solidFill>
                <a:srgbClr val="FF0000"/>
              </a:solidFill>
              <a:effectLst>
                <a:outerShdw blurRad="38100" dist="38100" dir="2700000" algn="tl">
                  <a:srgbClr val="000000">
                    <a:alpha val="43137"/>
                  </a:srgbClr>
                </a:outerShdw>
              </a:effectLst>
              <a:latin typeface="Book Antiqua" panose="02040602050305030304" pitchFamily="18" charset="0"/>
            </a:endParaRPr>
          </a:p>
        </p:txBody>
      </p:sp>
      <p:sp>
        <p:nvSpPr>
          <p:cNvPr id="3" name="Прямоугольник 2"/>
          <p:cNvSpPr/>
          <p:nvPr/>
        </p:nvSpPr>
        <p:spPr>
          <a:xfrm>
            <a:off x="0" y="1871986"/>
            <a:ext cx="3419872" cy="4832092"/>
          </a:xfrm>
          <a:prstGeom prst="rect">
            <a:avLst/>
          </a:prstGeom>
        </p:spPr>
        <p:txBody>
          <a:bodyPr wrap="square">
            <a:spAutoFit/>
          </a:bodyPr>
          <a:lstStyle/>
          <a:p>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Под водой могут быть сваи, рельсы, камни и т. п.</a:t>
            </a:r>
          </a:p>
          <a:p>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Нырять можно только там, где для этого имеется достаточная глубина, прозрачная вода, ровное дно.</a:t>
            </a:r>
            <a:endParaRPr lang="ru-RU" sz="2800" b="1">
              <a:solidFill>
                <a:srgbClr val="FF0000"/>
              </a:solidFill>
              <a:effectLst>
                <a:outerShdw blurRad="38100" dist="38100" dir="2700000" algn="tl">
                  <a:srgbClr val="000000">
                    <a:alpha val="43137"/>
                  </a:srgbClr>
                </a:outerShdw>
              </a:effectLst>
              <a:latin typeface="Book Antiqua" panose="02040602050305030304" pitchFamily="18" charset="0"/>
            </a:endParaRPr>
          </a:p>
        </p:txBody>
      </p:sp>
      <p:pic>
        <p:nvPicPr>
          <p:cNvPr id="16386" name="Picture 2" descr="C:\Users\денис\Desktop\0007-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575" y="1628800"/>
            <a:ext cx="5686425" cy="52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320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 y="0"/>
            <a:ext cx="916235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1384995"/>
            <a:ext cx="4161656" cy="5262979"/>
          </a:xfrm>
          <a:prstGeom prst="rect">
            <a:avLst/>
          </a:prstGeom>
        </p:spPr>
        <p:txBody>
          <a:bodyPr wrap="square">
            <a:spAutoFit/>
          </a:bodyPr>
          <a:lstStyle/>
          <a:p>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Там не гарантировано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отсутствие водоворотов и т. д. Не надо плавать далеко от берега или переплывать водоём на спор. Доказать своё умение плавать можно, проплыв несколько раз одну и ту же дистанцию вблизи берега.</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sp>
        <p:nvSpPr>
          <p:cNvPr id="3" name="Прямоугольник 2"/>
          <p:cNvSpPr/>
          <p:nvPr/>
        </p:nvSpPr>
        <p:spPr>
          <a:xfrm>
            <a:off x="0" y="0"/>
            <a:ext cx="9144000" cy="1384995"/>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Нельзя заплывать за ограничительные знаки, так как они показывают акваторию с проверенным дном, определённой глубиной. </a:t>
            </a:r>
            <a:endParaRPr lang="ru-RU" sz="2800"/>
          </a:p>
        </p:txBody>
      </p:sp>
      <p:pic>
        <p:nvPicPr>
          <p:cNvPr id="17410" name="Picture 2" descr="C:\Users\денис\Desktop\0001-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460" y="1392963"/>
            <a:ext cx="4743540" cy="273650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денис\Desktop\108-2-bezopasnost-letom-kartink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461" y="4328568"/>
            <a:ext cx="4743540" cy="250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781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4" y="0"/>
            <a:ext cx="91714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912" y="-10144"/>
            <a:ext cx="9121088" cy="2246769"/>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З</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апрещается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купаться в зоне водозаборных станций, плотин, пристаней, причалов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и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других гидротехнических сооружений. Нельзя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подплывать к проходящим судам, катерам, вблизи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которых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возникают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водовороты, волны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и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течения.</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sp>
        <p:nvSpPr>
          <p:cNvPr id="3" name="Прямоугольник 2"/>
          <p:cNvSpPr/>
          <p:nvPr/>
        </p:nvSpPr>
        <p:spPr>
          <a:xfrm>
            <a:off x="-27424" y="2252617"/>
            <a:ext cx="4001656" cy="4401205"/>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Опасно плавать на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надувных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предметах, людям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не умеющим плавать. Надувные камеры, матрацы очень лёгкие, даже слабого ветра и течения достаточно, чтобы отнести их на большие расстояния. </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pic>
        <p:nvPicPr>
          <p:cNvPr id="18434" name="Picture 2" descr="C:\Users\денис\Desktop\108-9-bezopasnost-letom-kartink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400245"/>
            <a:ext cx="5004048" cy="445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058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32"/>
            <a:ext cx="9144000" cy="68854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8288" y="0"/>
            <a:ext cx="9144000" cy="2246769"/>
          </a:xfrm>
          <a:prstGeom prst="rect">
            <a:avLst/>
          </a:prstGeom>
        </p:spPr>
        <p:txBody>
          <a:bodyPr wrap="square">
            <a:spAutoFit/>
          </a:bodyPr>
          <a:lstStyle/>
          <a:p>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Запомните</a:t>
            </a:r>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 </a:t>
            </a:r>
          </a:p>
          <a:p>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надувной </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матрац предназначен для отдыха на берегу, </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а </a:t>
            </a:r>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не </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плавания! Матрац может </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захлестнуть </a:t>
            </a:r>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волной, выскользнуть </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из-под пловца и накрыть его с головой</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 </a:t>
            </a:r>
            <a:endParaRPr lang="ru-RU" sz="2800" b="1">
              <a:solidFill>
                <a:srgbClr val="FF0000"/>
              </a:solidFill>
              <a:effectLst>
                <a:outerShdw blurRad="38100" dist="38100" dir="2700000" algn="tl">
                  <a:srgbClr val="000000">
                    <a:alpha val="43137"/>
                  </a:srgbClr>
                </a:outerShdw>
              </a:effectLst>
              <a:latin typeface="Book Antiqua" panose="02040602050305030304" pitchFamily="18" charset="0"/>
            </a:endParaRPr>
          </a:p>
        </p:txBody>
      </p:sp>
      <p:sp>
        <p:nvSpPr>
          <p:cNvPr id="3" name="Прямоугольник 2"/>
          <p:cNvSpPr/>
          <p:nvPr/>
        </p:nvSpPr>
        <p:spPr>
          <a:xfrm>
            <a:off x="-18288" y="2246769"/>
            <a:ext cx="3942216" cy="4401205"/>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К тому же любой надувной предмет может иметь скрытый дефект, который не всегда удаётся обнаружить своевременно: из него может выйти воздух и он потеряет плавучесть.</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pic>
        <p:nvPicPr>
          <p:cNvPr id="19458" name="Picture 2" descr="C:\Users\денис\Desktop\bezopasnost-detej-na-vod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988841"/>
            <a:ext cx="5238376"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16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3038"/>
            <a:ext cx="3923928" cy="3108543"/>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Общение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человека с водой не всегда </a:t>
            </a:r>
            <a:endPar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endParaRPr>
          </a:p>
          <a:p>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бывает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безопасным. Вода не прощает тех</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a:t>
            </a:r>
          </a:p>
          <a:p>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кто не соблюдает общепринятые меры безопасности. </a:t>
            </a:r>
          </a:p>
        </p:txBody>
      </p:sp>
      <p:sp>
        <p:nvSpPr>
          <p:cNvPr id="3" name="Прямоугольник 2"/>
          <p:cNvSpPr/>
          <p:nvPr/>
        </p:nvSpPr>
        <p:spPr>
          <a:xfrm>
            <a:off x="4427984" y="3318570"/>
            <a:ext cx="4680568" cy="3539430"/>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Она становится опасной для жизни и здоровья людей, не подготовленных к пребыванию на водоёмах или не желающих считаться с правилами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поведения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на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воде.</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endParaRPr>
          </a:p>
        </p:txBody>
      </p:sp>
      <p:pic>
        <p:nvPicPr>
          <p:cNvPr id="2053" name="Picture 5" descr="C:\Users\денис\Desktop\1168922680b14cabf766ddea841ba906-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3111581"/>
            <a:ext cx="4275459" cy="37441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денис\Desktop\2016-08-05_16-05-14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656"/>
            <a:ext cx="4572000" cy="316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47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5" y="-1"/>
            <a:ext cx="9191834"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4572000" cy="2246769"/>
          </a:xfrm>
          <a:prstGeom prst="rect">
            <a:avLst/>
          </a:prstGeom>
        </p:spPr>
        <p:txBody>
          <a:bodyPr>
            <a:spAutoFit/>
          </a:bodyPr>
          <a:lstStyle/>
          <a:p>
            <a:r>
              <a:rPr lang="ru-RU" sz="2800" i="1">
                <a:solidFill>
                  <a:srgbClr val="FFFF00"/>
                </a:solidFill>
                <a:effectLst>
                  <a:outerShdw blurRad="38100" dist="38100" dir="2700000" algn="tl">
                    <a:srgbClr val="000000">
                      <a:alpha val="43137"/>
                    </a:srgbClr>
                  </a:outerShdw>
                </a:effectLst>
              </a:rPr>
              <a:t>Особой осторожности требует купание с маской, трубкой и ластами. Нельзя плавать с трубкой при сильном волнении моря</a:t>
            </a:r>
            <a:r>
              <a:rPr lang="ru-RU" sz="2800" i="1">
                <a:solidFill>
                  <a:srgbClr val="FFFF00"/>
                </a:solidFill>
                <a:effectLst>
                  <a:outerShdw blurRad="38100" dist="38100" dir="2700000" algn="tl">
                    <a:srgbClr val="000000">
                      <a:alpha val="43137"/>
                    </a:srgbClr>
                  </a:outerShdw>
                </a:effectLst>
              </a:rPr>
              <a:t>. </a:t>
            </a:r>
            <a:endParaRPr lang="ru-RU" sz="2800" i="1">
              <a:solidFill>
                <a:srgbClr val="FFFF00"/>
              </a:solidFill>
              <a:effectLst>
                <a:outerShdw blurRad="38100" dist="38100" dir="2700000" algn="tl">
                  <a:srgbClr val="000000">
                    <a:alpha val="43137"/>
                  </a:srgbClr>
                </a:outerShdw>
              </a:effectLst>
            </a:endParaRPr>
          </a:p>
        </p:txBody>
      </p:sp>
      <p:sp>
        <p:nvSpPr>
          <p:cNvPr id="3" name="Прямоугольник 2"/>
          <p:cNvSpPr/>
          <p:nvPr/>
        </p:nvSpPr>
        <p:spPr>
          <a:xfrm>
            <a:off x="4553712" y="4600943"/>
            <a:ext cx="4590256" cy="2246769"/>
          </a:xfrm>
          <a:prstGeom prst="rect">
            <a:avLst/>
          </a:prstGeom>
        </p:spPr>
        <p:txBody>
          <a:bodyPr wrap="square">
            <a:spAutoFit/>
          </a:bodyPr>
          <a:lstStyle/>
          <a:p>
            <a:r>
              <a:rPr lang="ru-RU" sz="2800" i="1">
                <a:solidFill>
                  <a:srgbClr val="FFFF00"/>
                </a:solidFill>
                <a:effectLst>
                  <a:outerShdw blurRad="38100" dist="38100" dir="2700000" algn="tl">
                    <a:srgbClr val="000000">
                      <a:alpha val="43137"/>
                    </a:srgbClr>
                  </a:outerShdw>
                </a:effectLst>
              </a:rPr>
              <a:t>Плавать надо только вдоль берега, и обязательно под постоянным наблюдением</a:t>
            </a:r>
            <a:r>
              <a:rPr lang="ru-RU" sz="2800" i="1">
                <a:solidFill>
                  <a:srgbClr val="FFFF00"/>
                </a:solidFill>
                <a:effectLst>
                  <a:outerShdw blurRad="38100" dist="38100" dir="2700000" algn="tl">
                    <a:srgbClr val="000000">
                      <a:alpha val="43137"/>
                    </a:srgbClr>
                  </a:outerShdw>
                </a:effectLst>
              </a:rPr>
              <a:t>, </a:t>
            </a:r>
            <a:endParaRPr lang="ru-RU" sz="2800" i="1" smtClean="0">
              <a:solidFill>
                <a:srgbClr val="FFFF00"/>
              </a:solidFill>
              <a:effectLst>
                <a:outerShdw blurRad="38100" dist="38100" dir="2700000" algn="tl">
                  <a:srgbClr val="000000">
                    <a:alpha val="43137"/>
                  </a:srgbClr>
                </a:outerShdw>
              </a:effectLst>
            </a:endParaRPr>
          </a:p>
          <a:p>
            <a:r>
              <a:rPr lang="ru-RU" sz="2800" i="1" smtClean="0">
                <a:solidFill>
                  <a:srgbClr val="FFFF00"/>
                </a:solidFill>
                <a:effectLst>
                  <a:outerShdw blurRad="38100" dist="38100" dir="2700000" algn="tl">
                    <a:srgbClr val="000000">
                      <a:alpha val="43137"/>
                    </a:srgbClr>
                  </a:outerShdw>
                </a:effectLst>
              </a:rPr>
              <a:t>чтобы спасатели </a:t>
            </a:r>
            <a:r>
              <a:rPr lang="ru-RU" sz="2800" i="1">
                <a:solidFill>
                  <a:srgbClr val="FFFF00"/>
                </a:solidFill>
                <a:effectLst>
                  <a:outerShdw blurRad="38100" dist="38100" dir="2700000" algn="tl">
                    <a:srgbClr val="000000">
                      <a:alpha val="43137"/>
                    </a:srgbClr>
                  </a:outerShdw>
                </a:effectLst>
              </a:rPr>
              <a:t>вовремя </a:t>
            </a:r>
            <a:r>
              <a:rPr lang="ru-RU" sz="2800" i="1" smtClean="0">
                <a:solidFill>
                  <a:srgbClr val="FFFF00"/>
                </a:solidFill>
                <a:effectLst>
                  <a:outerShdw blurRad="38100" dist="38100" dir="2700000" algn="tl">
                    <a:srgbClr val="000000">
                      <a:alpha val="43137"/>
                    </a:srgbClr>
                  </a:outerShdw>
                </a:effectLst>
              </a:rPr>
              <a:t> </a:t>
            </a:r>
          </a:p>
          <a:p>
            <a:r>
              <a:rPr lang="ru-RU" sz="2800" i="1" smtClean="0">
                <a:solidFill>
                  <a:srgbClr val="FFFF00"/>
                </a:solidFill>
                <a:effectLst>
                  <a:outerShdw blurRad="38100" dist="38100" dir="2700000" algn="tl">
                    <a:srgbClr val="000000">
                      <a:alpha val="43137"/>
                    </a:srgbClr>
                  </a:outerShdw>
                </a:effectLst>
              </a:rPr>
              <a:t>могли </a:t>
            </a:r>
            <a:r>
              <a:rPr lang="ru-RU" sz="2800" i="1">
                <a:solidFill>
                  <a:srgbClr val="FFFF00"/>
                </a:solidFill>
                <a:effectLst>
                  <a:outerShdw blurRad="38100" dist="38100" dir="2700000" algn="tl">
                    <a:srgbClr val="000000">
                      <a:alpha val="43137"/>
                    </a:srgbClr>
                  </a:outerShdw>
                </a:effectLst>
              </a:rPr>
              <a:t>прийти на помощь.</a:t>
            </a:r>
            <a:endParaRPr lang="ru-RU" sz="2800" i="1">
              <a:solidFill>
                <a:srgbClr val="FFFF00"/>
              </a:solidFill>
              <a:effectLst>
                <a:outerShdw blurRad="38100" dist="38100" dir="2700000" algn="tl">
                  <a:srgbClr val="000000">
                    <a:alpha val="43137"/>
                  </a:srgbClr>
                </a:outerShdw>
              </a:effectLst>
            </a:endParaRPr>
          </a:p>
        </p:txBody>
      </p:sp>
      <p:pic>
        <p:nvPicPr>
          <p:cNvPr id="20482" name="Picture 2" descr="C:\Users\денис\Desktop\beach-clipart-swimming-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
            <a:ext cx="4572000" cy="4600943"/>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денис\Desktop\500_F_33584712_RM08EwPGkFD8Ie6TmwvV0LJLuBBASNx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20889"/>
            <a:ext cx="4553712" cy="443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899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11544"/>
            <a:ext cx="9144000" cy="3970318"/>
          </a:xfrm>
          <a:prstGeom prst="rect">
            <a:avLst/>
          </a:prstGeom>
        </p:spPr>
        <p:txBody>
          <a:bodyPr wrap="square">
            <a:spAutoFit/>
          </a:bodyPr>
          <a:lstStyle/>
          <a:p>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Важным условием является дисциплина. Шалости не должны переходить границ. Проводить игры следует на небольшой глубине. Нельзя подавать ложные сигналы бедствия. Это нервирует окружающих, отвлекает от работы дежурных спасательных постов. Имитация несчастного случая может привести к тому, что окружающие, привыкшие к ложным сигналам, не придут на помощь тому, кто по-настоящему тонет.</a:t>
            </a:r>
          </a:p>
        </p:txBody>
      </p:sp>
      <p:sp>
        <p:nvSpPr>
          <p:cNvPr id="3" name="Прямоугольник 2"/>
          <p:cNvSpPr/>
          <p:nvPr/>
        </p:nvSpPr>
        <p:spPr>
          <a:xfrm>
            <a:off x="-4576" y="3917789"/>
            <a:ext cx="4144528" cy="2677656"/>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Нельзя оставлять у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воды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младших. Они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могут оступиться и упасть в водоём, захлебнуться волной или попасть в яму.</a:t>
            </a:r>
          </a:p>
        </p:txBody>
      </p:sp>
      <p:pic>
        <p:nvPicPr>
          <p:cNvPr id="21506" name="Picture 2" descr="C:\Users\денис\Desktop\70d30a9aaac029da7cbd9f11781fd36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917789"/>
            <a:ext cx="5357738" cy="294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206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5969" cy="684996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4211960" cy="3108543"/>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В</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ажно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знать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правила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поведения на замёрзших водоёмах.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Переходить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водоём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только в проверенных местах,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обозначенных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специальными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знаками</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 </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sp>
        <p:nvSpPr>
          <p:cNvPr id="3" name="Прямоугольник 2"/>
          <p:cNvSpPr/>
          <p:nvPr/>
        </p:nvSpPr>
        <p:spPr>
          <a:xfrm>
            <a:off x="4499992" y="3318570"/>
            <a:ext cx="4644008" cy="3539430"/>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Если безопасные места не обозначены, необходимо внимательно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осмотреть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лёд, он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считается прочным, если его толщина не менее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7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см для одного,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не менее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12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см для группы.</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pic>
        <p:nvPicPr>
          <p:cNvPr id="22530" name="Picture 2" descr="C:\Users\денис\Desktop\slide-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
            <a:ext cx="4958289" cy="3317829"/>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C:\Users\денис\Desktop\slide_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6" y="3089563"/>
            <a:ext cx="4507968" cy="376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47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65"/>
            <a:ext cx="9144190" cy="686796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73696" y="3645024"/>
            <a:ext cx="3770496" cy="2677656"/>
          </a:xfrm>
          <a:prstGeom prst="rect">
            <a:avLst/>
          </a:prstGeom>
        </p:spPr>
        <p:txBody>
          <a:bodyPr wrap="square">
            <a:spAutoFit/>
          </a:bodyPr>
          <a:lstStyle/>
          <a:p>
            <a:pPr marL="457200" indent="-457200">
              <a:buFont typeface="Wingdings" panose="05000000000000000000" pitchFamily="2" charset="2"/>
              <a:buChar char="ü"/>
            </a:pP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наиболее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прочен чистый,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прозрачный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лёд, на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запорошённых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участках лёд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некрепкий</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a:t>
            </a:r>
          </a:p>
        </p:txBody>
      </p:sp>
      <p:sp>
        <p:nvSpPr>
          <p:cNvPr id="3" name="Прямоугольник 2"/>
          <p:cNvSpPr/>
          <p:nvPr/>
        </p:nvSpPr>
        <p:spPr>
          <a:xfrm>
            <a:off x="0" y="15163"/>
            <a:ext cx="9144000" cy="954107"/>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Прочность льда можно определить по ряду признаков</a:t>
            </a:r>
            <a:r>
              <a:rPr lang="ru-RU" sz="2800" b="1" i="1">
                <a:solidFill>
                  <a:srgbClr val="FFFF00"/>
                </a:solidFill>
                <a:effectLst>
                  <a:outerShdw blurRad="38100" dist="38100" dir="2700000" algn="tl">
                    <a:srgbClr val="000000">
                      <a:alpha val="43137"/>
                    </a:srgbClr>
                  </a:outerShdw>
                </a:effectLst>
              </a:rPr>
              <a:t>:</a:t>
            </a:r>
            <a:endParaRPr lang="ru-RU" sz="2800" b="1" i="1">
              <a:solidFill>
                <a:srgbClr val="FFFF00"/>
              </a:solidFill>
              <a:effectLst>
                <a:outerShdw blurRad="38100" dist="38100" dir="2700000" algn="tl">
                  <a:srgbClr val="000000">
                    <a:alpha val="43137"/>
                  </a:srgbClr>
                </a:outerShdw>
              </a:effectLst>
            </a:endParaRPr>
          </a:p>
        </p:txBody>
      </p:sp>
      <p:sp>
        <p:nvSpPr>
          <p:cNvPr id="4" name="Прямоугольник 3"/>
          <p:cNvSpPr/>
          <p:nvPr/>
        </p:nvSpPr>
        <p:spPr>
          <a:xfrm>
            <a:off x="21705" y="2276872"/>
            <a:ext cx="9122295" cy="954107"/>
          </a:xfrm>
          <a:prstGeom prst="rect">
            <a:avLst/>
          </a:prstGeom>
        </p:spPr>
        <p:txBody>
          <a:bodyPr wrap="square">
            <a:spAutoFit/>
          </a:bodyPr>
          <a:lstStyle/>
          <a:p>
            <a:pPr marL="457200" indent="-457200">
              <a:buFont typeface="Wingdings" panose="05000000000000000000" pitchFamily="2" charset="2"/>
              <a:buChar char="ü"/>
            </a:pP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в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местах впадения в озеро (реку) ручьёв, речек обычно образуется наиболее тонкий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лёд</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pic>
        <p:nvPicPr>
          <p:cNvPr id="23556" name="Picture 4" descr="C:\Users\денис\Desktop\img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9" y="3357592"/>
            <a:ext cx="5395495" cy="350040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 y="969269"/>
            <a:ext cx="9144191" cy="954107"/>
          </a:xfrm>
          <a:prstGeom prst="rect">
            <a:avLst/>
          </a:prstGeom>
        </p:spPr>
        <p:txBody>
          <a:bodyPr wrap="square">
            <a:spAutoFit/>
          </a:bodyPr>
          <a:lstStyle/>
          <a:p>
            <a:pPr marL="457200" indent="-457200">
              <a:buFont typeface="Wingdings" panose="05000000000000000000" pitchFamily="2" charset="2"/>
              <a:buChar char="ü"/>
            </a:pP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Не рекомендуется передвигаться по льду при плохой видимости (в туман, метель</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снегопад</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 </a:t>
            </a:r>
          </a:p>
        </p:txBody>
      </p:sp>
    </p:spTree>
    <p:extLst>
      <p:ext uri="{BB962C8B-B14F-4D97-AF65-F5344CB8AC3E}">
        <p14:creationId xmlns:p14="http://schemas.microsoft.com/office/powerpoint/2010/main" val="2618687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23789"/>
            <a:ext cx="9144000" cy="3539430"/>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Если вы провалились под лёд:</a:t>
            </a:r>
          </a:p>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не следует барахтаться и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наваливаться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всем телом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на кромку льда;</a:t>
            </a:r>
          </a:p>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постарайтесь опереться локтем на лёд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и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принять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горизонтальное положение (учитывайте, что выбираться нужно в ту сторону, откуда вы шли, т. е. возвращаться на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уже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проверенную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дорогу</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осторожно вытащите на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лёд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ноги поочередно;</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sp>
        <p:nvSpPr>
          <p:cNvPr id="3" name="Прямоугольник 2"/>
          <p:cNvSpPr/>
          <p:nvPr/>
        </p:nvSpPr>
        <p:spPr>
          <a:xfrm>
            <a:off x="2256" y="3530051"/>
            <a:ext cx="2985568" cy="2677656"/>
          </a:xfrm>
          <a:prstGeom prst="rect">
            <a:avLst/>
          </a:prstGeom>
        </p:spPr>
        <p:txBody>
          <a:bodyPr wrap="square">
            <a:spAutoFit/>
          </a:bodyPr>
          <a:lstStyle/>
          <a:p>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на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твёрдом льду встаньте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и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как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можно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быстрее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доберитесь до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жилья</a:t>
            </a:r>
            <a:r>
              <a:rPr lang="ru-RU" sz="2800" b="1" i="1">
                <a:solidFill>
                  <a:srgbClr val="FFFF00"/>
                </a:solidFill>
                <a:effectLst>
                  <a:outerShdw blurRad="38100" dist="38100" dir="2700000" algn="tl">
                    <a:srgbClr val="000000">
                      <a:alpha val="43137"/>
                    </a:srgbClr>
                  </a:outerShdw>
                </a:effectLst>
              </a:rPr>
              <a:t>.</a:t>
            </a:r>
            <a:endParaRPr lang="ru-RU" sz="2800" b="1" i="1">
              <a:solidFill>
                <a:srgbClr val="FFFF00"/>
              </a:solidFill>
              <a:effectLst>
                <a:outerShdw blurRad="38100" dist="38100" dir="2700000" algn="tl">
                  <a:srgbClr val="000000">
                    <a:alpha val="43137"/>
                  </a:srgbClr>
                </a:outerShdw>
              </a:effectLst>
            </a:endParaRPr>
          </a:p>
        </p:txBody>
      </p:sp>
      <p:pic>
        <p:nvPicPr>
          <p:cNvPr id="24578" name="Picture 2" descr="C:\Users\денис\Desktop\1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636377"/>
            <a:ext cx="5953170" cy="3221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69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8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19818"/>
            <a:ext cx="9144000" cy="4401205"/>
          </a:xfrm>
          <a:prstGeom prst="rect">
            <a:avLst/>
          </a:prstGeom>
        </p:spPr>
        <p:txBody>
          <a:bodyPr wrap="square">
            <a:spAutoFit/>
          </a:bodyPr>
          <a:lstStyle/>
          <a:p>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Если на ваших глазах провалился на льду человек, немедленно крикните, что идёте на помощь. Приближаться к полынье можно только ползком, широко раскинув руки. К самому краю подползать нельзя. Ремни и шарфы, любая доска или жердь, санки, лыжи помогут спасти человека. Бросать связанные ремни или шарфы, доски надо за 3-4 м до полыньи. Подав подручное средство спасения, надо вытащить пострадавшего  на лёд и ползком выбираться из опасной зоны. </a:t>
            </a:r>
            <a:endParaRPr lang="ru-RU"/>
          </a:p>
        </p:txBody>
      </p:sp>
      <p:sp>
        <p:nvSpPr>
          <p:cNvPr id="4" name="Прямоугольник 3"/>
          <p:cNvSpPr/>
          <p:nvPr/>
        </p:nvSpPr>
        <p:spPr>
          <a:xfrm>
            <a:off x="-36512" y="4420998"/>
            <a:ext cx="5040560" cy="2246769"/>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Затем его надо укрыть от ветра, как можно быстрее доставить в тёплое место, растереть, переодеть в сухое и напоить чаем.</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pic>
        <p:nvPicPr>
          <p:cNvPr id="25602" name="Picture 2" descr="C:\Users\денис\Desktop\2d9b53af-4202-4731-9832-d37aa541ceb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3" y="4149080"/>
            <a:ext cx="3923928"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180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C:\Users\денис\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7452320" cy="6555641"/>
          </a:xfrm>
          <a:prstGeom prst="rect">
            <a:avLst/>
          </a:prstGeom>
        </p:spPr>
        <p:txBody>
          <a:bodyPr wrap="square">
            <a:spAutoFit/>
          </a:bodyPr>
          <a:lstStyle/>
          <a:p>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Вывод:</a:t>
            </a:r>
            <a:endParaRPr lang="ru-RU" sz="2800" b="1">
              <a:solidFill>
                <a:srgbClr val="FF0000"/>
              </a:solidFill>
              <a:effectLst>
                <a:outerShdw blurRad="38100" dist="38100" dir="2700000" algn="tl">
                  <a:srgbClr val="000000">
                    <a:alpha val="43137"/>
                  </a:srgbClr>
                </a:outerShdw>
              </a:effectLst>
              <a:latin typeface="Book Antiqua" panose="02040602050305030304" pitchFamily="18" charset="0"/>
            </a:endParaRPr>
          </a:p>
          <a:p>
            <a:endPar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endParaRPr>
          </a:p>
          <a:p>
            <a:pPr marL="457200" indent="-457200">
              <a:buFont typeface="Wingdings" panose="05000000000000000000" pitchFamily="2" charset="2"/>
              <a:buChar char="q"/>
            </a:pPr>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На </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водоёмах </a:t>
            </a:r>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необходимо</a:t>
            </a:r>
          </a:p>
          <a:p>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соблюдать </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общепринятые </a:t>
            </a:r>
            <a:endPar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endParaRPr>
          </a:p>
          <a:p>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меры безопасности.</a:t>
            </a:r>
          </a:p>
          <a:p>
            <a:endParaRPr lang="ru-RU" sz="2800" b="1">
              <a:solidFill>
                <a:srgbClr val="FF0000"/>
              </a:solidFill>
              <a:effectLst>
                <a:outerShdw blurRad="38100" dist="38100" dir="2700000" algn="tl">
                  <a:srgbClr val="000000">
                    <a:alpha val="43137"/>
                  </a:srgbClr>
                </a:outerShdw>
              </a:effectLst>
              <a:latin typeface="Book Antiqua" panose="02040602050305030304" pitchFamily="18" charset="0"/>
            </a:endParaRPr>
          </a:p>
          <a:p>
            <a:pPr marL="457200" indent="-457200">
              <a:buFont typeface="Wingdings" panose="05000000000000000000" pitchFamily="2" charset="2"/>
              <a:buChar char="q"/>
            </a:pPr>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При </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купании нужно быть дисциплинированным</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 </a:t>
            </a:r>
            <a:endPar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endParaRPr>
          </a:p>
          <a:p>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 </a:t>
            </a:r>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    не </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допускать </a:t>
            </a:r>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шалостей.</a:t>
            </a:r>
          </a:p>
          <a:p>
            <a:pPr marL="457200" indent="-457200">
              <a:buFont typeface="Wingdings" panose="05000000000000000000" pitchFamily="2" charset="2"/>
              <a:buChar char="q"/>
            </a:pPr>
            <a:endParaRPr lang="ru-RU" sz="2800" b="1">
              <a:solidFill>
                <a:srgbClr val="FF0000"/>
              </a:solidFill>
              <a:effectLst>
                <a:outerShdw blurRad="38100" dist="38100" dir="2700000" algn="tl">
                  <a:srgbClr val="000000">
                    <a:alpha val="43137"/>
                  </a:srgbClr>
                </a:outerShdw>
              </a:effectLst>
              <a:latin typeface="Book Antiqua" panose="02040602050305030304" pitchFamily="18" charset="0"/>
            </a:endParaRPr>
          </a:p>
          <a:p>
            <a:pPr marL="457200" indent="-457200">
              <a:buFont typeface="Wingdings" panose="05000000000000000000" pitchFamily="2" charset="2"/>
              <a:buChar char="q"/>
            </a:pPr>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Купаться </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нужно в </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воде </a:t>
            </a:r>
            <a:endPar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endParaRPr>
          </a:p>
          <a:p>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допустимой </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температуры.</a:t>
            </a:r>
          </a:p>
          <a:p>
            <a:pPr marL="457200" indent="-457200">
              <a:buFont typeface="Wingdings" panose="05000000000000000000" pitchFamily="2" charset="2"/>
              <a:buChar char="q"/>
            </a:pPr>
            <a:endPar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endParaRPr>
          </a:p>
          <a:p>
            <a:pPr marL="457200" indent="-457200">
              <a:buFont typeface="Wingdings" panose="05000000000000000000" pitchFamily="2" charset="2"/>
              <a:buChar char="q"/>
            </a:pPr>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Соблюдение мер предосторожности – главное условие безопасности на воде.</a:t>
            </a:r>
          </a:p>
        </p:txBody>
      </p:sp>
    </p:spTree>
    <p:extLst>
      <p:ext uri="{BB962C8B-B14F-4D97-AF65-F5344CB8AC3E}">
        <p14:creationId xmlns:p14="http://schemas.microsoft.com/office/powerpoint/2010/main" val="115771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 y="0"/>
            <a:ext cx="919645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9144000" cy="2369880"/>
          </a:xfrm>
          <a:prstGeom prst="rect">
            <a:avLst/>
          </a:prstGeom>
        </p:spPr>
        <p:txBody>
          <a:bodyPr wrap="square">
            <a:spAutoFit/>
          </a:bodyPr>
          <a:lstStyle/>
          <a:p>
            <a:r>
              <a:rPr lang="ru-RU" sz="3600" b="1" i="1">
                <a:solidFill>
                  <a:srgbClr val="FFFF00"/>
                </a:solidFill>
                <a:effectLst>
                  <a:outerShdw blurRad="38100" dist="38100" dir="2700000" algn="tl">
                    <a:srgbClr val="000000">
                      <a:alpha val="43137"/>
                    </a:srgbClr>
                  </a:outerShdw>
                </a:effectLst>
                <a:latin typeface="Book Antiqua" panose="02040602050305030304" pitchFamily="18" charset="0"/>
              </a:rPr>
              <a:t>Безопасный отдых на водоёмах</a:t>
            </a:r>
          </a:p>
          <a:p>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Летом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в жаркую погоду лучший отдых – на берегу реки, озера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или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водохранилища.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Если на берегу установлен знак «Купаться запрещено!», не следует нарушать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этот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запрет.</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sp>
        <p:nvSpPr>
          <p:cNvPr id="3" name="Прямоугольник 2"/>
          <p:cNvSpPr/>
          <p:nvPr/>
        </p:nvSpPr>
        <p:spPr>
          <a:xfrm>
            <a:off x="25152" y="2456795"/>
            <a:ext cx="3250704" cy="4401205"/>
          </a:xfrm>
          <a:prstGeom prst="rect">
            <a:avLst/>
          </a:prstGeom>
        </p:spPr>
        <p:txBody>
          <a:bodyPr wrap="square">
            <a:spAutoFit/>
          </a:bodyPr>
          <a:lstStyle/>
          <a:p>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Запомните</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a:t>
            </a:r>
          </a:p>
          <a:p>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Главное </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правило </a:t>
            </a:r>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безопасного отдыха на </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воде заключается в знании мест, где вода в водоёмах проверена </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и </a:t>
            </a:r>
            <a:r>
              <a:rPr lang="ru-RU" sz="2800" b="1" smtClean="0">
                <a:solidFill>
                  <a:srgbClr val="FF0000"/>
                </a:solidFill>
                <a:effectLst>
                  <a:outerShdw blurRad="38100" dist="38100" dir="2700000" algn="tl">
                    <a:srgbClr val="000000">
                      <a:alpha val="43137"/>
                    </a:srgbClr>
                  </a:outerShdw>
                </a:effectLst>
                <a:latin typeface="Book Antiqua" panose="02040602050305030304" pitchFamily="18" charset="0"/>
              </a:rPr>
              <a:t>купание </a:t>
            </a:r>
            <a:r>
              <a:rPr lang="ru-RU" sz="2800" b="1">
                <a:solidFill>
                  <a:srgbClr val="FF0000"/>
                </a:solidFill>
                <a:effectLst>
                  <a:outerShdw blurRad="38100" dist="38100" dir="2700000" algn="tl">
                    <a:srgbClr val="000000">
                      <a:alpha val="43137"/>
                    </a:srgbClr>
                  </a:outerShdw>
                </a:effectLst>
                <a:latin typeface="Book Antiqua" panose="02040602050305030304" pitchFamily="18" charset="0"/>
              </a:rPr>
              <a:t>разрешено.</a:t>
            </a:r>
            <a:endParaRPr lang="ru-RU" sz="2800" b="1">
              <a:solidFill>
                <a:srgbClr val="FF0000"/>
              </a:solidFill>
              <a:effectLst>
                <a:outerShdw blurRad="38100" dist="38100" dir="2700000" algn="tl">
                  <a:srgbClr val="000000">
                    <a:alpha val="43137"/>
                  </a:srgbClr>
                </a:outerShdw>
              </a:effectLst>
              <a:latin typeface="Book Antiqua" panose="02040602050305030304" pitchFamily="18" charset="0"/>
            </a:endParaRPr>
          </a:p>
        </p:txBody>
      </p:sp>
      <p:pic>
        <p:nvPicPr>
          <p:cNvPr id="3075" name="Picture 3" descr="C:\Users\денис\Desktop\103-1-1-kartinki-dlya-detej-po-bezopasnos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456795"/>
            <a:ext cx="5868144" cy="440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52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0" y="0"/>
            <a:ext cx="919183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512" y="0"/>
            <a:ext cx="9148512" cy="1815882"/>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Если вы решили искупаться в незнакомом водоёме</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то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вначале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убедитесь, что выбранное место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находится на песчаном берегу с хорошим спуском</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Прежде чем войти в воду, нужно внимательно </a:t>
            </a:r>
          </a:p>
        </p:txBody>
      </p:sp>
      <p:sp>
        <p:nvSpPr>
          <p:cNvPr id="4" name="Прямоугольник 3"/>
          <p:cNvSpPr/>
          <p:nvPr/>
        </p:nvSpPr>
        <p:spPr>
          <a:xfrm>
            <a:off x="-25055" y="1868209"/>
            <a:ext cx="2868864" cy="3970318"/>
          </a:xfrm>
          <a:prstGeom prst="rect">
            <a:avLst/>
          </a:prstGeom>
        </p:spPr>
        <p:txBody>
          <a:bodyPr wrap="square">
            <a:spAutoFit/>
          </a:bodyPr>
          <a:lstStyle/>
          <a:p>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обследовать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акваторию, примыкающую к берегу: не торчат ли из воды коряги, не притаились ли на дне топляки. </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pic>
        <p:nvPicPr>
          <p:cNvPr id="5123" name="Picture 3" descr="C:\Users\денис\Desktop\img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9" y="2060848"/>
            <a:ext cx="6300192" cy="47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11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7" y="-21429"/>
            <a:ext cx="9169088" cy="687942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17610"/>
            <a:ext cx="9143999" cy="1384995"/>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Дно должно иметь постепенный уклон без ям, уступов, водорослей, острых камней, стекла и других опасных предметов</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 </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sp>
        <p:nvSpPr>
          <p:cNvPr id="3" name="Прямоугольник 2"/>
          <p:cNvSpPr/>
          <p:nvPr/>
        </p:nvSpPr>
        <p:spPr>
          <a:xfrm>
            <a:off x="3995936" y="1402605"/>
            <a:ext cx="5103481" cy="2246769"/>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Нужно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присмотреться </a:t>
            </a:r>
            <a:endPar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endParaRPr>
          </a:p>
          <a:p>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к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воде. Если она неспокойна, значит,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здесь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могут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оказаться подводные ямы, ключи, густые водоросли.</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pic>
        <p:nvPicPr>
          <p:cNvPr id="4099" name="Picture 3" descr="C:\Users\денис\Desktop\108-4-bezopasnost-letom-kartink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649374"/>
            <a:ext cx="5148066" cy="32086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087" y="4611231"/>
            <a:ext cx="3758208" cy="2246769"/>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В воду нужно входить осторожно. Никогда не надо прыгать в воду в незнакомых местах. </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pic>
        <p:nvPicPr>
          <p:cNvPr id="4102" name="Picture 6" descr="C:\Users\денис\Desktop\vo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78402"/>
            <a:ext cx="3563888" cy="307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832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86" y="2572"/>
            <a:ext cx="9188286" cy="685542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0"/>
            <a:ext cx="9144000" cy="1384995"/>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Ч</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тобы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отдых на воде не обернулся трагедией</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необходимо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знать и соблюдать</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 </a:t>
            </a:r>
            <a:r>
              <a:rPr lang="ru-RU" sz="2800" i="1" smtClean="0">
                <a:solidFill>
                  <a:srgbClr val="FF0000"/>
                </a:solidFill>
                <a:effectLst>
                  <a:outerShdw blurRad="38100" dist="38100" dir="2700000" algn="tl">
                    <a:srgbClr val="000000">
                      <a:alpha val="43137"/>
                    </a:srgbClr>
                  </a:outerShdw>
                </a:effectLst>
                <a:latin typeface="Book Antiqua" panose="02040602050305030304" pitchFamily="18" charset="0"/>
              </a:rPr>
              <a:t>ряд общих правил поведения на воде во время купания:</a:t>
            </a:r>
            <a:endParaRPr lang="ru-RU" sz="2800">
              <a:solidFill>
                <a:srgbClr val="FF0000"/>
              </a:solidFill>
              <a:effectLst>
                <a:outerShdw blurRad="38100" dist="38100" dir="2700000" algn="tl">
                  <a:srgbClr val="000000">
                    <a:alpha val="43137"/>
                  </a:srgbClr>
                </a:outerShdw>
              </a:effectLst>
              <a:latin typeface="Book Antiqua" panose="02040602050305030304" pitchFamily="18" charset="0"/>
            </a:endParaRPr>
          </a:p>
        </p:txBody>
      </p:sp>
      <p:sp>
        <p:nvSpPr>
          <p:cNvPr id="4" name="Прямоугольник 3"/>
          <p:cNvSpPr/>
          <p:nvPr/>
        </p:nvSpPr>
        <p:spPr>
          <a:xfrm>
            <a:off x="3920" y="1630280"/>
            <a:ext cx="5026866" cy="4832092"/>
          </a:xfrm>
          <a:prstGeom prst="rect">
            <a:avLst/>
          </a:prstGeom>
        </p:spPr>
        <p:txBody>
          <a:bodyPr wrap="square">
            <a:spAutoFit/>
          </a:bodyPr>
          <a:lstStyle/>
          <a:p>
            <a:r>
              <a:rPr lang="ru-RU" sz="2800" b="1" i="1" smtClean="0">
                <a:solidFill>
                  <a:srgbClr val="FFFF00"/>
                </a:solidFill>
                <a:latin typeface="Book Antiqua" panose="02040602050305030304" pitchFamily="18" charset="0"/>
              </a:rPr>
              <a:t>Температура </a:t>
            </a:r>
            <a:r>
              <a:rPr lang="ru-RU" sz="2800" b="1" i="1">
                <a:solidFill>
                  <a:srgbClr val="FFFF00"/>
                </a:solidFill>
                <a:latin typeface="Book Antiqua" panose="02040602050305030304" pitchFamily="18" charset="0"/>
              </a:rPr>
              <a:t>воды должна </a:t>
            </a:r>
            <a:r>
              <a:rPr lang="ru-RU" sz="2800" b="1" i="1">
                <a:solidFill>
                  <a:srgbClr val="FFFF00"/>
                </a:solidFill>
                <a:latin typeface="Book Antiqua" panose="02040602050305030304" pitchFamily="18" charset="0"/>
              </a:rPr>
              <a:t>быть </a:t>
            </a:r>
            <a:r>
              <a:rPr lang="ru-RU" sz="2800" b="1" i="1" smtClean="0">
                <a:solidFill>
                  <a:srgbClr val="FFFF00"/>
                </a:solidFill>
                <a:latin typeface="Book Antiqua" panose="02040602050305030304" pitchFamily="18" charset="0"/>
              </a:rPr>
              <a:t> </a:t>
            </a:r>
            <a:r>
              <a:rPr lang="ru-RU" sz="2800" b="1" i="1">
                <a:solidFill>
                  <a:srgbClr val="FFFF00"/>
                </a:solidFill>
                <a:latin typeface="Book Antiqua" panose="02040602050305030304" pitchFamily="18" charset="0"/>
              </a:rPr>
              <a:t>18-19 </a:t>
            </a:r>
            <a:r>
              <a:rPr lang="ru-RU" sz="2800" b="1" i="1" baseline="30000">
                <a:solidFill>
                  <a:srgbClr val="FFFF00"/>
                </a:solidFill>
                <a:latin typeface="Book Antiqua" panose="02040602050305030304" pitchFamily="18" charset="0"/>
              </a:rPr>
              <a:t>0</a:t>
            </a:r>
            <a:r>
              <a:rPr lang="ru-RU" sz="2800" b="1" i="1">
                <a:solidFill>
                  <a:srgbClr val="FFFF00"/>
                </a:solidFill>
                <a:latin typeface="Book Antiqua" panose="02040602050305030304" pitchFamily="18" charset="0"/>
              </a:rPr>
              <a:t>С</a:t>
            </a:r>
            <a:r>
              <a:rPr lang="ru-RU" sz="2800" b="1" i="1">
                <a:solidFill>
                  <a:srgbClr val="FFFF00"/>
                </a:solidFill>
                <a:latin typeface="Book Antiqua" panose="02040602050305030304" pitchFamily="18" charset="0"/>
              </a:rPr>
              <a:t>, </a:t>
            </a:r>
            <a:r>
              <a:rPr lang="ru-RU" sz="2800" b="1" i="1" smtClean="0">
                <a:solidFill>
                  <a:srgbClr val="FFFF00"/>
                </a:solidFill>
                <a:latin typeface="Book Antiqua" panose="02040602050305030304" pitchFamily="18" charset="0"/>
              </a:rPr>
              <a:t> воздуха </a:t>
            </a:r>
            <a:r>
              <a:rPr lang="ru-RU" sz="2800" b="1" i="1">
                <a:solidFill>
                  <a:srgbClr val="FFFF00"/>
                </a:solidFill>
                <a:latin typeface="Book Antiqua" panose="02040602050305030304" pitchFamily="18" charset="0"/>
              </a:rPr>
              <a:t>20-25 </a:t>
            </a:r>
            <a:r>
              <a:rPr lang="ru-RU" sz="2800" b="1" i="1" baseline="30000">
                <a:solidFill>
                  <a:srgbClr val="FFFF00"/>
                </a:solidFill>
                <a:latin typeface="Book Antiqua" panose="02040602050305030304" pitchFamily="18" charset="0"/>
              </a:rPr>
              <a:t>0</a:t>
            </a:r>
            <a:r>
              <a:rPr lang="ru-RU" sz="2800" b="1" i="1">
                <a:solidFill>
                  <a:srgbClr val="FFFF00"/>
                </a:solidFill>
                <a:latin typeface="Book Antiqua" panose="02040602050305030304" pitchFamily="18" charset="0"/>
              </a:rPr>
              <a:t>С</a:t>
            </a:r>
            <a:r>
              <a:rPr lang="ru-RU" sz="2800" b="1" i="1" smtClean="0">
                <a:solidFill>
                  <a:srgbClr val="FFFF00"/>
                </a:solidFill>
                <a:latin typeface="Book Antiqua" panose="02040602050305030304" pitchFamily="18" charset="0"/>
              </a:rPr>
              <a:t>.</a:t>
            </a:r>
            <a:r>
              <a:rPr lang="ru-RU" sz="2800" b="1" i="1"/>
              <a:t> </a:t>
            </a:r>
            <a:endParaRPr lang="ru-RU" sz="2800" b="1" i="1" smtClean="0"/>
          </a:p>
          <a:p>
            <a:pPr marL="457200" indent="-457200">
              <a:buFont typeface="Wingdings" panose="05000000000000000000" pitchFamily="2" charset="2"/>
              <a:buChar char="v"/>
            </a:pPr>
            <a:endParaRPr lang="ru-RU" sz="2800" b="1" i="1"/>
          </a:p>
          <a:p>
            <a:r>
              <a:rPr lang="ru-RU" sz="2800" b="1" i="1" smtClean="0">
                <a:solidFill>
                  <a:srgbClr val="FFFF00"/>
                </a:solidFill>
                <a:latin typeface="Book Antiqua" panose="02040602050305030304" pitchFamily="18" charset="0"/>
              </a:rPr>
              <a:t>Наиболее </a:t>
            </a:r>
            <a:r>
              <a:rPr lang="ru-RU" sz="2800" b="1" i="1">
                <a:solidFill>
                  <a:srgbClr val="FFFF00"/>
                </a:solidFill>
                <a:latin typeface="Book Antiqua" panose="02040602050305030304" pitchFamily="18" charset="0"/>
              </a:rPr>
              <a:t>благоприятные условия купания – ясная, безветренная </a:t>
            </a:r>
            <a:r>
              <a:rPr lang="ru-RU" sz="2800" b="1" i="1">
                <a:solidFill>
                  <a:srgbClr val="FFFF00"/>
                </a:solidFill>
                <a:latin typeface="Book Antiqua" panose="02040602050305030304" pitchFamily="18" charset="0"/>
              </a:rPr>
              <a:t>погода</a:t>
            </a:r>
            <a:r>
              <a:rPr lang="ru-RU" sz="2800" b="1" i="1" smtClean="0">
                <a:solidFill>
                  <a:srgbClr val="FFFF00"/>
                </a:solidFill>
                <a:latin typeface="Book Antiqua" panose="02040602050305030304" pitchFamily="18" charset="0"/>
              </a:rPr>
              <a:t>.</a:t>
            </a:r>
            <a:r>
              <a:rPr lang="ru-RU" sz="2800" b="1" i="1">
                <a:solidFill>
                  <a:srgbClr val="FFFF00"/>
                </a:solidFill>
                <a:latin typeface="Book Antiqua" panose="02040602050305030304" pitchFamily="18" charset="0"/>
              </a:rPr>
              <a:t> </a:t>
            </a:r>
            <a:endParaRPr lang="ru-RU" sz="2800" b="1" i="1" smtClean="0">
              <a:solidFill>
                <a:srgbClr val="FFFF00"/>
              </a:solidFill>
              <a:latin typeface="Book Antiqua" panose="02040602050305030304" pitchFamily="18" charset="0"/>
            </a:endParaRPr>
          </a:p>
          <a:p>
            <a:pPr marL="457200" indent="-457200">
              <a:buFont typeface="Wingdings" panose="05000000000000000000" pitchFamily="2" charset="2"/>
              <a:buChar char="v"/>
            </a:pPr>
            <a:endParaRPr lang="ru-RU" sz="2800" b="1" i="1" smtClean="0">
              <a:solidFill>
                <a:srgbClr val="FFFF00"/>
              </a:solidFill>
              <a:latin typeface="Book Antiqua" panose="02040602050305030304" pitchFamily="18" charset="0"/>
            </a:endParaRPr>
          </a:p>
          <a:p>
            <a:r>
              <a:rPr lang="ru-RU" sz="2800" b="1" i="1" smtClean="0">
                <a:solidFill>
                  <a:srgbClr val="FFFF00"/>
                </a:solidFill>
                <a:latin typeface="Book Antiqua" panose="02040602050305030304" pitchFamily="18" charset="0"/>
              </a:rPr>
              <a:t>Купаться </a:t>
            </a:r>
            <a:r>
              <a:rPr lang="ru-RU" sz="2800" b="1" i="1">
                <a:solidFill>
                  <a:srgbClr val="FFFF00"/>
                </a:solidFill>
                <a:latin typeface="Book Antiqua" panose="02040602050305030304" pitchFamily="18" charset="0"/>
              </a:rPr>
              <a:t>лучше утром или вечером, когда солнце греет, но нет опасности перегрева</a:t>
            </a:r>
            <a:r>
              <a:rPr lang="ru-RU" sz="2800" b="1" i="1">
                <a:solidFill>
                  <a:srgbClr val="FFFF00"/>
                </a:solidFill>
                <a:latin typeface="Book Antiqua" panose="02040602050305030304" pitchFamily="18" charset="0"/>
              </a:rPr>
              <a:t>. </a:t>
            </a:r>
            <a:endParaRPr lang="ru-RU" sz="2800" b="1" i="1">
              <a:solidFill>
                <a:srgbClr val="FFFF00"/>
              </a:solidFill>
              <a:latin typeface="Book Antiqua" panose="02040602050305030304" pitchFamily="18" charset="0"/>
            </a:endParaRPr>
          </a:p>
        </p:txBody>
      </p:sp>
      <p:pic>
        <p:nvPicPr>
          <p:cNvPr id="6147" name="Picture 3" descr="C:\Users\денис\Desktop\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866" y="1641712"/>
            <a:ext cx="4117134" cy="523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 y="-21712"/>
            <a:ext cx="9172520" cy="687971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8288" y="26320"/>
            <a:ext cx="9162288" cy="2246769"/>
          </a:xfrm>
          <a:prstGeom prst="rect">
            <a:avLst/>
          </a:prstGeom>
        </p:spPr>
        <p:txBody>
          <a:bodyPr wrap="square">
            <a:spAutoFit/>
          </a:bodyPr>
          <a:lstStyle/>
          <a:p>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Наиболее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приемлемыми являются следующие режимы купания:</a:t>
            </a:r>
          </a:p>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при температуре воды 18 </a:t>
            </a:r>
            <a:r>
              <a:rPr lang="ru-RU" sz="2800" b="1" i="1" baseline="30000">
                <a:solidFill>
                  <a:srgbClr val="FFFF00"/>
                </a:solidFill>
                <a:effectLst>
                  <a:outerShdw blurRad="38100" dist="38100" dir="2700000" algn="tl">
                    <a:srgbClr val="000000">
                      <a:alpha val="43137"/>
                    </a:srgbClr>
                  </a:outerShdw>
                </a:effectLst>
                <a:latin typeface="Book Antiqua" panose="02040602050305030304" pitchFamily="18" charset="0"/>
              </a:rPr>
              <a:t>0</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С – 6-8 мин;</a:t>
            </a:r>
          </a:p>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при температуре воды 20 </a:t>
            </a:r>
            <a:r>
              <a:rPr lang="ru-RU" sz="2800" b="1" i="1" baseline="30000">
                <a:solidFill>
                  <a:srgbClr val="FFFF00"/>
                </a:solidFill>
                <a:effectLst>
                  <a:outerShdw blurRad="38100" dist="38100" dir="2700000" algn="tl">
                    <a:srgbClr val="000000">
                      <a:alpha val="43137"/>
                    </a:srgbClr>
                  </a:outerShdw>
                </a:effectLst>
                <a:latin typeface="Book Antiqua" panose="02040602050305030304" pitchFamily="18" charset="0"/>
              </a:rPr>
              <a:t>0</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С – 10-12 мин;</a:t>
            </a:r>
          </a:p>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при температуре воды 24 </a:t>
            </a:r>
            <a:r>
              <a:rPr lang="ru-RU" sz="2800" b="1" i="1" baseline="30000">
                <a:solidFill>
                  <a:srgbClr val="FFFF00"/>
                </a:solidFill>
                <a:effectLst>
                  <a:outerShdw blurRad="38100" dist="38100" dir="2700000" algn="tl">
                    <a:srgbClr val="000000">
                      <a:alpha val="43137"/>
                    </a:srgbClr>
                  </a:outerShdw>
                </a:effectLst>
                <a:latin typeface="Book Antiqua" panose="02040602050305030304" pitchFamily="18" charset="0"/>
              </a:rPr>
              <a:t>0</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С – 15-20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мин</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sp>
        <p:nvSpPr>
          <p:cNvPr id="4" name="Прямоугольник 3"/>
          <p:cNvSpPr/>
          <p:nvPr/>
        </p:nvSpPr>
        <p:spPr>
          <a:xfrm>
            <a:off x="0" y="2456795"/>
            <a:ext cx="3444992" cy="4401205"/>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Ни в коем случае нельзя купаться до озноба: при переохлаждении могут возникнуть судороги, может произойти остановка дыхания, потеря сознания. </a:t>
            </a:r>
            <a:endParaRPr lang="ru-RU" sz="2800"/>
          </a:p>
        </p:txBody>
      </p:sp>
      <p:pic>
        <p:nvPicPr>
          <p:cNvPr id="7170" name="Picture 2" descr="C:\Users\денис\Desktop\0016-018-Letom-mozhno-kupatsja-v-rechke-ili-m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635800"/>
            <a:ext cx="5436096" cy="422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77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денис\Desktop\vscreenshot-k-534x9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624" y="2221910"/>
            <a:ext cx="4247376" cy="463609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9144000" cy="1815882"/>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Судорожные сокращения мышц во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время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плавания служат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причиной несчастных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случаев</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Если судорогой свело руки или ноги, нужно сохранять спокойствие и продолжать плыть на спине</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 </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sp>
        <p:nvSpPr>
          <p:cNvPr id="4" name="Прямоугольник 3"/>
          <p:cNvSpPr/>
          <p:nvPr/>
        </p:nvSpPr>
        <p:spPr>
          <a:xfrm>
            <a:off x="-18288" y="1595021"/>
            <a:ext cx="4806312" cy="523220"/>
          </a:xfrm>
          <a:prstGeom prst="rect">
            <a:avLst/>
          </a:prstGeom>
        </p:spPr>
        <p:txBody>
          <a:bodyPr wrap="square">
            <a:spAutoFit/>
          </a:bodyPr>
          <a:lstStyle/>
          <a:p>
            <a:endParaRPr lang="ru-RU" sz="2800" b="1" i="1">
              <a:effectLst>
                <a:outerShdw blurRad="38100" dist="38100" dir="2700000" algn="tl">
                  <a:srgbClr val="000000">
                    <a:alpha val="43137"/>
                  </a:srgbClr>
                </a:outerShdw>
              </a:effectLst>
              <a:latin typeface="Book Antiqua" panose="02040602050305030304" pitchFamily="18" charset="0"/>
            </a:endParaRPr>
          </a:p>
        </p:txBody>
      </p:sp>
      <p:sp>
        <p:nvSpPr>
          <p:cNvPr id="6" name="Прямоугольник 5"/>
          <p:cNvSpPr/>
          <p:nvPr/>
        </p:nvSpPr>
        <p:spPr>
          <a:xfrm>
            <a:off x="-25168" y="4180344"/>
            <a:ext cx="5821304" cy="2677656"/>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При ощущении стягивания пальцев руки надо быстро с силой сжать кисть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в </a:t>
            </a:r>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кулак, сделать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резкое отбрасывающее движение рукой в наружную сторону и разжать кулак. </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pic>
        <p:nvPicPr>
          <p:cNvPr id="8196" name="Picture 4" descr="C:\Users\денис\Desktop\hq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15882"/>
            <a:ext cx="4896624" cy="233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624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денис\Desktop\ф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 y="2996952"/>
            <a:ext cx="4932040" cy="2677656"/>
          </a:xfrm>
          <a:prstGeom prst="rect">
            <a:avLst/>
          </a:prstGeom>
        </p:spPr>
        <p:txBody>
          <a:bodyPr wrap="square">
            <a:spAutoFit/>
          </a:bodyPr>
          <a:lstStyle/>
          <a:p>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При судороге мышц бедра нужно ухватить рукой ногу с наружной стороны ниже голени у лодыжки и, согнув её в колене, потянуть назад к спине. </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sp>
        <p:nvSpPr>
          <p:cNvPr id="3" name="Прямоугольник 2"/>
          <p:cNvSpPr/>
          <p:nvPr/>
        </p:nvSpPr>
        <p:spPr>
          <a:xfrm>
            <a:off x="-1" y="-21680"/>
            <a:ext cx="5076055" cy="2677656"/>
          </a:xfrm>
          <a:prstGeom prst="rect">
            <a:avLst/>
          </a:prstGeom>
        </p:spPr>
        <p:txBody>
          <a:bodyPr wrap="square">
            <a:spAutoFit/>
          </a:bodyPr>
          <a:lstStyle/>
          <a:p>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При судороге в икроножной мышце необходимо, согнувшись, двумя руками обхватить стопу пострадавшей ноги и с силой потянуть её к себе. </a:t>
            </a:r>
          </a:p>
        </p:txBody>
      </p:sp>
      <p:sp>
        <p:nvSpPr>
          <p:cNvPr id="4" name="Прямоугольник 3"/>
          <p:cNvSpPr/>
          <p:nvPr/>
        </p:nvSpPr>
        <p:spPr>
          <a:xfrm>
            <a:off x="32016" y="5903893"/>
            <a:ext cx="9111984" cy="954107"/>
          </a:xfrm>
          <a:prstGeom prst="rect">
            <a:avLst/>
          </a:prstGeom>
        </p:spPr>
        <p:txBody>
          <a:bodyPr wrap="square">
            <a:spAutoFit/>
          </a:bodyPr>
          <a:lstStyle/>
          <a:p>
            <a:r>
              <a:rPr lang="ru-RU" sz="2800" b="1" i="1" smtClean="0">
                <a:solidFill>
                  <a:srgbClr val="FFFF00"/>
                </a:solidFill>
                <a:effectLst>
                  <a:outerShdw blurRad="38100" dist="38100" dir="2700000" algn="tl">
                    <a:srgbClr val="000000">
                      <a:alpha val="43137"/>
                    </a:srgbClr>
                  </a:outerShdw>
                </a:effectLst>
                <a:latin typeface="Book Antiqua" panose="02040602050305030304" pitchFamily="18" charset="0"/>
              </a:rPr>
              <a:t>Следует помнить, что работа сведённой мышцей </a:t>
            </a:r>
            <a:r>
              <a:rPr lang="ru-RU" sz="2800" b="1" i="1">
                <a:solidFill>
                  <a:srgbClr val="FFFF00"/>
                </a:solidFill>
                <a:effectLst>
                  <a:outerShdw blurRad="38100" dist="38100" dir="2700000" algn="tl">
                    <a:srgbClr val="000000">
                      <a:alpha val="43137"/>
                    </a:srgbClr>
                  </a:outerShdw>
                </a:effectLst>
                <a:latin typeface="Book Antiqua" panose="02040602050305030304" pitchFamily="18" charset="0"/>
              </a:rPr>
              <a:t>ускоряет исчезновение судорог.</a:t>
            </a:r>
            <a:endParaRPr lang="ru-RU" sz="2800" b="1" i="1">
              <a:solidFill>
                <a:srgbClr val="FFFF00"/>
              </a:solidFill>
              <a:effectLst>
                <a:outerShdw blurRad="38100" dist="38100" dir="2700000" algn="tl">
                  <a:srgbClr val="000000">
                    <a:alpha val="43137"/>
                  </a:srgbClr>
                </a:outerShdw>
              </a:effectLst>
              <a:latin typeface="Book Antiqua" panose="02040602050305030304" pitchFamily="18" charset="0"/>
            </a:endParaRPr>
          </a:p>
        </p:txBody>
      </p:sp>
      <p:pic>
        <p:nvPicPr>
          <p:cNvPr id="9218" name="Picture 2" descr="C:\Users\денис\Desktop\sudorog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5" y="0"/>
            <a:ext cx="4067945" cy="567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66426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1315</Words>
  <Application>Microsoft Office PowerPoint</Application>
  <PresentationFormat>Экран (4:3)</PresentationFormat>
  <Paragraphs>88</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денис пьяных</dc:creator>
  <cp:lastModifiedBy>денис пьяных</cp:lastModifiedBy>
  <cp:revision>41</cp:revision>
  <dcterms:created xsi:type="dcterms:W3CDTF">2018-04-11T08:13:31Z</dcterms:created>
  <dcterms:modified xsi:type="dcterms:W3CDTF">2018-04-11T18:41:56Z</dcterms:modified>
</cp:coreProperties>
</file>